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45"/>
  </p:notesMasterIdLst>
  <p:handoutMasterIdLst>
    <p:handoutMasterId r:id="rId46"/>
  </p:handoutMasterIdLst>
  <p:sldIdLst>
    <p:sldId id="345" r:id="rId3"/>
    <p:sldId id="346" r:id="rId4"/>
    <p:sldId id="376" r:id="rId5"/>
    <p:sldId id="349" r:id="rId6"/>
    <p:sldId id="377" r:id="rId7"/>
    <p:sldId id="378" r:id="rId8"/>
    <p:sldId id="379" r:id="rId9"/>
    <p:sldId id="380" r:id="rId10"/>
    <p:sldId id="381" r:id="rId11"/>
    <p:sldId id="382" r:id="rId12"/>
    <p:sldId id="420" r:id="rId13"/>
    <p:sldId id="383" r:id="rId14"/>
    <p:sldId id="384" r:id="rId15"/>
    <p:sldId id="385" r:id="rId16"/>
    <p:sldId id="386" r:id="rId17"/>
    <p:sldId id="387" r:id="rId18"/>
    <p:sldId id="388" r:id="rId19"/>
    <p:sldId id="389" r:id="rId20"/>
    <p:sldId id="390" r:id="rId21"/>
    <p:sldId id="391" r:id="rId22"/>
    <p:sldId id="399" r:id="rId23"/>
    <p:sldId id="400" r:id="rId24"/>
    <p:sldId id="401" r:id="rId25"/>
    <p:sldId id="402" r:id="rId26"/>
    <p:sldId id="403" r:id="rId27"/>
    <p:sldId id="395" r:id="rId28"/>
    <p:sldId id="398" r:id="rId29"/>
    <p:sldId id="404" r:id="rId30"/>
    <p:sldId id="405" r:id="rId31"/>
    <p:sldId id="406" r:id="rId32"/>
    <p:sldId id="408" r:id="rId33"/>
    <p:sldId id="409" r:id="rId34"/>
    <p:sldId id="411" r:id="rId35"/>
    <p:sldId id="415" r:id="rId36"/>
    <p:sldId id="410" r:id="rId37"/>
    <p:sldId id="412" r:id="rId38"/>
    <p:sldId id="413" r:id="rId39"/>
    <p:sldId id="418" r:id="rId40"/>
    <p:sldId id="414" r:id="rId41"/>
    <p:sldId id="416" r:id="rId42"/>
    <p:sldId id="419" r:id="rId43"/>
    <p:sldId id="368" r:id="rId44"/>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F7B0A8"/>
    <a:srgbClr val="F4C0E4"/>
    <a:srgbClr val="85C5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0" autoAdjust="0"/>
    <p:restoredTop sz="86242" autoAdjust="0"/>
  </p:normalViewPr>
  <p:slideViewPr>
    <p:cSldViewPr snapToGrid="0" showGuides="1">
      <p:cViewPr varScale="1">
        <p:scale>
          <a:sx n="94" d="100"/>
          <a:sy n="94" d="100"/>
        </p:scale>
        <p:origin x="1144"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2024/4/24</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2024/4/24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zh.wikipedia.org/wiki/%E4%BA%92%E8%A3%9C%E4%BA%8B%E4%BB%B6"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zh.wikipedia.org/wiki/%E4%BA%92%E6%96%A5"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zh.wikipedia.org/wiki/%E4%BA%92%E8%A3%9C%E4%BA%8B%E4%BB%B6"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zh.wikipedia.org/wiki/%E4%BA%92%E6%96%A5"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ink.zhihu.com/?target=http%3A//personalpages.to.infn.it/~ferraro/retineurali/articoli_rn/abumostafa89.pdf"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link.zhihu.com/?target=http%3A//personalpages.to.infn.it/~ferraro/retineurali/articoli_rn/abumostafa89.pdf"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我们都知道</a:t>
            </a:r>
            <a:r>
              <a:rPr lang="zh-CN" altLang="en-CN" sz="1200" b="0" i="0" kern="1200" dirty="0">
                <a:solidFill>
                  <a:schemeClr val="tx1"/>
                </a:solidFill>
                <a:effectLst/>
                <a:latin typeface="+mn-lt"/>
                <a:ea typeface="+mn-ea"/>
                <a:cs typeface="+mn-cs"/>
              </a:rPr>
              <a:t>抽样</a:t>
            </a:r>
            <a:r>
              <a:rPr lang="zh-CN" altLang="en-US" sz="1200" b="0" i="0" kern="1200" dirty="0">
                <a:solidFill>
                  <a:schemeClr val="tx1"/>
                </a:solidFill>
                <a:effectLst/>
                <a:latin typeface="+mn-lt"/>
                <a:ea typeface="+mn-ea"/>
                <a:cs typeface="+mn-cs"/>
              </a:rPr>
              <a:t>统计时科学的采样是至关重要的，如果我们抽样的方法不够科学，比如你抽样的都是单一地区或者单一年龄段的样本，那么</a:t>
            </a:r>
            <a:r>
              <a:rPr lang="en-US" sz="1200" b="0" i="0" kern="1200" dirty="0" err="1">
                <a:solidFill>
                  <a:schemeClr val="tx1"/>
                </a:solidFill>
                <a:effectLst/>
                <a:latin typeface="+mn-lt"/>
                <a:ea typeface="+mn-ea"/>
                <a:cs typeface="+mn-cs"/>
              </a:rPr>
              <a:t>Hoeffding</a:t>
            </a:r>
            <a:r>
              <a:rPr lang="zh-CN" altLang="en-US" sz="1200" b="0" i="0" kern="1200" dirty="0">
                <a:solidFill>
                  <a:schemeClr val="tx1"/>
                </a:solidFill>
                <a:effectLst/>
                <a:latin typeface="+mn-lt"/>
                <a:ea typeface="+mn-ea"/>
                <a:cs typeface="+mn-cs"/>
              </a:rPr>
              <a:t>不等式将不再庇佑你。</a:t>
            </a:r>
          </a:p>
          <a:p>
            <a:r>
              <a:rPr lang="zh-CN" altLang="en-US" sz="1200" b="0" i="0" kern="1200" dirty="0">
                <a:solidFill>
                  <a:schemeClr val="tx1"/>
                </a:solidFill>
                <a:effectLst/>
                <a:latin typeface="+mn-lt"/>
                <a:ea typeface="+mn-ea"/>
                <a:cs typeface="+mn-cs"/>
              </a:rPr>
              <a:t>机器学习的采样也是一样，本篇后面所有讨论的前提都默认抽样的科学性，保证样本满足</a:t>
            </a:r>
            <a:r>
              <a:rPr lang="zh-CN" altLang="en-US" sz="1200" b="1" i="0" kern="1200" dirty="0">
                <a:solidFill>
                  <a:schemeClr val="tx1"/>
                </a:solidFill>
                <a:effectLst/>
                <a:latin typeface="+mn-lt"/>
                <a:ea typeface="+mn-ea"/>
                <a:cs typeface="+mn-cs"/>
              </a:rPr>
              <a:t>独立同分布 </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independent and identically distributed, </a:t>
            </a:r>
            <a:r>
              <a:rPr lang="zh-CN" altLang="en-US" sz="1200" b="1" i="0" kern="1200" dirty="0">
                <a:solidFill>
                  <a:schemeClr val="tx1"/>
                </a:solidFill>
                <a:effectLst/>
                <a:latin typeface="+mn-lt"/>
                <a:ea typeface="+mn-ea"/>
                <a:cs typeface="+mn-cs"/>
              </a:rPr>
              <a:t>简写</a:t>
            </a:r>
            <a:r>
              <a:rPr lang="en-US" sz="1200" b="1" i="0" kern="1200" dirty="0" err="1">
                <a:solidFill>
                  <a:schemeClr val="tx1"/>
                </a:solidFill>
                <a:effectLst/>
                <a:latin typeface="+mn-lt"/>
                <a:ea typeface="+mn-ea"/>
                <a:cs typeface="+mn-cs"/>
              </a:rPr>
              <a:t>i.i.d</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关于独立同分布，西瓜书这样解释道：</a:t>
            </a:r>
          </a:p>
          <a:p>
            <a:r>
              <a:rPr lang="zh-CN" altLang="en-US" sz="1200" b="1" i="1" kern="1200" dirty="0">
                <a:solidFill>
                  <a:schemeClr val="tx1"/>
                </a:solidFill>
                <a:effectLst/>
                <a:latin typeface="+mn-lt"/>
                <a:ea typeface="+mn-ea"/>
                <a:cs typeface="+mn-cs"/>
              </a:rPr>
              <a:t>输入空间中的所有样本服从一个隐含未知的分布，</a:t>
            </a:r>
            <a:r>
              <a:rPr lang="zh-CN" altLang="en-US" sz="1200" b="1" i="1" kern="1200" dirty="0">
                <a:solidFill>
                  <a:srgbClr val="FF0000"/>
                </a:solidFill>
                <a:effectLst/>
                <a:latin typeface="+mn-lt"/>
                <a:ea typeface="+mn-ea"/>
                <a:cs typeface="+mn-cs"/>
              </a:rPr>
              <a:t>训练数据所有样本都是独立地从这个分布上采样而得</a:t>
            </a:r>
            <a:r>
              <a:rPr lang="zh-CN" altLang="en-US" sz="1200" b="0" i="1"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记住独立同分布</a:t>
            </a:r>
            <a:r>
              <a:rPr lang="en-US" altLang="zh-CN"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i.i.d</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这个名字，因为从今天开始，在机器学习世界里，人们将一次一次无数次地提及它的大名。</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4270038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我们都知道</a:t>
            </a:r>
            <a:r>
              <a:rPr lang="zh-CN" altLang="en-CN" sz="1200" b="0" i="0" kern="1200" dirty="0">
                <a:solidFill>
                  <a:schemeClr val="tx1"/>
                </a:solidFill>
                <a:effectLst/>
                <a:latin typeface="+mn-lt"/>
                <a:ea typeface="+mn-ea"/>
                <a:cs typeface="+mn-cs"/>
              </a:rPr>
              <a:t>抽样</a:t>
            </a:r>
            <a:r>
              <a:rPr lang="zh-CN" altLang="en-US" sz="1200" b="0" i="0" kern="1200" dirty="0">
                <a:solidFill>
                  <a:schemeClr val="tx1"/>
                </a:solidFill>
                <a:effectLst/>
                <a:latin typeface="+mn-lt"/>
                <a:ea typeface="+mn-ea"/>
                <a:cs typeface="+mn-cs"/>
              </a:rPr>
              <a:t>统计时科学的采样是至关重要的，如果我们抽样的方法不够科学，比如你抽样的都是单一地区或者单一年龄段的样本，那么</a:t>
            </a:r>
            <a:r>
              <a:rPr lang="en-US" sz="1200" b="0" i="0" kern="1200" dirty="0" err="1">
                <a:solidFill>
                  <a:schemeClr val="tx1"/>
                </a:solidFill>
                <a:effectLst/>
                <a:latin typeface="+mn-lt"/>
                <a:ea typeface="+mn-ea"/>
                <a:cs typeface="+mn-cs"/>
              </a:rPr>
              <a:t>Hoeffding</a:t>
            </a:r>
            <a:r>
              <a:rPr lang="zh-CN" altLang="en-US" sz="1200" b="0" i="0" kern="1200" dirty="0">
                <a:solidFill>
                  <a:schemeClr val="tx1"/>
                </a:solidFill>
                <a:effectLst/>
                <a:latin typeface="+mn-lt"/>
                <a:ea typeface="+mn-ea"/>
                <a:cs typeface="+mn-cs"/>
              </a:rPr>
              <a:t>不等式将不再庇佑你。</a:t>
            </a:r>
          </a:p>
          <a:p>
            <a:r>
              <a:rPr lang="zh-CN" altLang="en-US" sz="1200" b="0" i="0" kern="1200" dirty="0">
                <a:solidFill>
                  <a:schemeClr val="tx1"/>
                </a:solidFill>
                <a:effectLst/>
                <a:latin typeface="+mn-lt"/>
                <a:ea typeface="+mn-ea"/>
                <a:cs typeface="+mn-cs"/>
              </a:rPr>
              <a:t>机器学习的采样也是一样，本篇后面所有讨论的前提都默认抽样的科学性，保证样本满足</a:t>
            </a:r>
            <a:r>
              <a:rPr lang="zh-CN" altLang="en-US" sz="1200" b="1" i="0" kern="1200" dirty="0">
                <a:solidFill>
                  <a:schemeClr val="tx1"/>
                </a:solidFill>
                <a:effectLst/>
                <a:latin typeface="+mn-lt"/>
                <a:ea typeface="+mn-ea"/>
                <a:cs typeface="+mn-cs"/>
              </a:rPr>
              <a:t>独立同分布 </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independent and identically distributed, </a:t>
            </a:r>
            <a:r>
              <a:rPr lang="zh-CN" altLang="en-US" sz="1200" b="1" i="0" kern="1200" dirty="0">
                <a:solidFill>
                  <a:schemeClr val="tx1"/>
                </a:solidFill>
                <a:effectLst/>
                <a:latin typeface="+mn-lt"/>
                <a:ea typeface="+mn-ea"/>
                <a:cs typeface="+mn-cs"/>
              </a:rPr>
              <a:t>简写</a:t>
            </a:r>
            <a:r>
              <a:rPr lang="en-US" sz="1200" b="1" i="0" kern="1200" dirty="0" err="1">
                <a:solidFill>
                  <a:schemeClr val="tx1"/>
                </a:solidFill>
                <a:effectLst/>
                <a:latin typeface="+mn-lt"/>
                <a:ea typeface="+mn-ea"/>
                <a:cs typeface="+mn-cs"/>
              </a:rPr>
              <a:t>i.i.d</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关于独立同分布，西瓜书这样解释道：</a:t>
            </a:r>
          </a:p>
          <a:p>
            <a:r>
              <a:rPr lang="zh-CN" altLang="en-US" sz="1200" b="1" i="1" kern="1200" dirty="0">
                <a:solidFill>
                  <a:schemeClr val="tx1"/>
                </a:solidFill>
                <a:effectLst/>
                <a:latin typeface="+mn-lt"/>
                <a:ea typeface="+mn-ea"/>
                <a:cs typeface="+mn-cs"/>
              </a:rPr>
              <a:t>输入空间中的所有样本服从一个隐含未知的分布，</a:t>
            </a:r>
            <a:r>
              <a:rPr lang="zh-CN" altLang="en-US" sz="1200" b="1" i="1" kern="1200" dirty="0">
                <a:solidFill>
                  <a:srgbClr val="FF0000"/>
                </a:solidFill>
                <a:effectLst/>
                <a:latin typeface="+mn-lt"/>
                <a:ea typeface="+mn-ea"/>
                <a:cs typeface="+mn-cs"/>
              </a:rPr>
              <a:t>训练数据所有样本都是独立地从这个分布上采样而得</a:t>
            </a:r>
            <a:r>
              <a:rPr lang="zh-CN" altLang="en-US" sz="1200" b="0" i="1"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记住独立同分布</a:t>
            </a:r>
            <a:r>
              <a:rPr lang="en-US" altLang="zh-CN"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i.i.d</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这个名字，因为从今天开始，在机器学习世界里，人们将一次一次无数次地提及它的大名。</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465662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spc="-10" dirty="0">
                <a:solidFill>
                  <a:schemeClr val="tx1"/>
                </a:solidFill>
                <a:latin typeface="+mn-ea"/>
              </a:rPr>
              <a:t>probably approximately correct (</a:t>
            </a:r>
            <a:r>
              <a:rPr lang="en-US" altLang="zh-CN" sz="1200" spc="-10" dirty="0">
                <a:solidFill>
                  <a:srgbClr val="FF0000"/>
                </a:solidFill>
                <a:latin typeface="+mn-ea"/>
              </a:rPr>
              <a:t>PAC</a:t>
            </a:r>
            <a:r>
              <a:rPr lang="en-US" altLang="zh-CN" sz="1200" spc="-10" dirty="0">
                <a:solidFill>
                  <a:schemeClr val="tx1"/>
                </a:solidFill>
                <a:latin typeface="+mn-ea"/>
              </a:rPr>
              <a:t>)</a:t>
            </a:r>
          </a:p>
          <a:p>
            <a:r>
              <a:rPr lang="zh-CN" altLang="en-US" sz="1200" kern="1200" spc="-10" dirty="0">
                <a:solidFill>
                  <a:schemeClr val="tx1"/>
                </a:solidFill>
                <a:effectLst/>
                <a:latin typeface="+mn-ea"/>
                <a:ea typeface="+mn-ea"/>
                <a:cs typeface="+mn-cs"/>
              </a:rPr>
              <a:t>对于固定</a:t>
            </a:r>
            <a:r>
              <a:rPr lang="en-US" altLang="zh-CN" sz="1200" kern="1200" spc="-10" dirty="0">
                <a:solidFill>
                  <a:schemeClr val="tx1"/>
                </a:solidFill>
                <a:effectLst/>
                <a:latin typeface="+mn-ea"/>
                <a:ea typeface="+mn-ea"/>
                <a:cs typeface="+mn-cs"/>
              </a:rPr>
              <a:t>h</a:t>
            </a:r>
            <a:r>
              <a:rPr lang="zh-CN" altLang="en-US" sz="1200" kern="1200" spc="-10" dirty="0">
                <a:solidFill>
                  <a:schemeClr val="tx1"/>
                </a:solidFill>
                <a:effectLst/>
                <a:latin typeface="+mn-ea"/>
                <a:ea typeface="+mn-ea"/>
                <a:cs typeface="+mn-cs"/>
              </a:rPr>
              <a:t>的情况没有真正的</a:t>
            </a:r>
            <a:r>
              <a:rPr lang="en-US" altLang="zh-CN" sz="1200" kern="1200" spc="-10" dirty="0">
                <a:solidFill>
                  <a:schemeClr val="tx1"/>
                </a:solidFill>
                <a:effectLst/>
                <a:latin typeface="+mn-ea"/>
                <a:ea typeface="+mn-ea"/>
                <a:cs typeface="+mn-cs"/>
              </a:rPr>
              <a:t>learning</a:t>
            </a:r>
            <a:r>
              <a:rPr lang="zh-CN" altLang="en-US" sz="1200" kern="1200" spc="-10" dirty="0">
                <a:solidFill>
                  <a:schemeClr val="tx1"/>
                </a:solidFill>
                <a:effectLst/>
                <a:latin typeface="+mn-ea"/>
                <a:ea typeface="+mn-ea"/>
                <a:cs typeface="+mn-cs"/>
              </a:rPr>
              <a:t>，因为它没有从假设空间里选择，这个过程更准确来说是一个“验证”的过程，验证固定的</a:t>
            </a:r>
            <a:r>
              <a:rPr lang="en-US" altLang="zh-CN" sz="1200" kern="1200" spc="-10" dirty="0">
                <a:solidFill>
                  <a:schemeClr val="tx1"/>
                </a:solidFill>
                <a:effectLst/>
                <a:latin typeface="+mn-ea"/>
                <a:ea typeface="+mn-ea"/>
                <a:cs typeface="+mn-cs"/>
              </a:rPr>
              <a:t>h</a:t>
            </a:r>
            <a:r>
              <a:rPr lang="zh-CN" altLang="en-US" sz="1200" kern="1200" spc="-10" dirty="0">
                <a:solidFill>
                  <a:schemeClr val="tx1"/>
                </a:solidFill>
                <a:effectLst/>
                <a:latin typeface="+mn-ea"/>
                <a:ea typeface="+mn-ea"/>
                <a:cs typeface="+mn-cs"/>
              </a:rPr>
              <a:t>是否有效</a:t>
            </a:r>
            <a:endParaRPr lang="en-US" altLang="zh-CN" sz="1200" kern="1200" spc="-10" dirty="0">
              <a:solidFill>
                <a:schemeClr val="tx1"/>
              </a:solidFill>
              <a:effectLst/>
              <a:latin typeface="+mn-ea"/>
              <a:ea typeface="+mn-ea"/>
              <a:cs typeface="+mn-cs"/>
            </a:endParaRPr>
          </a:p>
          <a:p>
            <a:endParaRPr lang="en-US" altLang="zh-CN" sz="1200" kern="1200" spc="-10" dirty="0">
              <a:solidFill>
                <a:schemeClr val="tx1"/>
              </a:solidFill>
              <a:effectLst/>
              <a:latin typeface="+mn-ea"/>
              <a:ea typeface="+mn-ea"/>
              <a:cs typeface="+mn-cs"/>
            </a:endParaRP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1119244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不过因为 </a:t>
            </a:r>
            <a:r>
              <a:rPr lang="en-US" sz="1200" b="0" i="0" kern="1200" dirty="0">
                <a:solidFill>
                  <a:schemeClr val="tx1"/>
                </a:solidFill>
                <a:effectLst/>
                <a:latin typeface="+mn-lt"/>
                <a:ea typeface="+mn-ea"/>
                <a:cs typeface="+mn-cs"/>
              </a:rPr>
              <a:t>Hypothesis Set </a:t>
            </a:r>
            <a:r>
              <a:rPr lang="zh-CN" altLang="en-US" sz="1200" b="0" i="0" kern="1200" dirty="0">
                <a:solidFill>
                  <a:schemeClr val="tx1"/>
                </a:solidFill>
                <a:effectLst/>
                <a:latin typeface="+mn-lt"/>
                <a:ea typeface="+mn-ea"/>
                <a:cs typeface="+mn-cs"/>
              </a:rPr>
              <a:t>中只有一个 </a:t>
            </a:r>
            <a:r>
              <a:rPr lang="en-US" sz="1200" b="0" i="0" kern="1200" dirty="0">
                <a:solidFill>
                  <a:schemeClr val="tx1"/>
                </a:solidFill>
                <a:effectLst/>
                <a:latin typeface="+mn-lt"/>
                <a:ea typeface="+mn-ea"/>
                <a:cs typeface="+mn-cs"/>
              </a:rPr>
              <a:t>hypothesis ，</a:t>
            </a:r>
            <a:r>
              <a:rPr lang="zh-CN" altLang="en-US" sz="1200" b="0" i="0" kern="1200" dirty="0">
                <a:solidFill>
                  <a:schemeClr val="tx1"/>
                </a:solidFill>
                <a:effectLst/>
                <a:latin typeface="+mn-lt"/>
                <a:ea typeface="+mn-ea"/>
                <a:cs typeface="+mn-cs"/>
              </a:rPr>
              <a:t>所以学习算法并没什么好选的，学到的模型一定就是。当学习算法没有选择的空间时，得到一个训练准确率很高的模型几乎是不可能的。就像 </a:t>
            </a:r>
            <a:r>
              <a:rPr lang="en-US" sz="1200" b="0" i="0" kern="1200" dirty="0">
                <a:solidFill>
                  <a:schemeClr val="tx1"/>
                </a:solidFill>
                <a:effectLst/>
                <a:latin typeface="+mn-lt"/>
                <a:ea typeface="+mn-ea"/>
                <a:cs typeface="+mn-cs"/>
              </a:rPr>
              <a:t>PLA </a:t>
            </a:r>
            <a:r>
              <a:rPr lang="zh-CN" altLang="en-US" sz="1200" b="0" i="0" kern="1200" dirty="0">
                <a:solidFill>
                  <a:schemeClr val="tx1"/>
                </a:solidFill>
                <a:effectLst/>
                <a:latin typeface="+mn-lt"/>
                <a:ea typeface="+mn-ea"/>
                <a:cs typeface="+mn-cs"/>
              </a:rPr>
              <a:t>算法如果只有一条线可选，这条线多半在训练数据上的表现是很差的。这时预测能做到跟训练差不多的水准，多半也不是表现的“一样好”，而是表现的”一样差“了。</a:t>
            </a:r>
          </a:p>
          <a:p>
            <a:r>
              <a:rPr lang="zh-CN" altLang="en-US" sz="1200" b="0" i="0" kern="1200" dirty="0">
                <a:solidFill>
                  <a:schemeClr val="tx1"/>
                </a:solidFill>
                <a:effectLst/>
                <a:latin typeface="+mn-lt"/>
                <a:ea typeface="+mn-ea"/>
                <a:cs typeface="+mn-cs"/>
              </a:rPr>
              <a:t>所以，让</a:t>
            </a:r>
            <a:r>
              <a:rPr lang="en-US" sz="1200" b="0" i="0" kern="1200" dirty="0">
                <a:solidFill>
                  <a:schemeClr val="tx1"/>
                </a:solidFill>
                <a:effectLst/>
                <a:latin typeface="+mn-lt"/>
                <a:ea typeface="+mn-ea"/>
                <a:cs typeface="+mn-cs"/>
              </a:rPr>
              <a:t>Hypothesis Set </a:t>
            </a:r>
            <a:r>
              <a:rPr lang="zh-CN" altLang="en-US" sz="1200" b="0" i="0" kern="1200" dirty="0">
                <a:solidFill>
                  <a:schemeClr val="tx1"/>
                </a:solidFill>
                <a:effectLst/>
                <a:latin typeface="+mn-lt"/>
                <a:ea typeface="+mn-ea"/>
                <a:cs typeface="+mn-cs"/>
              </a:rPr>
              <a:t>中有许多的 </a:t>
            </a:r>
            <a:r>
              <a:rPr lang="en-US" sz="1200" b="0" i="0" kern="1200" dirty="0">
                <a:solidFill>
                  <a:schemeClr val="tx1"/>
                </a:solidFill>
                <a:effectLst/>
                <a:latin typeface="+mn-lt"/>
                <a:ea typeface="+mn-ea"/>
                <a:cs typeface="+mn-cs"/>
              </a:rPr>
              <a:t>hypothesis，</a:t>
            </a:r>
            <a:r>
              <a:rPr lang="zh-CN" altLang="en-US" sz="1200" b="0" i="0" kern="1200" dirty="0">
                <a:solidFill>
                  <a:schemeClr val="tx1"/>
                </a:solidFill>
                <a:effectLst/>
                <a:latin typeface="+mn-lt"/>
                <a:ea typeface="+mn-ea"/>
                <a:cs typeface="+mn-cs"/>
              </a:rPr>
              <a:t>学习算法才有选择的空间挑选到一个准确率较高的 </a:t>
            </a:r>
            <a:r>
              <a:rPr lang="en-US" sz="1200" b="0" i="0" kern="1200" dirty="0">
                <a:solidFill>
                  <a:schemeClr val="tx1"/>
                </a:solidFill>
                <a:effectLst/>
                <a:latin typeface="+mn-lt"/>
                <a:ea typeface="+mn-ea"/>
                <a:cs typeface="+mn-cs"/>
              </a:rPr>
              <a:t>hypothesis 。</a:t>
            </a:r>
            <a:r>
              <a:rPr lang="zh-CN" altLang="en-US" sz="1200" b="0" i="0" kern="1200" dirty="0">
                <a:solidFill>
                  <a:schemeClr val="tx1"/>
                </a:solidFill>
                <a:effectLst/>
                <a:latin typeface="+mn-lt"/>
                <a:ea typeface="+mn-ea"/>
                <a:cs typeface="+mn-cs"/>
              </a:rPr>
              <a:t>此时预测表现接近训练表现才是有意义的。</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513708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256774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295173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3753032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1483882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1916944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109952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10" dirty="0">
                <a:latin typeface="+mn-ea"/>
              </a:rPr>
              <a:t>感知器学习模型是根据样本的一些特征对样本进行分类。</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2858390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二分法</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dichotomy</a:t>
            </a:r>
            <a:r>
              <a:rPr lang="zh-CN" altLang="en-US" sz="1200" b="0" i="0" kern="1200" dirty="0">
                <a:solidFill>
                  <a:schemeClr val="tx1"/>
                </a:solidFill>
                <a:effectLst/>
                <a:latin typeface="+mn-lt"/>
                <a:ea typeface="+mn-ea"/>
                <a:cs typeface="+mn-cs"/>
              </a:rPr>
              <a:t>）指的是将一个整体事物分割成两部分。也即是说，这两部分必须是</a:t>
            </a:r>
            <a:r>
              <a:rPr lang="zh-CN" altLang="en-US" sz="1200" b="0" i="0" u="none" strike="noStrike" kern="1200" dirty="0">
                <a:solidFill>
                  <a:schemeClr val="tx1"/>
                </a:solidFill>
                <a:effectLst/>
                <a:latin typeface="+mn-lt"/>
                <a:ea typeface="+mn-ea"/>
                <a:cs typeface="+mn-cs"/>
                <a:hlinkClick r:id="rId3" tooltip="互补事件"/>
              </a:rPr>
              <a:t>互补事件</a:t>
            </a:r>
            <a:r>
              <a:rPr lang="zh-CN" altLang="en-US" sz="1200" b="0" i="0" kern="1200" dirty="0">
                <a:solidFill>
                  <a:schemeClr val="tx1"/>
                </a:solidFill>
                <a:effectLst/>
                <a:latin typeface="+mn-lt"/>
                <a:ea typeface="+mn-ea"/>
                <a:cs typeface="+mn-cs"/>
              </a:rPr>
              <a:t>，即所有事物必须属于双方中的一方，且</a:t>
            </a:r>
            <a:r>
              <a:rPr lang="zh-CN" altLang="en-US" sz="1200" b="0" i="0" u="none" strike="noStrike" kern="1200" dirty="0">
                <a:solidFill>
                  <a:schemeClr val="tx1"/>
                </a:solidFill>
                <a:effectLst/>
                <a:latin typeface="+mn-lt"/>
                <a:ea typeface="+mn-ea"/>
                <a:cs typeface="+mn-cs"/>
                <a:hlinkClick r:id="rId4" tooltip="互斥"/>
              </a:rPr>
              <a:t>互斥</a:t>
            </a:r>
            <a:r>
              <a:rPr lang="zh-CN" altLang="en-US" sz="1200" b="0" i="0" kern="1200" dirty="0">
                <a:solidFill>
                  <a:schemeClr val="tx1"/>
                </a:solidFill>
                <a:effectLst/>
                <a:latin typeface="+mn-lt"/>
                <a:ea typeface="+mn-ea"/>
                <a:cs typeface="+mn-cs"/>
              </a:rPr>
              <a:t>，即没有事物可以同时属于双方。</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2625469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二分法</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dichotomy</a:t>
            </a:r>
            <a:r>
              <a:rPr lang="zh-CN" altLang="en-US" sz="1200" b="0" i="0" kern="1200" dirty="0">
                <a:solidFill>
                  <a:schemeClr val="tx1"/>
                </a:solidFill>
                <a:effectLst/>
                <a:latin typeface="+mn-lt"/>
                <a:ea typeface="+mn-ea"/>
                <a:cs typeface="+mn-cs"/>
              </a:rPr>
              <a:t>）指的是将一个整体事物分割成两部分。也即是说，这两部分必须是</a:t>
            </a:r>
            <a:r>
              <a:rPr lang="zh-CN" altLang="en-US" sz="1200" b="0" i="0" u="none" strike="noStrike" kern="1200" dirty="0">
                <a:solidFill>
                  <a:schemeClr val="tx1"/>
                </a:solidFill>
                <a:effectLst/>
                <a:latin typeface="+mn-lt"/>
                <a:ea typeface="+mn-ea"/>
                <a:cs typeface="+mn-cs"/>
                <a:hlinkClick r:id="rId3" tooltip="互补事件"/>
              </a:rPr>
              <a:t>互补事件</a:t>
            </a:r>
            <a:r>
              <a:rPr lang="zh-CN" altLang="en-US" sz="1200" b="0" i="0" kern="1200" dirty="0">
                <a:solidFill>
                  <a:schemeClr val="tx1"/>
                </a:solidFill>
                <a:effectLst/>
                <a:latin typeface="+mn-lt"/>
                <a:ea typeface="+mn-ea"/>
                <a:cs typeface="+mn-cs"/>
              </a:rPr>
              <a:t>，即所有事物必须属于双方中的一方，且</a:t>
            </a:r>
            <a:r>
              <a:rPr lang="zh-CN" altLang="en-US" sz="1200" b="0" i="0" u="none" strike="noStrike" kern="1200" dirty="0">
                <a:solidFill>
                  <a:schemeClr val="tx1"/>
                </a:solidFill>
                <a:effectLst/>
                <a:latin typeface="+mn-lt"/>
                <a:ea typeface="+mn-ea"/>
                <a:cs typeface="+mn-cs"/>
                <a:hlinkClick r:id="rId4" tooltip="互斥"/>
              </a:rPr>
              <a:t>互斥</a:t>
            </a:r>
            <a:r>
              <a:rPr lang="zh-CN" altLang="en-US" sz="1200" b="0" i="0" kern="1200" dirty="0">
                <a:solidFill>
                  <a:schemeClr val="tx1"/>
                </a:solidFill>
                <a:effectLst/>
                <a:latin typeface="+mn-lt"/>
                <a:ea typeface="+mn-ea"/>
                <a:cs typeface="+mn-cs"/>
              </a:rPr>
              <a:t>，即没有事物可以同时属于双方。</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1238258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333627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582806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149598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2N=8</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3360824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2934571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直接用</a:t>
                </a:r>
                <a14:m>
                  <m:oMath xmlns:m="http://schemas.openxmlformats.org/officeDocument/2006/math">
                    <m:sSub>
                      <m:sSubPr>
                        <m:ctrlPr>
                          <a:rPr lang="en-US" altLang="zh-CN" sz="1200" b="1" i="1" spc="-10" smtClean="0">
                            <a:solidFill>
                              <a:srgbClr val="FF0000"/>
                            </a:solidFill>
                            <a:latin typeface="Cambria Math" panose="02040503050406030204" pitchFamily="18" charset="0"/>
                          </a:rPr>
                        </m:ctrlPr>
                      </m:sSubPr>
                      <m:e>
                        <m:r>
                          <a:rPr lang="en-US" altLang="zh-CN" sz="1200" b="1" i="1" spc="-10">
                            <a:solidFill>
                              <a:srgbClr val="FF0000"/>
                            </a:solidFill>
                            <a:latin typeface="Cambria Math" panose="02040503050406030204" pitchFamily="18" charset="0"/>
                          </a:rPr>
                          <m:t>𝒎</m:t>
                        </m:r>
                      </m:e>
                      <m:sub>
                        <m:r>
                          <a:rPr lang="en-US" altLang="zh-CN" sz="1200" b="1" i="1" spc="-10">
                            <a:solidFill>
                              <a:srgbClr val="FF0000"/>
                            </a:solidFill>
                            <a:latin typeface="Cambria Math" panose="02040503050406030204" pitchFamily="18" charset="0"/>
                            <a:ea typeface="Cambria Math" panose="02040503050406030204" pitchFamily="18" charset="0"/>
                          </a:rPr>
                          <m:t>𝓗</m:t>
                        </m:r>
                      </m:sub>
                    </m:sSub>
                    <m:r>
                      <a:rPr lang="en-US" altLang="zh-CN" sz="1200" b="1" i="1" spc="-10">
                        <a:solidFill>
                          <a:srgbClr val="FF0000"/>
                        </a:solidFill>
                        <a:latin typeface="Cambria Math" panose="02040503050406030204" pitchFamily="18" charset="0"/>
                      </a:rPr>
                      <m:t>(</m:t>
                    </m:r>
                    <m:r>
                      <a:rPr lang="en-US" altLang="zh-CN" sz="1200" b="1" i="1" spc="-10">
                        <a:solidFill>
                          <a:srgbClr val="FF0000"/>
                        </a:solidFill>
                        <a:latin typeface="Cambria Math" panose="02040503050406030204" pitchFamily="18" charset="0"/>
                      </a:rPr>
                      <m:t>𝑵</m:t>
                    </m:r>
                    <m:r>
                      <a:rPr lang="en-US" altLang="zh-CN" sz="1200" b="1" i="1" spc="-10">
                        <a:solidFill>
                          <a:srgbClr val="FF0000"/>
                        </a:solidFill>
                        <a:latin typeface="Cambria Math" panose="02040503050406030204" pitchFamily="18" charset="0"/>
                      </a:rPr>
                      <m:t>)</m:t>
                    </m:r>
                  </m:oMath>
                </a14:m>
                <a:r>
                  <a:rPr lang="zh-CN" altLang="en-US" sz="1200" kern="1200" dirty="0">
                    <a:solidFill>
                      <a:schemeClr val="tx1"/>
                    </a:solidFill>
                    <a:effectLst/>
                    <a:latin typeface="+mn-lt"/>
                    <a:ea typeface="+mn-ea"/>
                    <a:cs typeface="+mn-cs"/>
                  </a:rPr>
                  <a:t>代替</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是有问题的，真正满足的公式是使用</a:t>
                </a:r>
                <a:r>
                  <a:rPr lang="en-US" altLang="zh-CN" sz="1200" kern="1200" dirty="0">
                    <a:solidFill>
                      <a:schemeClr val="tx1"/>
                    </a:solidFill>
                    <a:effectLst/>
                    <a:latin typeface="+mn-lt"/>
                    <a:ea typeface="+mn-ea"/>
                    <a:cs typeface="+mn-cs"/>
                  </a:rPr>
                  <a:t>VC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Bound</a:t>
                </a:r>
                <a:r>
                  <a:rPr lang="zh-CN" altLang="en-US" sz="1200" kern="1200" dirty="0">
                    <a:solidFill>
                      <a:schemeClr val="tx1"/>
                    </a:solidFill>
                    <a:effectLst/>
                    <a:latin typeface="+mn-lt"/>
                    <a:ea typeface="+mn-ea"/>
                    <a:cs typeface="+mn-cs"/>
                  </a:rPr>
                  <a:t>（比</a:t>
                </a:r>
                <a:r>
                  <a:rPr lang="en-US" altLang="zh-CN" sz="1200" kern="1200" dirty="0">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右边的式子多几个常数），</a:t>
                </a:r>
                <a:r>
                  <a:rPr lang="zh-CN" altLang="en-US" sz="1200" b="0" i="0" kern="1200" dirty="0">
                    <a:solidFill>
                      <a:schemeClr val="tx1"/>
                    </a:solidFill>
                    <a:effectLst/>
                    <a:latin typeface="+mn-lt"/>
                    <a:ea typeface="+mn-ea"/>
                    <a:cs typeface="+mn-cs"/>
                  </a:rPr>
                  <a:t>如果对这个公式的数学证明和证明技巧感兴趣，或者希望了解那几个多出来的蓝色常数是怎么来的，可以参见 </a:t>
                </a:r>
                <a:r>
                  <a:rPr lang="en-US" sz="1200" b="0" i="0" u="none" strike="noStrike" kern="1200" dirty="0">
                    <a:solidFill>
                      <a:schemeClr val="tx1"/>
                    </a:solidFill>
                    <a:effectLst/>
                    <a:latin typeface="+mn-lt"/>
                    <a:ea typeface="+mn-ea"/>
                    <a:cs typeface="+mn-cs"/>
                    <a:hlinkClick r:id="rId3"/>
                  </a:rPr>
                  <a:t>Bapnik and Chervonenkis 1971</a:t>
                </a:r>
                <a:r>
                  <a:rPr lang="en-US" sz="1200" b="0" i="0" kern="1200" dirty="0">
                    <a:solidFill>
                      <a:schemeClr val="tx1"/>
                    </a:solidFill>
                    <a:effectLst/>
                    <a:latin typeface="+mn-lt"/>
                    <a:ea typeface="+mn-ea"/>
                    <a:cs typeface="+mn-cs"/>
                  </a:rPr>
                  <a:t> 。</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此时成长函数的上界</a:t>
                </a:r>
                <a:r>
                  <a:rPr lang="en-US" altLang="zh-CN" sz="1200" b="0" i="0" kern="1200" dirty="0">
                    <a:solidFill>
                      <a:schemeClr val="tx1"/>
                    </a:solidFill>
                    <a:effectLst/>
                    <a:latin typeface="+mn-lt"/>
                    <a:ea typeface="+mn-ea"/>
                    <a:cs typeface="+mn-cs"/>
                  </a:rPr>
                  <a:t>2^N</a:t>
                </a:r>
                <a:r>
                  <a:rPr lang="zh-CN" altLang="en-US" sz="1200" b="0" i="0" kern="1200" dirty="0">
                    <a:solidFill>
                      <a:schemeClr val="tx1"/>
                    </a:solidFill>
                    <a:effectLst/>
                    <a:latin typeface="+mn-lt"/>
                    <a:ea typeface="+mn-ea"/>
                    <a:cs typeface="+mn-cs"/>
                  </a:rPr>
                  <a:t>并不是</a:t>
                </a:r>
                <a:r>
                  <a:rPr lang="en-US" altLang="zh-CN" sz="1200" b="0" i="0" kern="1200" dirty="0">
                    <a:solidFill>
                      <a:schemeClr val="tx1"/>
                    </a:solidFill>
                    <a:effectLst/>
                    <a:latin typeface="+mn-lt"/>
                    <a:ea typeface="+mn-ea"/>
                    <a:cs typeface="+mn-cs"/>
                  </a:rPr>
                  <a:t>exp()</a:t>
                </a:r>
                <a:r>
                  <a:rPr lang="zh-CN" altLang="en-US" sz="1200" b="0" i="0" kern="1200" dirty="0">
                    <a:solidFill>
                      <a:schemeClr val="tx1"/>
                    </a:solidFill>
                    <a:effectLst/>
                    <a:latin typeface="+mn-lt"/>
                    <a:ea typeface="+mn-ea"/>
                    <a:cs typeface="+mn-cs"/>
                  </a:rPr>
                  <a:t>的低阶无穷大，成长函数应该有一个比</a:t>
                </a:r>
                <a:r>
                  <a:rPr lang="en-US" altLang="zh-CN" sz="1200" b="0" i="0" kern="1200" dirty="0">
                    <a:solidFill>
                      <a:schemeClr val="tx1"/>
                    </a:solidFill>
                    <a:effectLst/>
                    <a:latin typeface="+mn-lt"/>
                    <a:ea typeface="+mn-ea"/>
                    <a:cs typeface="+mn-cs"/>
                  </a:rPr>
                  <a:t>2^N</a:t>
                </a:r>
                <a:r>
                  <a:rPr lang="zh-CN" altLang="en-US" sz="1200" b="0" i="0" kern="1200" dirty="0">
                    <a:solidFill>
                      <a:schemeClr val="tx1"/>
                    </a:solidFill>
                    <a:effectLst/>
                    <a:latin typeface="+mn-lt"/>
                    <a:ea typeface="+mn-ea"/>
                    <a:cs typeface="+mn-cs"/>
                  </a:rPr>
                  <a:t>还要“小”的上界函数。它需要是</a:t>
                </a:r>
                <a:r>
                  <a:rPr lang="en-US" altLang="zh-CN" sz="1200" b="0" i="0" kern="1200">
                    <a:solidFill>
                      <a:schemeClr val="tx1"/>
                    </a:solidFill>
                    <a:effectLst/>
                    <a:latin typeface="+mn-lt"/>
                    <a:ea typeface="+mn-ea"/>
                    <a:cs typeface="+mn-cs"/>
                  </a:rPr>
                  <a:t>exp()</a:t>
                </a:r>
                <a:r>
                  <a:rPr lang="zh-CN" altLang="en-US" sz="1200" b="0" i="0" kern="1200">
                    <a:solidFill>
                      <a:schemeClr val="tx1"/>
                    </a:solidFill>
                    <a:effectLst/>
                    <a:latin typeface="+mn-lt"/>
                    <a:ea typeface="+mn-ea"/>
                    <a:cs typeface="+mn-cs"/>
                  </a:rPr>
                  <a:t>的</a:t>
                </a:r>
                <a:r>
                  <a:rPr lang="zh-CN" altLang="en-US" sz="1200" b="0" i="0" kern="1200" dirty="0">
                    <a:solidFill>
                      <a:schemeClr val="tx1"/>
                    </a:solidFill>
                    <a:effectLst/>
                    <a:latin typeface="+mn-lt"/>
                    <a:ea typeface="+mn-ea"/>
                    <a:cs typeface="+mn-cs"/>
                  </a:rPr>
                  <a:t>低阶无穷大。</a:t>
                </a:r>
                <a:endParaRPr lang="zh-CN" altLang="en-US"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直接用</a:t>
                </a:r>
                <a:r>
                  <a:rPr lang="en-US" altLang="zh-CN" sz="1200" b="1" i="0" spc="-10">
                    <a:solidFill>
                      <a:srgbClr val="FF0000"/>
                    </a:solidFill>
                    <a:latin typeface="Cambria Math" panose="02040503050406030204" pitchFamily="18" charset="0"/>
                  </a:rPr>
                  <a:t>𝒎_</a:t>
                </a:r>
                <a:r>
                  <a:rPr lang="en-US" altLang="zh-CN" sz="1200" b="1" i="0" spc="-10">
                    <a:solidFill>
                      <a:srgbClr val="FF0000"/>
                    </a:solidFill>
                    <a:latin typeface="Cambria Math" panose="02040503050406030204" pitchFamily="18" charset="0"/>
                    <a:ea typeface="Cambria Math" panose="02040503050406030204" pitchFamily="18" charset="0"/>
                  </a:rPr>
                  <a:t>𝓗 </a:t>
                </a:r>
                <a:r>
                  <a:rPr lang="en-US" altLang="zh-CN" sz="1200" b="1" i="0" spc="-10">
                    <a:solidFill>
                      <a:srgbClr val="FF0000"/>
                    </a:solidFill>
                    <a:latin typeface="Cambria Math" panose="02040503050406030204" pitchFamily="18" charset="0"/>
                  </a:rPr>
                  <a:t>(𝑵)</a:t>
                </a:r>
                <a:r>
                  <a:rPr lang="zh-CN" altLang="en-US" sz="1200" kern="1200" dirty="0">
                    <a:solidFill>
                      <a:schemeClr val="tx1"/>
                    </a:solidFill>
                    <a:effectLst/>
                    <a:latin typeface="+mn-lt"/>
                    <a:ea typeface="+mn-ea"/>
                    <a:cs typeface="+mn-cs"/>
                  </a:rPr>
                  <a:t>代替</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是有问题的，真正满足的公式是使用</a:t>
                </a:r>
                <a:r>
                  <a:rPr lang="en-US" altLang="zh-CN" sz="1200" kern="1200" dirty="0">
                    <a:solidFill>
                      <a:schemeClr val="tx1"/>
                    </a:solidFill>
                    <a:effectLst/>
                    <a:latin typeface="+mn-lt"/>
                    <a:ea typeface="+mn-ea"/>
                    <a:cs typeface="+mn-cs"/>
                  </a:rPr>
                  <a:t>VC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Bound</a:t>
                </a:r>
                <a:r>
                  <a:rPr lang="zh-CN" altLang="en-US" sz="1200" kern="1200" dirty="0">
                    <a:solidFill>
                      <a:schemeClr val="tx1"/>
                    </a:solidFill>
                    <a:effectLst/>
                    <a:latin typeface="+mn-lt"/>
                    <a:ea typeface="+mn-ea"/>
                    <a:cs typeface="+mn-cs"/>
                  </a:rPr>
                  <a:t>（比</a:t>
                </a:r>
                <a:r>
                  <a:rPr lang="en-US" altLang="zh-CN" sz="1200" kern="1200" dirty="0">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右边的式子多几个常数），</a:t>
                </a:r>
                <a:r>
                  <a:rPr lang="zh-CN" altLang="en-US" sz="1200" b="0" i="0" kern="1200" dirty="0">
                    <a:solidFill>
                      <a:schemeClr val="tx1"/>
                    </a:solidFill>
                    <a:effectLst/>
                    <a:latin typeface="+mn-lt"/>
                    <a:ea typeface="+mn-ea"/>
                    <a:cs typeface="+mn-cs"/>
                  </a:rPr>
                  <a:t>如果对这个公式的数学证明和证明技巧感兴趣，或者希望了解那几个多出来的蓝色常数是怎么来的，可以参见 </a:t>
                </a:r>
                <a:r>
                  <a:rPr lang="en-US" sz="1200" b="0" i="0" u="none" strike="noStrike" kern="1200" dirty="0">
                    <a:solidFill>
                      <a:schemeClr val="tx1"/>
                    </a:solidFill>
                    <a:effectLst/>
                    <a:latin typeface="+mn-lt"/>
                    <a:ea typeface="+mn-ea"/>
                    <a:cs typeface="+mn-cs"/>
                    <a:hlinkClick r:id="rId4"/>
                  </a:rPr>
                  <a:t>Bapnik and Chervonenkis 1971</a:t>
                </a:r>
                <a:r>
                  <a:rPr lang="en-US" sz="1200" b="0" i="0" kern="1200" dirty="0">
                    <a:solidFill>
                      <a:schemeClr val="tx1"/>
                    </a:solidFill>
                    <a:effectLst/>
                    <a:latin typeface="+mn-lt"/>
                    <a:ea typeface="+mn-ea"/>
                    <a:cs typeface="+mn-cs"/>
                  </a:rPr>
                  <a:t> 。</a:t>
                </a:r>
                <a:endParaRPr lang="zh-CN" altLang="en-US"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394755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110623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这些分类结果貌似都是正确合理的，因为对于</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个训练样本来说，我们选择的模型都有很好的分类效果。</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4146208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3594015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3603403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1219928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1769482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1234892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VC</a:t>
            </a:r>
            <a:r>
              <a:rPr lang="zh-CN" altLang="en-US" sz="1200" b="0" i="0" kern="1200" dirty="0">
                <a:solidFill>
                  <a:schemeClr val="tx1"/>
                </a:solidFill>
                <a:effectLst/>
                <a:latin typeface="+mn-lt"/>
                <a:ea typeface="+mn-ea"/>
                <a:cs typeface="+mn-cs"/>
              </a:rPr>
              <a:t>维的大小：与学习算法</a:t>
            </a:r>
            <a:r>
              <a:rPr lang="en-US"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无关，与输入变量</a:t>
            </a:r>
            <a:r>
              <a:rPr lang="en-US"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的分布也无关，与我们求解的目标函数</a:t>
            </a:r>
            <a:r>
              <a:rPr lang="en-US" sz="1200" b="0" i="0" kern="1200" dirty="0">
                <a:solidFill>
                  <a:schemeClr val="tx1"/>
                </a:solidFill>
                <a:effectLst/>
                <a:latin typeface="+mn-lt"/>
                <a:ea typeface="+mn-ea"/>
                <a:cs typeface="+mn-cs"/>
              </a:rPr>
              <a:t>f </a:t>
            </a:r>
            <a:r>
              <a:rPr lang="zh-CN" altLang="en-US" sz="1200" b="0" i="0" kern="1200" dirty="0">
                <a:solidFill>
                  <a:schemeClr val="tx1"/>
                </a:solidFill>
                <a:effectLst/>
                <a:latin typeface="+mn-lt"/>
                <a:ea typeface="+mn-ea"/>
                <a:cs typeface="+mn-cs"/>
              </a:rPr>
              <a:t>无关。它只与模型和假设空间有关。</a:t>
            </a:r>
            <a:endParaRPr lang="en-US" altLang="zh-CN"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VC</a:t>
            </a:r>
            <a:r>
              <a:rPr lang="zh-CN" altLang="en-US" sz="1200" b="0" i="0" kern="1200" dirty="0">
                <a:solidFill>
                  <a:schemeClr val="tx1"/>
                </a:solidFill>
                <a:effectLst/>
                <a:latin typeface="+mn-lt"/>
                <a:ea typeface="+mn-ea"/>
                <a:cs typeface="+mn-cs"/>
              </a:rPr>
              <a:t>维反映了假设空间</a:t>
            </a:r>
            <a:r>
              <a:rPr lang="en-US" sz="1200" b="0" i="0" kern="1200" dirty="0">
                <a:solidFill>
                  <a:schemeClr val="tx1"/>
                </a:solidFill>
                <a:effectLst/>
                <a:latin typeface="+mn-lt"/>
                <a:ea typeface="+mn-ea"/>
                <a:cs typeface="+mn-cs"/>
              </a:rPr>
              <a:t>H </a:t>
            </a:r>
            <a:r>
              <a:rPr lang="zh-CN" altLang="en-US" sz="1200" b="0" i="0" kern="1200" dirty="0">
                <a:solidFill>
                  <a:schemeClr val="tx1"/>
                </a:solidFill>
                <a:effectLst/>
                <a:latin typeface="+mn-lt"/>
                <a:ea typeface="+mn-ea"/>
                <a:cs typeface="+mn-cs"/>
              </a:rPr>
              <a:t>的强大程度</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powerfulness)，VC </a:t>
            </a:r>
            <a:r>
              <a:rPr lang="zh-CN" altLang="en-US" sz="1200" b="0" i="0" kern="1200" dirty="0">
                <a:solidFill>
                  <a:schemeClr val="tx1"/>
                </a:solidFill>
                <a:effectLst/>
                <a:latin typeface="+mn-lt"/>
                <a:ea typeface="+mn-ea"/>
                <a:cs typeface="+mn-cs"/>
              </a:rPr>
              <a:t>维越大，</a:t>
            </a:r>
            <a:r>
              <a:rPr lang="en-US"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也越强，因为它可以打散</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shatter)</a:t>
            </a:r>
            <a:r>
              <a:rPr lang="zh-CN" altLang="en-US" sz="1200" b="0" i="0" kern="1200" dirty="0">
                <a:solidFill>
                  <a:schemeClr val="tx1"/>
                </a:solidFill>
                <a:effectLst/>
                <a:latin typeface="+mn-lt"/>
                <a:ea typeface="+mn-ea"/>
                <a:cs typeface="+mn-cs"/>
              </a:rPr>
              <a:t>更多的点。</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595691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1337524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extLst>
      <p:ext uri="{BB962C8B-B14F-4D97-AF65-F5344CB8AC3E}">
        <p14:creationId xmlns:p14="http://schemas.microsoft.com/office/powerpoint/2010/main" val="1183573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392674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415573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3391667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1862440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2635744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42</a:t>
            </a:fld>
            <a:endParaRPr lang="zh-CN" altLang="en-US"/>
          </a:p>
        </p:txBody>
      </p:sp>
    </p:spTree>
    <p:extLst>
      <p:ext uri="{BB962C8B-B14F-4D97-AF65-F5344CB8AC3E}">
        <p14:creationId xmlns:p14="http://schemas.microsoft.com/office/powerpoint/2010/main" val="3514373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而机器学习目的，恰恰是希望我们选择的模型能在未知数据上的预测与真实结果是一致的，而不是在已知的数据集</a:t>
            </a:r>
            <a:r>
              <a:rPr lang="en-US"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上寻求最佳效果。</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英国统计学家George</a:t>
            </a:r>
            <a:r>
              <a:rPr lang="en-US" sz="1200" b="0" i="0" kern="1200" dirty="0">
                <a:solidFill>
                  <a:schemeClr val="tx1"/>
                </a:solidFill>
                <a:effectLst/>
                <a:latin typeface="+mn-lt"/>
                <a:ea typeface="+mn-ea"/>
                <a:cs typeface="+mn-cs"/>
              </a:rPr>
              <a:t> E.P. Box</a:t>
            </a:r>
            <a:r>
              <a:rPr lang="zh-CN" altLang="en-US" sz="1200" b="0" i="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 models are wrong, but some are useful</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282535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而机器学习目的，恰恰是希望我们选择的模型能在未知数据上的预测与真实结果是一致的，而不是在已知的数据集</a:t>
            </a:r>
            <a:r>
              <a:rPr lang="en-US"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上寻求最佳效果。</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英国统计学家George</a:t>
            </a:r>
            <a:r>
              <a:rPr lang="en-US" sz="1200" b="0" i="0" kern="1200" dirty="0">
                <a:solidFill>
                  <a:schemeClr val="tx1"/>
                </a:solidFill>
                <a:effectLst/>
                <a:latin typeface="+mn-lt"/>
                <a:ea typeface="+mn-ea"/>
                <a:cs typeface="+mn-cs"/>
              </a:rPr>
              <a:t> E.P. Box</a:t>
            </a:r>
            <a:r>
              <a:rPr lang="zh-CN" altLang="en-US" sz="1200" b="0" i="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 models are wrong, but some are useful</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170024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196783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2188261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586994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640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1.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71.png"/><Relationship Id="rId5" Type="http://schemas.openxmlformats.org/officeDocument/2006/relationships/image" Target="../media/image61.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75.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2.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80.png"/><Relationship Id="rId7"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96.png"/><Relationship Id="rId5"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120.png"/><Relationship Id="rId4" Type="http://schemas.openxmlformats.org/officeDocument/2006/relationships/image" Target="../media/image119.png"/></Relationships>
</file>

<file path=ppt/slides/_rels/slide3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28.png"/><Relationship Id="rId4" Type="http://schemas.openxmlformats.org/officeDocument/2006/relationships/image" Target="../media/image127.png"/></Relationships>
</file>

<file path=ppt/slides/_rels/slide3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3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94.png"/><Relationship Id="rId7" Type="http://schemas.openxmlformats.org/officeDocument/2006/relationships/image" Target="../media/image140.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01.png"/><Relationship Id="rId9" Type="http://schemas.openxmlformats.org/officeDocument/2006/relationships/image" Target="../media/image142.png"/></Relationships>
</file>

<file path=ppt/slides/_rels/slide3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59.png"/><Relationship Id="rId5" Type="http://schemas.openxmlformats.org/officeDocument/2006/relationships/image" Target="../media/image116.png"/><Relationship Id="rId4" Type="http://schemas.openxmlformats.org/officeDocument/2006/relationships/image" Target="../media/image157.png"/><Relationship Id="rId9" Type="http://schemas.openxmlformats.org/officeDocument/2006/relationships/image" Target="../media/image162.png"/></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163.png"/><Relationship Id="rId5" Type="http://schemas.openxmlformats.org/officeDocument/2006/relationships/image" Target="../media/image158.png"/><Relationship Id="rId4" Type="http://schemas.openxmlformats.org/officeDocument/2006/relationships/image" Target="../media/image137.png"/></Relationships>
</file>

<file path=ppt/slides/_rels/slide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580.png"/><Relationship Id="rId5" Type="http://schemas.openxmlformats.org/officeDocument/2006/relationships/image" Target="../media/image1370.png"/><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204378" y="5048411"/>
            <a:ext cx="5945338" cy="1650548"/>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a:t>
            </a:r>
            <a:r>
              <a:rPr lang="zh-CN" altLang="en-CN" sz="2400" b="1" dirty="0">
                <a:latin typeface="Microsoft YaHei" panose="020B0503020204020204" pitchFamily="34" charset="-122"/>
                <a:ea typeface="Microsoft YaHei" panose="020B0503020204020204" pitchFamily="34" charset="-122"/>
              </a:rPr>
              <a:t>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87543563</a:t>
            </a:r>
          </a:p>
          <a:p>
            <a:r>
              <a:rPr lang="zh-CN" altLang="en-US" sz="2400" b="1" dirty="0">
                <a:latin typeface="Microsoft YaHei" panose="020B0503020204020204" pitchFamily="34" charset="-122"/>
                <a:ea typeface="Microsoft YaHei" panose="020B0503020204020204" pitchFamily="34" charset="-122"/>
              </a:rPr>
              <a:t>办  公  室：南一楼西</a:t>
            </a:r>
            <a:r>
              <a:rPr lang="en-US" altLang="zh-CN" sz="2400" b="1" dirty="0">
                <a:latin typeface="Microsoft YaHei" panose="020B0503020204020204" pitchFamily="34" charset="-122"/>
                <a:ea typeface="Microsoft YaHei" panose="020B0503020204020204" pitchFamily="34" charset="-122"/>
              </a:rPr>
              <a:t>303</a:t>
            </a:r>
          </a:p>
          <a:p>
            <a:pPr>
              <a:lnSpc>
                <a:spcPct val="125000"/>
              </a:lnSpc>
            </a:pPr>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Tree>
    <p:extLst>
      <p:ext uri="{BB962C8B-B14F-4D97-AF65-F5344CB8AC3E}">
        <p14:creationId xmlns:p14="http://schemas.microsoft.com/office/powerpoint/2010/main" val="2626415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nodeType="withGroup">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19"/>
                                        </p:tgtEl>
                                        <p:attrNameLst>
                                          <p:attrName>style.visibility</p:attrName>
                                        </p:attrNameLst>
                                      </p:cBhvr>
                                      <p:to>
                                        <p:strVal val="visible"/>
                                      </p:to>
                                    </p:set>
                                    <p:anim by="(-#ppt_w*2)" calcmode="lin" valueType="num">
                                      <p:cBhvr rctx="PPT">
                                        <p:cTn id="31" dur="250" autoRev="1" fill="hold">
                                          <p:stCondLst>
                                            <p:cond delay="0"/>
                                          </p:stCondLst>
                                        </p:cTn>
                                        <p:tgtEl>
                                          <p:spTgt spid="19"/>
                                        </p:tgtEl>
                                        <p:attrNameLst>
                                          <p:attrName>ppt_w</p:attrName>
                                        </p:attrNameLst>
                                      </p:cBhvr>
                                    </p:anim>
                                    <p:anim by="(#ppt_w*0.50)" calcmode="lin" valueType="num">
                                      <p:cBhvr>
                                        <p:cTn id="32" dur="250" decel="50000" autoRev="1" fill="hold">
                                          <p:stCondLst>
                                            <p:cond delay="0"/>
                                          </p:stCondLst>
                                        </p:cTn>
                                        <p:tgtEl>
                                          <p:spTgt spid="19"/>
                                        </p:tgtEl>
                                        <p:attrNameLst>
                                          <p:attrName>ppt_x</p:attrName>
                                        </p:attrNameLst>
                                      </p:cBhvr>
                                    </p:anim>
                                    <p:anim from="(-#ppt_h/2)" to="(#ppt_y)" calcmode="lin" valueType="num">
                                      <p:cBhvr>
                                        <p:cTn id="33" dur="500" fill="hold">
                                          <p:stCondLst>
                                            <p:cond delay="0"/>
                                          </p:stCondLst>
                                        </p:cTn>
                                        <p:tgtEl>
                                          <p:spTgt spid="19"/>
                                        </p:tgtEl>
                                        <p:attrNameLst>
                                          <p:attrName>ppt_y</p:attrName>
                                        </p:attrNameLst>
                                      </p:cBhvr>
                                    </p:anim>
                                    <p:animRot by="21600000">
                                      <p:cBhvr>
                                        <p:cTn id="34" dur="500" fill="hold">
                                          <p:stCondLst>
                                            <p:cond delay="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19"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295748" y="740215"/>
            <a:ext cx="11515252" cy="70076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600" spc="-10" dirty="0">
                <a:latin typeface="+mn-ea"/>
              </a:rPr>
              <a:t>抽样模型及霍夫丁不等式与学习的联系</a:t>
            </a:r>
            <a:endParaRPr lang="en-US" altLang="zh-CN" sz="3600" spc="-10" dirty="0">
              <a:latin typeface="+mn-ea"/>
            </a:endParaRPr>
          </a:p>
        </p:txBody>
      </p:sp>
      <p:grpSp>
        <p:nvGrpSpPr>
          <p:cNvPr id="7" name="Group 6">
            <a:extLst>
              <a:ext uri="{FF2B5EF4-FFF2-40B4-BE49-F238E27FC236}">
                <a16:creationId xmlns:a16="http://schemas.microsoft.com/office/drawing/2014/main" id="{B09A3BAC-C245-FB46-AD53-A481877589FD}"/>
              </a:ext>
            </a:extLst>
          </p:cNvPr>
          <p:cNvGrpSpPr/>
          <p:nvPr/>
        </p:nvGrpSpPr>
        <p:grpSpPr>
          <a:xfrm>
            <a:off x="128340" y="1612176"/>
            <a:ext cx="4620124" cy="2831544"/>
            <a:chOff x="888999" y="1841500"/>
            <a:chExt cx="5094706" cy="2831544"/>
          </a:xfrm>
        </p:grpSpPr>
        <p:sp>
          <p:nvSpPr>
            <p:cNvPr id="2" name="TextBox 1">
              <a:extLst>
                <a:ext uri="{FF2B5EF4-FFF2-40B4-BE49-F238E27FC236}">
                  <a16:creationId xmlns:a16="http://schemas.microsoft.com/office/drawing/2014/main" id="{1E7F8DCD-E44D-1749-9729-4184C78A497E}"/>
                </a:ext>
              </a:extLst>
            </p:cNvPr>
            <p:cNvSpPr txBox="1"/>
            <p:nvPr/>
          </p:nvSpPr>
          <p:spPr>
            <a:xfrm>
              <a:off x="888999" y="1841500"/>
              <a:ext cx="5094706" cy="584775"/>
            </a:xfrm>
            <a:prstGeom prst="rect">
              <a:avLst/>
            </a:prstGeom>
            <a:solidFill>
              <a:schemeClr val="accent5">
                <a:lumMod val="60000"/>
                <a:lumOff val="40000"/>
              </a:schemeClr>
            </a:solidFill>
            <a:ln w="25400">
              <a:solidFill>
                <a:schemeClr val="accent5">
                  <a:lumMod val="75000"/>
                </a:schemeClr>
              </a:solidFill>
            </a:ln>
          </p:spPr>
          <p:txBody>
            <a:bodyPr wrap="square" rtlCol="0">
              <a:spAutoFit/>
            </a:bodyPr>
            <a:lstStyle/>
            <a:p>
              <a:pPr algn="l"/>
              <a:r>
                <a:rPr lang="en-CN" sz="3200" dirty="0">
                  <a:latin typeface="+mn-ea"/>
                </a:rPr>
                <a:t>罐子抽样模型</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321F93-558B-AD4E-9329-EC834A2C720B}"/>
                    </a:ext>
                  </a:extLst>
                </p:cNvPr>
                <p:cNvSpPr txBox="1"/>
                <p:nvPr/>
              </p:nvSpPr>
              <p:spPr>
                <a:xfrm>
                  <a:off x="888999" y="2426275"/>
                  <a:ext cx="5094706" cy="2246769"/>
                </a:xfrm>
                <a:prstGeom prst="rect">
                  <a:avLst/>
                </a:prstGeom>
                <a:solidFill>
                  <a:schemeClr val="accent5">
                    <a:lumMod val="20000"/>
                    <a:lumOff val="80000"/>
                  </a:schemeClr>
                </a:solidFill>
                <a:ln w="25400">
                  <a:solidFill>
                    <a:schemeClr val="accent5">
                      <a:lumMod val="75000"/>
                    </a:schemeClr>
                  </a:solidFill>
                </a:ln>
              </p:spPr>
              <p:txBody>
                <a:bodyPr wrap="square" rtlCol="0">
                  <a:spAutoFit/>
                </a:bodyPr>
                <a:lstStyle/>
                <a:p>
                  <a:pPr marL="285750" indent="-285750" algn="l">
                    <a:buFont typeface="Wingdings" pitchFamily="2" charset="2"/>
                    <a:buChar char="§"/>
                  </a:pPr>
                  <a:r>
                    <a:rPr lang="en-CN" sz="2800" dirty="0">
                      <a:latin typeface="+mn-ea"/>
                    </a:rPr>
                    <a:t>需确定的量</a:t>
                  </a:r>
                  <a:r>
                    <a:rPr lang="zh-CN" altLang="en-US" sz="2800" dirty="0">
                      <a:latin typeface="+mn-ea"/>
                    </a:rPr>
                    <a:t>：橙色球比例</a:t>
                  </a:r>
                  <a14:m>
                    <m:oMath xmlns:m="http://schemas.openxmlformats.org/officeDocument/2006/math">
                      <m:r>
                        <a:rPr lang="en-US" altLang="zh-CN" sz="2800" b="0" i="1" smtClean="0">
                          <a:latin typeface="Cambria Math" panose="02040503050406030204" pitchFamily="18" charset="0"/>
                        </a:rPr>
                        <m:t>𝑢</m:t>
                      </m:r>
                    </m:oMath>
                  </a14:m>
                  <a:endParaRPr lang="en-US" altLang="zh-CN" sz="2800" b="0" dirty="0">
                    <a:latin typeface="+mn-ea"/>
                  </a:endParaRPr>
                </a:p>
                <a:p>
                  <a:pPr marL="285750" indent="-285750" algn="l">
                    <a:buFont typeface="Wingdings" pitchFamily="2" charset="2"/>
                    <a:buChar char="§"/>
                  </a:pPr>
                  <a:r>
                    <a:rPr lang="en-CN" sz="2800" dirty="0">
                      <a:latin typeface="+mn-ea"/>
                    </a:rPr>
                    <a:t>球的空间</a:t>
                  </a:r>
                  <a:r>
                    <a:rPr lang="zh-CN" altLang="en-US" sz="2800" dirty="0">
                      <a:latin typeface="+mn-ea"/>
                    </a:rPr>
                    <a:t>：罐子</a:t>
                  </a:r>
                  <a:endParaRPr lang="en-US" altLang="zh-CN" sz="2800" dirty="0">
                    <a:latin typeface="+mn-ea"/>
                  </a:endParaRPr>
                </a:p>
                <a:p>
                  <a:pPr marL="285750" indent="-285750" algn="l">
                    <a:buFont typeface="Wingdings" pitchFamily="2" charset="2"/>
                    <a:buChar char="§"/>
                  </a:pPr>
                  <a:r>
                    <a:rPr lang="en-CN" sz="2800" dirty="0">
                      <a:latin typeface="+mn-ea"/>
                    </a:rPr>
                    <a:t>橙色球</a:t>
                  </a:r>
                </a:p>
                <a:p>
                  <a:pPr marL="285750" indent="-285750" algn="l">
                    <a:buFont typeface="Wingdings" pitchFamily="2" charset="2"/>
                    <a:buChar char="§"/>
                  </a:pPr>
                  <a:r>
                    <a:rPr lang="en-CN" sz="2800" dirty="0">
                      <a:latin typeface="+mn-ea"/>
                    </a:rPr>
                    <a:t>绿色球</a:t>
                  </a:r>
                </a:p>
                <a:p>
                  <a:pPr marL="285750" indent="-285750" algn="l">
                    <a:buFont typeface="Wingdings" pitchFamily="2" charset="2"/>
                    <a:buChar char="§"/>
                  </a:pPr>
                  <a:r>
                    <a:rPr lang="en-CN" sz="2800" dirty="0">
                      <a:latin typeface="+mn-ea"/>
                    </a:rPr>
                    <a:t>从罐子里抽</a:t>
                  </a:r>
                  <a14:m>
                    <m:oMath xmlns:m="http://schemas.openxmlformats.org/officeDocument/2006/math">
                      <m:r>
                        <a:rPr lang="en-CN" sz="2800" i="1" dirty="0" smtClean="0">
                          <a:latin typeface="Cambria Math" panose="02040503050406030204" pitchFamily="18" charset="0"/>
                        </a:rPr>
                        <m:t>𝑁</m:t>
                      </m:r>
                    </m:oMath>
                  </a14:m>
                  <a:r>
                    <a:rPr lang="en-CN" sz="2800" dirty="0">
                      <a:latin typeface="+mn-ea"/>
                    </a:rPr>
                    <a:t>个样本</a:t>
                  </a:r>
                </a:p>
              </p:txBody>
            </p:sp>
          </mc:Choice>
          <mc:Fallback xmlns="">
            <p:sp>
              <p:nvSpPr>
                <p:cNvPr id="5" name="TextBox 4">
                  <a:extLst>
                    <a:ext uri="{FF2B5EF4-FFF2-40B4-BE49-F238E27FC236}">
                      <a16:creationId xmlns:a16="http://schemas.microsoft.com/office/drawing/2014/main" id="{87321F93-558B-AD4E-9329-EC834A2C720B}"/>
                    </a:ext>
                  </a:extLst>
                </p:cNvPr>
                <p:cNvSpPr txBox="1">
                  <a:spLocks noRot="1" noChangeAspect="1" noMove="1" noResize="1" noEditPoints="1" noAdjustHandles="1" noChangeArrowheads="1" noChangeShapeType="1" noTextEdit="1"/>
                </p:cNvSpPr>
                <p:nvPr/>
              </p:nvSpPr>
              <p:spPr>
                <a:xfrm>
                  <a:off x="888999" y="2426275"/>
                  <a:ext cx="5094706" cy="2246769"/>
                </a:xfrm>
                <a:prstGeom prst="rect">
                  <a:avLst/>
                </a:prstGeom>
                <a:blipFill>
                  <a:blip r:embed="rId3"/>
                  <a:stretch>
                    <a:fillRect l="-2186" t="-1667" b="-6111"/>
                  </a:stretch>
                </a:blipFill>
                <a:ln w="25400">
                  <a:solidFill>
                    <a:schemeClr val="accent5">
                      <a:lumMod val="75000"/>
                    </a:schemeClr>
                  </a:solidFill>
                </a:ln>
              </p:spPr>
              <p:txBody>
                <a:bodyPr/>
                <a:lstStyle/>
                <a:p>
                  <a:r>
                    <a:rPr lang="en-CN">
                      <a:noFill/>
                    </a:rPr>
                    <a:t> </a:t>
                  </a:r>
                </a:p>
              </p:txBody>
            </p:sp>
          </mc:Fallback>
        </mc:AlternateContent>
      </p:grpSp>
      <p:grpSp>
        <p:nvGrpSpPr>
          <p:cNvPr id="8" name="Group 7">
            <a:extLst>
              <a:ext uri="{FF2B5EF4-FFF2-40B4-BE49-F238E27FC236}">
                <a16:creationId xmlns:a16="http://schemas.microsoft.com/office/drawing/2014/main" id="{13F42B54-3598-AB47-987A-D8522F4FD7E5}"/>
              </a:ext>
            </a:extLst>
          </p:cNvPr>
          <p:cNvGrpSpPr/>
          <p:nvPr/>
        </p:nvGrpSpPr>
        <p:grpSpPr>
          <a:xfrm>
            <a:off x="5133469" y="1612176"/>
            <a:ext cx="6801854" cy="3148772"/>
            <a:chOff x="6208296" y="1824281"/>
            <a:chExt cx="5406187" cy="3693318"/>
          </a:xfrm>
        </p:grpSpPr>
        <p:sp>
          <p:nvSpPr>
            <p:cNvPr id="16" name="TextBox 15">
              <a:extLst>
                <a:ext uri="{FF2B5EF4-FFF2-40B4-BE49-F238E27FC236}">
                  <a16:creationId xmlns:a16="http://schemas.microsoft.com/office/drawing/2014/main" id="{302A8500-2D9B-0A48-AC8A-56ADF44A8C77}"/>
                </a:ext>
              </a:extLst>
            </p:cNvPr>
            <p:cNvSpPr txBox="1"/>
            <p:nvPr/>
          </p:nvSpPr>
          <p:spPr>
            <a:xfrm>
              <a:off x="6208296" y="1824281"/>
              <a:ext cx="5406187" cy="584775"/>
            </a:xfrm>
            <a:prstGeom prst="rect">
              <a:avLst/>
            </a:prstGeom>
            <a:solidFill>
              <a:schemeClr val="accent5">
                <a:lumMod val="60000"/>
                <a:lumOff val="40000"/>
              </a:schemeClr>
            </a:solidFill>
            <a:ln w="25400">
              <a:solidFill>
                <a:schemeClr val="accent5">
                  <a:lumMod val="75000"/>
                </a:schemeClr>
              </a:solidFill>
            </a:ln>
          </p:spPr>
          <p:txBody>
            <a:bodyPr wrap="square" rtlCol="0">
              <a:spAutoFit/>
            </a:bodyPr>
            <a:lstStyle/>
            <a:p>
              <a:pPr algn="l"/>
              <a:r>
                <a:rPr lang="en-CN" sz="3200" dirty="0">
                  <a:latin typeface="+mn-ea"/>
                </a:rPr>
                <a:t>学习模型</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51F732-9686-9A45-9CF7-7EEEBF4B1A73}"/>
                    </a:ext>
                  </a:extLst>
                </p:cNvPr>
                <p:cNvSpPr txBox="1"/>
                <p:nvPr/>
              </p:nvSpPr>
              <p:spPr>
                <a:xfrm>
                  <a:off x="6208296" y="2409056"/>
                  <a:ext cx="5406187" cy="3108543"/>
                </a:xfrm>
                <a:prstGeom prst="rect">
                  <a:avLst/>
                </a:prstGeom>
                <a:solidFill>
                  <a:schemeClr val="accent5">
                    <a:lumMod val="20000"/>
                    <a:lumOff val="80000"/>
                  </a:schemeClr>
                </a:solidFill>
                <a:ln w="25400">
                  <a:solidFill>
                    <a:schemeClr val="accent5">
                      <a:lumMod val="75000"/>
                    </a:schemeClr>
                  </a:solidFill>
                </a:ln>
              </p:spPr>
              <p:txBody>
                <a:bodyPr wrap="square" rtlCol="0">
                  <a:spAutoFit/>
                </a:bodyPr>
                <a:lstStyle/>
                <a:p>
                  <a:pPr marL="285750" indent="-285750" algn="l">
                    <a:buFont typeface="Wingdings" pitchFamily="2" charset="2"/>
                    <a:buChar char="§"/>
                  </a:pPr>
                  <a:r>
                    <a:rPr lang="en-CN" sz="2800" dirty="0">
                      <a:latin typeface="+mn-ea"/>
                    </a:rPr>
                    <a:t>需确定的量</a:t>
                  </a:r>
                  <a:r>
                    <a:rPr lang="zh-CN" altLang="en-US" sz="2800" dirty="0">
                      <a:latin typeface="+mn-ea"/>
                    </a:rPr>
                    <a:t>：给定假设上</a:t>
                  </a:r>
                  <a14:m>
                    <m:oMath xmlns:m="http://schemas.openxmlformats.org/officeDocument/2006/math">
                      <m:r>
                        <m:rPr>
                          <m:sty m:val="p"/>
                        </m:rPr>
                        <a:rPr lang="en-US" altLang="zh-CN" sz="2800" b="0" i="0" smtClean="0">
                          <a:latin typeface="Cambria Math" panose="02040503050406030204" pitchFamily="18" charset="0"/>
                        </a:rPr>
                        <m:t>h</m:t>
                      </m:r>
                      <m:d>
                        <m:dPr>
                          <m:ctrlPr>
                            <a:rPr lang="en-US" altLang="zh-CN" sz="2800" b="0" i="1" smtClean="0">
                              <a:latin typeface="Cambria Math" panose="02040503050406030204" pitchFamily="18" charset="0"/>
                            </a:rPr>
                          </m:ctrlPr>
                        </m:dPr>
                        <m:e>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𝑥</m:t>
                              </m:r>
                            </m:e>
                          </m:acc>
                        </m:e>
                      </m:d>
                      <m:r>
                        <a:rPr lang="en-US" altLang="zh-CN" sz="2800" b="0" i="0" smtClean="0">
                          <a:latin typeface="Cambria Math" panose="02040503050406030204" pitchFamily="18" charset="0"/>
                        </a:rPr>
                        <m:t>=</m:t>
                      </m:r>
                      <m:r>
                        <a:rPr lang="en-US" altLang="zh-CN" sz="2800" b="0" i="1" dirty="0" smtClean="0">
                          <a:latin typeface="Cambria Math" panose="02040503050406030204" pitchFamily="18" charset="0"/>
                        </a:rPr>
                        <m:t>𝑓</m:t>
                      </m:r>
                      <m:r>
                        <a:rPr lang="en-US" altLang="zh-CN" sz="2800" b="0" i="1" dirty="0" smtClean="0">
                          <a:latin typeface="Cambria Math" panose="02040503050406030204" pitchFamily="18" charset="0"/>
                        </a:rPr>
                        <m:t>(</m:t>
                      </m:r>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a:rPr lang="en-US" altLang="zh-CN" sz="2800" b="0" i="1" dirty="0" smtClean="0">
                          <a:latin typeface="Cambria Math" panose="02040503050406030204" pitchFamily="18" charset="0"/>
                        </a:rPr>
                        <m:t>)</m:t>
                      </m:r>
                    </m:oMath>
                  </a14:m>
                  <a:r>
                    <a:rPr lang="zh-CN" altLang="en-US" sz="2800" b="0" dirty="0">
                      <a:latin typeface="+mn-ea"/>
                    </a:rPr>
                    <a:t>是否成立？</a:t>
                  </a:r>
                  <a:endParaRPr lang="en-US" altLang="zh-CN" sz="2800" b="0" dirty="0">
                    <a:latin typeface="+mn-ea"/>
                  </a:endParaRPr>
                </a:p>
                <a:p>
                  <a:pPr marL="285750" indent="-285750" algn="l">
                    <a:buFont typeface="Wingdings" pitchFamily="2" charset="2"/>
                    <a:buChar char="§"/>
                  </a:pPr>
                  <a:r>
                    <a:rPr lang="en-CN" sz="2800" dirty="0">
                      <a:latin typeface="+mn-ea"/>
                    </a:rPr>
                    <a:t>输入空间</a:t>
                  </a:r>
                  <a:r>
                    <a:rPr lang="zh-CN" altLang="en-US" sz="2800" dirty="0">
                      <a:latin typeface="+mn-ea"/>
                    </a:rPr>
                    <a:t>：</a:t>
                  </a:r>
                  <a14:m>
                    <m:oMath xmlns:m="http://schemas.openxmlformats.org/officeDocument/2006/math">
                      <m:acc>
                        <m:accPr>
                          <m:chr m:val="⃑"/>
                          <m:ctrlPr>
                            <a:rPr lang="zh-CN" altLang="en-US"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a:rPr lang="zh-CN" altLang="en-US" sz="2800" i="1" dirty="0" smtClean="0">
                          <a:latin typeface="Cambria Math" panose="02040503050406030204" pitchFamily="18" charset="0"/>
                        </a:rPr>
                        <m:t>∈</m:t>
                      </m:r>
                      <m:r>
                        <a:rPr lang="zh-CN" altLang="en-US" sz="2800" i="1" dirty="0" smtClean="0">
                          <a:latin typeface="Cambria Math" panose="02040503050406030204" pitchFamily="18" charset="0"/>
                        </a:rPr>
                        <m:t>𝒳</m:t>
                      </m:r>
                    </m:oMath>
                  </a14:m>
                  <a:endParaRPr lang="en-US" altLang="zh-CN" sz="2800" dirty="0">
                    <a:latin typeface="+mn-ea"/>
                  </a:endParaRPr>
                </a:p>
                <a:p>
                  <a:pPr marL="285750" indent="-285750">
                    <a:buFont typeface="Wingdings" pitchFamily="2" charset="2"/>
                    <a:buChar char="§"/>
                  </a:pPr>
                  <a14:m>
                    <m:oMath xmlns:m="http://schemas.openxmlformats.org/officeDocument/2006/math">
                      <m:r>
                        <a:rPr lang="en-US" sz="2800" b="0" i="1" smtClean="0">
                          <a:latin typeface="Cambria Math" panose="02040503050406030204" pitchFamily="18" charset="0"/>
                        </a:rPr>
                        <m:t>h</m:t>
                      </m:r>
                    </m:oMath>
                  </a14:m>
                  <a:r>
                    <a:rPr lang="en-CN" sz="2800" dirty="0">
                      <a:latin typeface="+mn-ea"/>
                    </a:rPr>
                    <a:t>正确</a:t>
                  </a:r>
                  <a:r>
                    <a:rPr lang="zh-CN" altLang="en-US" sz="2800" dirty="0">
                      <a:latin typeface="+mn-ea"/>
                    </a:rPr>
                    <a:t>：</a:t>
                  </a:r>
                  <a14:m>
                    <m:oMath xmlns:m="http://schemas.openxmlformats.org/officeDocument/2006/math">
                      <m:r>
                        <m:rPr>
                          <m:sty m:val="p"/>
                        </m:rPr>
                        <a:rPr lang="en-US" altLang="zh-CN" sz="2800">
                          <a:latin typeface="Cambria Math" panose="02040503050406030204" pitchFamily="18" charset="0"/>
                        </a:rPr>
                        <m:t>h</m:t>
                      </m:r>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𝑥</m:t>
                              </m:r>
                            </m:e>
                          </m:acc>
                        </m:e>
                      </m:d>
                      <m:r>
                        <a:rPr lang="en-US" altLang="zh-CN" sz="2800">
                          <a:latin typeface="Cambria Math" panose="02040503050406030204" pitchFamily="18" charset="0"/>
                        </a:rPr>
                        <m:t>=</m:t>
                      </m:r>
                      <m:r>
                        <a:rPr lang="en-US" altLang="zh-CN" sz="2800" i="1" dirty="0">
                          <a:latin typeface="Cambria Math" panose="02040503050406030204" pitchFamily="18" charset="0"/>
                        </a:rPr>
                        <m:t>𝑓</m:t>
                      </m:r>
                      <m:r>
                        <a:rPr lang="en-US" altLang="zh-CN" sz="2800" i="1" dirty="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𝑥</m:t>
                          </m:r>
                        </m:e>
                      </m:acc>
                      <m:r>
                        <a:rPr lang="en-US" altLang="zh-CN" sz="2800" i="1" dirty="0">
                          <a:latin typeface="Cambria Math" panose="02040503050406030204" pitchFamily="18" charset="0"/>
                        </a:rPr>
                        <m:t>)</m:t>
                      </m:r>
                    </m:oMath>
                  </a14:m>
                  <a:endParaRPr lang="en-CN" sz="2800" dirty="0">
                    <a:latin typeface="+mn-ea"/>
                  </a:endParaRPr>
                </a:p>
                <a:p>
                  <a:pPr marL="285750" indent="-285750">
                    <a:buFont typeface="Wingdings" pitchFamily="2" charset="2"/>
                    <a:buChar char="§"/>
                  </a:pPr>
                  <a14:m>
                    <m:oMath xmlns:m="http://schemas.openxmlformats.org/officeDocument/2006/math">
                      <m:r>
                        <a:rPr lang="en-US" sz="2800" i="1">
                          <a:latin typeface="Cambria Math" panose="02040503050406030204" pitchFamily="18" charset="0"/>
                        </a:rPr>
                        <m:t>h</m:t>
                      </m:r>
                      <m:r>
                        <a:rPr lang="en-CN" sz="2800" i="1" smtClean="0">
                          <a:latin typeface="Cambria Math" panose="02040503050406030204" pitchFamily="18" charset="0"/>
                        </a:rPr>
                        <m:t>错误</m:t>
                      </m:r>
                    </m:oMath>
                  </a14:m>
                  <a:r>
                    <a:rPr lang="zh-CN" altLang="en-US" sz="2800" dirty="0">
                      <a:latin typeface="+mn-ea"/>
                    </a:rPr>
                    <a:t>：</a:t>
                  </a:r>
                  <a14:m>
                    <m:oMath xmlns:m="http://schemas.openxmlformats.org/officeDocument/2006/math">
                      <m:r>
                        <m:rPr>
                          <m:sty m:val="p"/>
                        </m:rPr>
                        <a:rPr lang="en-US" altLang="zh-CN" sz="2800">
                          <a:latin typeface="Cambria Math" panose="02040503050406030204" pitchFamily="18" charset="0"/>
                        </a:rPr>
                        <m:t>h</m:t>
                      </m:r>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𝑥</m:t>
                              </m:r>
                            </m:e>
                          </m:acc>
                        </m:e>
                      </m:d>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𝑓</m:t>
                      </m:r>
                      <m:r>
                        <a:rPr lang="en-US" altLang="zh-CN" sz="2800" i="1" dirty="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𝑥</m:t>
                          </m:r>
                        </m:e>
                      </m:acc>
                      <m:r>
                        <a:rPr lang="en-US" altLang="zh-CN" sz="2800" i="1" dirty="0">
                          <a:latin typeface="Cambria Math" panose="02040503050406030204" pitchFamily="18" charset="0"/>
                        </a:rPr>
                        <m:t>)</m:t>
                      </m:r>
                    </m:oMath>
                  </a14:m>
                  <a:endParaRPr lang="en-CN" sz="2800" dirty="0">
                    <a:latin typeface="+mn-ea"/>
                  </a:endParaRPr>
                </a:p>
                <a:p>
                  <a:pPr marL="285750" indent="-285750">
                    <a:buFont typeface="Wingdings" pitchFamily="2" charset="2"/>
                    <a:buChar char="§"/>
                  </a:pPr>
                  <a:r>
                    <a:rPr lang="en-CN" sz="2800" dirty="0">
                      <a:latin typeface="+mn-ea"/>
                    </a:rPr>
                    <a:t>数据集</a:t>
                  </a:r>
                  <a14:m>
                    <m:oMath xmlns:m="http://schemas.openxmlformats.org/officeDocument/2006/math">
                      <m:r>
                        <a:rPr lang="en-CN" sz="2800" i="1" smtClean="0">
                          <a:latin typeface="Cambria Math" panose="02040503050406030204" pitchFamily="18" charset="0"/>
                          <a:ea typeface="Cambria Math" panose="02040503050406030204" pitchFamily="18" charset="0"/>
                        </a:rPr>
                        <m:t>𝒟</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𝑛</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𝑛</m:t>
                          </m:r>
                        </m:sub>
                      </m:sSub>
                      <m:r>
                        <a:rPr lang="en-US" sz="2800" b="0" i="1" smtClean="0">
                          <a:latin typeface="Cambria Math" panose="02040503050406030204" pitchFamily="18" charset="0"/>
                          <a:ea typeface="Cambria Math" panose="02040503050406030204" pitchFamily="18" charset="0"/>
                        </a:rPr>
                        <m:t>)}</m:t>
                      </m:r>
                    </m:oMath>
                  </a14:m>
                  <a:r>
                    <a:rPr lang="en-CN" sz="2800" dirty="0">
                      <a:latin typeface="+mn-ea"/>
                    </a:rPr>
                    <a:t>上确定</a:t>
                  </a:r>
                  <a14:m>
                    <m:oMath xmlns:m="http://schemas.openxmlformats.org/officeDocument/2006/math">
                      <m:r>
                        <a:rPr lang="en-US" sz="2800" i="1">
                          <a:latin typeface="Cambria Math" panose="02040503050406030204" pitchFamily="18" charset="0"/>
                        </a:rPr>
                        <m:t>h</m:t>
                      </m:r>
                    </m:oMath>
                  </a14:m>
                  <a:r>
                    <a:rPr lang="en-CN" sz="2800" dirty="0">
                      <a:latin typeface="+mn-ea"/>
                    </a:rPr>
                    <a:t>是否正确</a:t>
                  </a:r>
                </a:p>
              </p:txBody>
            </p:sp>
          </mc:Choice>
          <mc:Fallback xmlns="">
            <p:sp>
              <p:nvSpPr>
                <p:cNvPr id="17" name="TextBox 16">
                  <a:extLst>
                    <a:ext uri="{FF2B5EF4-FFF2-40B4-BE49-F238E27FC236}">
                      <a16:creationId xmlns:a16="http://schemas.microsoft.com/office/drawing/2014/main" id="{5351F732-9686-9A45-9CF7-7EEEBF4B1A73}"/>
                    </a:ext>
                  </a:extLst>
                </p:cNvPr>
                <p:cNvSpPr txBox="1">
                  <a:spLocks noRot="1" noChangeAspect="1" noMove="1" noResize="1" noEditPoints="1" noAdjustHandles="1" noChangeArrowheads="1" noChangeShapeType="1" noTextEdit="1"/>
                </p:cNvSpPr>
                <p:nvPr/>
              </p:nvSpPr>
              <p:spPr>
                <a:xfrm>
                  <a:off x="6208296" y="2409056"/>
                  <a:ext cx="5406187" cy="3108543"/>
                </a:xfrm>
                <a:prstGeom prst="rect">
                  <a:avLst/>
                </a:prstGeom>
                <a:blipFill>
                  <a:blip r:embed="rId4"/>
                  <a:stretch>
                    <a:fillRect l="-1487" t="-1896" b="-6161"/>
                  </a:stretch>
                </a:blipFill>
                <a:ln w="25400">
                  <a:solidFill>
                    <a:schemeClr val="accent5">
                      <a:lumMod val="75000"/>
                    </a:schemeClr>
                  </a:solidFill>
                </a:ln>
              </p:spPr>
              <p:txBody>
                <a:bodyPr/>
                <a:lstStyle/>
                <a:p>
                  <a:r>
                    <a:rPr lang="en-CN">
                      <a:noFill/>
                    </a:rPr>
                    <a:t> </a:t>
                  </a:r>
                </a:p>
              </p:txBody>
            </p:sp>
          </mc:Fallback>
        </mc:AlternateContent>
      </p:grpSp>
      <p:pic>
        <p:nvPicPr>
          <p:cNvPr id="9" name="Picture 8">
            <a:extLst>
              <a:ext uri="{FF2B5EF4-FFF2-40B4-BE49-F238E27FC236}">
                <a16:creationId xmlns:a16="http://schemas.microsoft.com/office/drawing/2014/main" id="{6385BE6C-37C3-A04B-9183-8E0902E402FA}"/>
              </a:ext>
            </a:extLst>
          </p:cNvPr>
          <p:cNvPicPr>
            <a:picLocks noChangeAspect="1"/>
          </p:cNvPicPr>
          <p:nvPr/>
        </p:nvPicPr>
        <p:blipFill>
          <a:blip r:embed="rId5"/>
          <a:stretch>
            <a:fillRect/>
          </a:stretch>
        </p:blipFill>
        <p:spPr>
          <a:xfrm>
            <a:off x="786066" y="4507888"/>
            <a:ext cx="2999871" cy="1750854"/>
          </a:xfrm>
          <a:prstGeom prst="rect">
            <a:avLst/>
          </a:prstGeom>
        </p:spPr>
      </p:pic>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8E7EAB3F-E422-9A4A-94EC-A00A6F6DBE60}"/>
                  </a:ext>
                </a:extLst>
              </p:cNvPr>
              <p:cNvSpPr txBox="1"/>
              <p:nvPr/>
            </p:nvSpPr>
            <p:spPr>
              <a:xfrm>
                <a:off x="3804212" y="5035181"/>
                <a:ext cx="8406063" cy="1082604"/>
              </a:xfrm>
              <a:prstGeom prst="rect">
                <a:avLst/>
              </a:prstGeom>
              <a:noFill/>
            </p:spPr>
            <p:txBody>
              <a:bodyPr wrap="square" rtlCol="0">
                <a:spAutoFit/>
              </a:bodyPr>
              <a:lstStyle/>
              <a:p>
                <a:pPr>
                  <a:lnSpc>
                    <a:spcPct val="120000"/>
                  </a:lnSpc>
                </a:pPr>
                <a:r>
                  <a:rPr lang="zh-CN" altLang="en-US" sz="2800" spc="-10" dirty="0">
                    <a:solidFill>
                      <a:schemeClr val="accent1">
                        <a:lumMod val="50000"/>
                      </a:schemeClr>
                    </a:solidFill>
                    <a:latin typeface="+mn-ea"/>
                  </a:rPr>
                  <a:t>数据集规模足够大时，可通过数据集上</a:t>
                </a:r>
                <a14:m>
                  <m:oMath xmlns:m="http://schemas.openxmlformats.org/officeDocument/2006/math">
                    <m:r>
                      <m:rPr>
                        <m:sty m:val="p"/>
                      </m:rPr>
                      <a:rPr lang="en-US" altLang="zh-CN" sz="2800">
                        <a:solidFill>
                          <a:schemeClr val="accent1">
                            <a:lumMod val="50000"/>
                          </a:schemeClr>
                        </a:solidFill>
                        <a:latin typeface="Cambria Math" panose="02040503050406030204" pitchFamily="18" charset="0"/>
                      </a:rPr>
                      <m:t>h</m:t>
                    </m:r>
                    <m:d>
                      <m:dPr>
                        <m:ctrlPr>
                          <a:rPr lang="en-US" altLang="zh-CN" sz="2800" i="1">
                            <a:solidFill>
                              <a:schemeClr val="accent1">
                                <a:lumMod val="50000"/>
                              </a:schemeClr>
                            </a:solidFill>
                            <a:latin typeface="Cambria Math" panose="02040503050406030204" pitchFamily="18" charset="0"/>
                          </a:rPr>
                        </m:ctrlPr>
                      </m:dPr>
                      <m:e>
                        <m:acc>
                          <m:accPr>
                            <m:chr m:val="⃑"/>
                            <m:ctrlPr>
                              <a:rPr lang="en-US" altLang="zh-CN" sz="2800" i="1">
                                <a:solidFill>
                                  <a:schemeClr val="accent1">
                                    <a:lumMod val="50000"/>
                                  </a:schemeClr>
                                </a:solidFill>
                                <a:latin typeface="Cambria Math" panose="02040503050406030204" pitchFamily="18" charset="0"/>
                              </a:rPr>
                            </m:ctrlPr>
                          </m:accPr>
                          <m:e>
                            <m:r>
                              <a:rPr lang="en-US" altLang="zh-CN" sz="2800" i="1">
                                <a:solidFill>
                                  <a:schemeClr val="accent1">
                                    <a:lumMod val="50000"/>
                                  </a:schemeClr>
                                </a:solidFill>
                                <a:latin typeface="Cambria Math" panose="02040503050406030204" pitchFamily="18" charset="0"/>
                              </a:rPr>
                              <m:t>𝑥</m:t>
                            </m:r>
                          </m:e>
                        </m:acc>
                      </m:e>
                    </m:d>
                    <m:r>
                      <a:rPr lang="en-US" altLang="zh-CN" sz="2800" i="1">
                        <a:solidFill>
                          <a:schemeClr val="accent1">
                            <a:lumMod val="50000"/>
                          </a:schemeClr>
                        </a:solidFill>
                        <a:latin typeface="Cambria Math" panose="02040503050406030204" pitchFamily="18" charset="0"/>
                      </a:rPr>
                      <m:t>≠</m:t>
                    </m:r>
                    <m:r>
                      <a:rPr lang="en-US" altLang="zh-CN" sz="2800" i="1" dirty="0">
                        <a:solidFill>
                          <a:schemeClr val="accent1">
                            <a:lumMod val="50000"/>
                          </a:schemeClr>
                        </a:solidFill>
                        <a:latin typeface="Cambria Math" panose="02040503050406030204" pitchFamily="18" charset="0"/>
                      </a:rPr>
                      <m:t>𝑓</m:t>
                    </m:r>
                    <m:r>
                      <a:rPr lang="en-US" altLang="zh-CN" sz="2800" i="1" dirty="0">
                        <a:solidFill>
                          <a:schemeClr val="accent1">
                            <a:lumMod val="50000"/>
                          </a:schemeClr>
                        </a:solidFill>
                        <a:latin typeface="Cambria Math" panose="02040503050406030204" pitchFamily="18" charset="0"/>
                      </a:rPr>
                      <m:t>(</m:t>
                    </m:r>
                    <m:acc>
                      <m:accPr>
                        <m:chr m:val="⃑"/>
                        <m:ctrlPr>
                          <a:rPr lang="en-US" altLang="zh-CN" sz="2800" i="1" dirty="0">
                            <a:solidFill>
                              <a:schemeClr val="accent1">
                                <a:lumMod val="50000"/>
                              </a:schemeClr>
                            </a:solidFill>
                            <a:latin typeface="Cambria Math" panose="02040503050406030204" pitchFamily="18" charset="0"/>
                          </a:rPr>
                        </m:ctrlPr>
                      </m:accPr>
                      <m:e>
                        <m:r>
                          <a:rPr lang="en-US" altLang="zh-CN" sz="2800" i="1" dirty="0">
                            <a:solidFill>
                              <a:schemeClr val="accent1">
                                <a:lumMod val="50000"/>
                              </a:schemeClr>
                            </a:solidFill>
                            <a:latin typeface="Cambria Math" panose="02040503050406030204" pitchFamily="18" charset="0"/>
                          </a:rPr>
                          <m:t>𝑥</m:t>
                        </m:r>
                      </m:e>
                    </m:acc>
                    <m:r>
                      <a:rPr lang="en-US" altLang="zh-CN" sz="2800" i="1" dirty="0">
                        <a:solidFill>
                          <a:schemeClr val="accent1">
                            <a:lumMod val="50000"/>
                          </a:schemeClr>
                        </a:solidFill>
                        <a:latin typeface="Cambria Math" panose="02040503050406030204" pitchFamily="18" charset="0"/>
                      </a:rPr>
                      <m:t>)</m:t>
                    </m:r>
                  </m:oMath>
                </a14:m>
                <a:r>
                  <a:rPr lang="zh-CN" altLang="en-US" sz="2800" spc="-10" dirty="0">
                    <a:solidFill>
                      <a:schemeClr val="accent1">
                        <a:lumMod val="50000"/>
                      </a:schemeClr>
                    </a:solidFill>
                    <a:latin typeface="+mn-ea"/>
                  </a:rPr>
                  <a:t>的概率来推测输入空间上</a:t>
                </a:r>
                <a14:m>
                  <m:oMath xmlns:m="http://schemas.openxmlformats.org/officeDocument/2006/math">
                    <m:r>
                      <m:rPr>
                        <m:sty m:val="p"/>
                      </m:rPr>
                      <a:rPr lang="en-US" altLang="zh-CN" sz="2800">
                        <a:solidFill>
                          <a:schemeClr val="accent1">
                            <a:lumMod val="50000"/>
                          </a:schemeClr>
                        </a:solidFill>
                        <a:latin typeface="Cambria Math" panose="02040503050406030204" pitchFamily="18" charset="0"/>
                      </a:rPr>
                      <m:t>h</m:t>
                    </m:r>
                    <m:d>
                      <m:dPr>
                        <m:ctrlPr>
                          <a:rPr lang="en-US" altLang="zh-CN" sz="2800" i="1">
                            <a:solidFill>
                              <a:schemeClr val="accent1">
                                <a:lumMod val="50000"/>
                              </a:schemeClr>
                            </a:solidFill>
                            <a:latin typeface="Cambria Math" panose="02040503050406030204" pitchFamily="18" charset="0"/>
                          </a:rPr>
                        </m:ctrlPr>
                      </m:dPr>
                      <m:e>
                        <m:acc>
                          <m:accPr>
                            <m:chr m:val="⃑"/>
                            <m:ctrlPr>
                              <a:rPr lang="en-US" altLang="zh-CN" sz="2800" i="1">
                                <a:solidFill>
                                  <a:schemeClr val="accent1">
                                    <a:lumMod val="50000"/>
                                  </a:schemeClr>
                                </a:solidFill>
                                <a:latin typeface="Cambria Math" panose="02040503050406030204" pitchFamily="18" charset="0"/>
                              </a:rPr>
                            </m:ctrlPr>
                          </m:accPr>
                          <m:e>
                            <m:r>
                              <a:rPr lang="en-US" altLang="zh-CN" sz="2800" i="1">
                                <a:solidFill>
                                  <a:schemeClr val="accent1">
                                    <a:lumMod val="50000"/>
                                  </a:schemeClr>
                                </a:solidFill>
                                <a:latin typeface="Cambria Math" panose="02040503050406030204" pitchFamily="18" charset="0"/>
                              </a:rPr>
                              <m:t>𝑥</m:t>
                            </m:r>
                          </m:e>
                        </m:acc>
                      </m:e>
                    </m:d>
                    <m:r>
                      <a:rPr lang="en-US" altLang="zh-CN" sz="2800" i="1">
                        <a:solidFill>
                          <a:schemeClr val="accent1">
                            <a:lumMod val="50000"/>
                          </a:schemeClr>
                        </a:solidFill>
                        <a:latin typeface="Cambria Math" panose="02040503050406030204" pitchFamily="18" charset="0"/>
                      </a:rPr>
                      <m:t>≠</m:t>
                    </m:r>
                    <m:r>
                      <a:rPr lang="en-US" altLang="zh-CN" sz="2800" i="1" dirty="0">
                        <a:solidFill>
                          <a:schemeClr val="accent1">
                            <a:lumMod val="50000"/>
                          </a:schemeClr>
                        </a:solidFill>
                        <a:latin typeface="Cambria Math" panose="02040503050406030204" pitchFamily="18" charset="0"/>
                      </a:rPr>
                      <m:t>𝑓</m:t>
                    </m:r>
                    <m:r>
                      <a:rPr lang="en-US" altLang="zh-CN" sz="2800" i="1" dirty="0">
                        <a:solidFill>
                          <a:schemeClr val="accent1">
                            <a:lumMod val="50000"/>
                          </a:schemeClr>
                        </a:solidFill>
                        <a:latin typeface="Cambria Math" panose="02040503050406030204" pitchFamily="18" charset="0"/>
                      </a:rPr>
                      <m:t>(</m:t>
                    </m:r>
                    <m:acc>
                      <m:accPr>
                        <m:chr m:val="⃑"/>
                        <m:ctrlPr>
                          <a:rPr lang="en-US" altLang="zh-CN" sz="2800" i="1" dirty="0">
                            <a:solidFill>
                              <a:schemeClr val="accent1">
                                <a:lumMod val="50000"/>
                              </a:schemeClr>
                            </a:solidFill>
                            <a:latin typeface="Cambria Math" panose="02040503050406030204" pitchFamily="18" charset="0"/>
                          </a:rPr>
                        </m:ctrlPr>
                      </m:accPr>
                      <m:e>
                        <m:r>
                          <a:rPr lang="en-US" altLang="zh-CN" sz="2800" i="1" dirty="0">
                            <a:solidFill>
                              <a:schemeClr val="accent1">
                                <a:lumMod val="50000"/>
                              </a:schemeClr>
                            </a:solidFill>
                            <a:latin typeface="Cambria Math" panose="02040503050406030204" pitchFamily="18" charset="0"/>
                          </a:rPr>
                          <m:t>𝑥</m:t>
                        </m:r>
                      </m:e>
                    </m:acc>
                    <m:r>
                      <a:rPr lang="en-US" altLang="zh-CN" sz="2800" i="1" dirty="0">
                        <a:solidFill>
                          <a:schemeClr val="accent1">
                            <a:lumMod val="50000"/>
                          </a:schemeClr>
                        </a:solidFill>
                        <a:latin typeface="Cambria Math" panose="02040503050406030204" pitchFamily="18" charset="0"/>
                      </a:rPr>
                      <m:t>)</m:t>
                    </m:r>
                  </m:oMath>
                </a14:m>
                <a:r>
                  <a:rPr lang="zh-CN" altLang="en-US" sz="2800" spc="-10" dirty="0">
                    <a:solidFill>
                      <a:schemeClr val="accent1">
                        <a:lumMod val="50000"/>
                      </a:schemeClr>
                    </a:solidFill>
                    <a:latin typeface="+mn-ea"/>
                  </a:rPr>
                  <a:t>的概率</a:t>
                </a:r>
                <a:endParaRPr lang="en-US" altLang="zh-CN" sz="2800" spc="-10" dirty="0">
                  <a:solidFill>
                    <a:schemeClr val="accent1">
                      <a:lumMod val="50000"/>
                    </a:schemeClr>
                  </a:solidFill>
                  <a:latin typeface="+mn-ea"/>
                </a:endParaRPr>
              </a:p>
            </p:txBody>
          </p:sp>
        </mc:Choice>
        <mc:Fallback xmlns="">
          <p:sp>
            <p:nvSpPr>
              <p:cNvPr id="22" name="文本框 119">
                <a:extLst>
                  <a:ext uri="{FF2B5EF4-FFF2-40B4-BE49-F238E27FC236}">
                    <a16:creationId xmlns:a16="http://schemas.microsoft.com/office/drawing/2014/main" id="{8E7EAB3F-E422-9A4A-94EC-A00A6F6DBE60}"/>
                  </a:ext>
                </a:extLst>
              </p:cNvPr>
              <p:cNvSpPr txBox="1">
                <a:spLocks noRot="1" noChangeAspect="1" noMove="1" noResize="1" noEditPoints="1" noAdjustHandles="1" noChangeArrowheads="1" noChangeShapeType="1" noTextEdit="1"/>
              </p:cNvSpPr>
              <p:nvPr/>
            </p:nvSpPr>
            <p:spPr>
              <a:xfrm>
                <a:off x="3804212" y="5035181"/>
                <a:ext cx="8406063" cy="1082604"/>
              </a:xfrm>
              <a:prstGeom prst="rect">
                <a:avLst/>
              </a:prstGeom>
              <a:blipFill>
                <a:blip r:embed="rId6"/>
                <a:stretch>
                  <a:fillRect l="-1508" t="-2326" b="-16279"/>
                </a:stretch>
              </a:blipFill>
            </p:spPr>
            <p:txBody>
              <a:bodyPr/>
              <a:lstStyle/>
              <a:p>
                <a:r>
                  <a:rPr lang="en-CN">
                    <a:noFill/>
                  </a:rPr>
                  <a:t> </a:t>
                </a:r>
              </a:p>
            </p:txBody>
          </p:sp>
        </mc:Fallback>
      </mc:AlternateContent>
    </p:spTree>
    <p:extLst>
      <p:ext uri="{BB962C8B-B14F-4D97-AF65-F5344CB8AC3E}">
        <p14:creationId xmlns:p14="http://schemas.microsoft.com/office/powerpoint/2010/main" val="428376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295748" y="740215"/>
            <a:ext cx="11515252" cy="70076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600" spc="-10" dirty="0">
                <a:latin typeface="+mn-ea"/>
              </a:rPr>
              <a:t>抽样模型及霍夫丁不等式与学习的联系</a:t>
            </a:r>
            <a:endParaRPr lang="en-US" altLang="zh-CN" sz="3600" spc="-10" dirty="0">
              <a:latin typeface="+mn-ea"/>
            </a:endParaRPr>
          </a:p>
        </p:txBody>
      </p:sp>
      <p:grpSp>
        <p:nvGrpSpPr>
          <p:cNvPr id="7" name="Group 6">
            <a:extLst>
              <a:ext uri="{FF2B5EF4-FFF2-40B4-BE49-F238E27FC236}">
                <a16:creationId xmlns:a16="http://schemas.microsoft.com/office/drawing/2014/main" id="{B09A3BAC-C245-FB46-AD53-A481877589FD}"/>
              </a:ext>
            </a:extLst>
          </p:cNvPr>
          <p:cNvGrpSpPr/>
          <p:nvPr/>
        </p:nvGrpSpPr>
        <p:grpSpPr>
          <a:xfrm>
            <a:off x="128340" y="1612176"/>
            <a:ext cx="4620124" cy="2831544"/>
            <a:chOff x="888999" y="1841500"/>
            <a:chExt cx="5094706" cy="2831544"/>
          </a:xfrm>
        </p:grpSpPr>
        <p:sp>
          <p:nvSpPr>
            <p:cNvPr id="2" name="TextBox 1">
              <a:extLst>
                <a:ext uri="{FF2B5EF4-FFF2-40B4-BE49-F238E27FC236}">
                  <a16:creationId xmlns:a16="http://schemas.microsoft.com/office/drawing/2014/main" id="{1E7F8DCD-E44D-1749-9729-4184C78A497E}"/>
                </a:ext>
              </a:extLst>
            </p:cNvPr>
            <p:cNvSpPr txBox="1"/>
            <p:nvPr/>
          </p:nvSpPr>
          <p:spPr>
            <a:xfrm>
              <a:off x="888999" y="1841500"/>
              <a:ext cx="5094706" cy="584775"/>
            </a:xfrm>
            <a:prstGeom prst="rect">
              <a:avLst/>
            </a:prstGeom>
            <a:solidFill>
              <a:schemeClr val="accent5">
                <a:lumMod val="60000"/>
                <a:lumOff val="40000"/>
              </a:schemeClr>
            </a:solidFill>
            <a:ln w="25400">
              <a:solidFill>
                <a:schemeClr val="accent5">
                  <a:lumMod val="75000"/>
                </a:schemeClr>
              </a:solidFill>
            </a:ln>
          </p:spPr>
          <p:txBody>
            <a:bodyPr wrap="square" rtlCol="0">
              <a:spAutoFit/>
            </a:bodyPr>
            <a:lstStyle/>
            <a:p>
              <a:pPr algn="l"/>
              <a:r>
                <a:rPr lang="en-CN" sz="3200" dirty="0">
                  <a:latin typeface="+mn-ea"/>
                </a:rPr>
                <a:t>罐子抽样模型</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321F93-558B-AD4E-9329-EC834A2C720B}"/>
                    </a:ext>
                  </a:extLst>
                </p:cNvPr>
                <p:cNvSpPr txBox="1"/>
                <p:nvPr/>
              </p:nvSpPr>
              <p:spPr>
                <a:xfrm>
                  <a:off x="888999" y="2426275"/>
                  <a:ext cx="5094706" cy="2246769"/>
                </a:xfrm>
                <a:prstGeom prst="rect">
                  <a:avLst/>
                </a:prstGeom>
                <a:solidFill>
                  <a:schemeClr val="accent5">
                    <a:lumMod val="20000"/>
                    <a:lumOff val="80000"/>
                  </a:schemeClr>
                </a:solidFill>
                <a:ln w="25400">
                  <a:solidFill>
                    <a:schemeClr val="accent5">
                      <a:lumMod val="75000"/>
                    </a:schemeClr>
                  </a:solidFill>
                </a:ln>
              </p:spPr>
              <p:txBody>
                <a:bodyPr wrap="square" rtlCol="0">
                  <a:spAutoFit/>
                </a:bodyPr>
                <a:lstStyle/>
                <a:p>
                  <a:pPr marL="285750" indent="-285750" algn="l">
                    <a:buFont typeface="Wingdings" pitchFamily="2" charset="2"/>
                    <a:buChar char="§"/>
                  </a:pPr>
                  <a:r>
                    <a:rPr lang="en-CN" sz="2800" dirty="0">
                      <a:latin typeface="+mn-ea"/>
                    </a:rPr>
                    <a:t>需确定的量</a:t>
                  </a:r>
                  <a:r>
                    <a:rPr lang="zh-CN" altLang="en-US" sz="2800" dirty="0">
                      <a:latin typeface="+mn-ea"/>
                    </a:rPr>
                    <a:t>：橙色球比例</a:t>
                  </a:r>
                  <a14:m>
                    <m:oMath xmlns:m="http://schemas.openxmlformats.org/officeDocument/2006/math">
                      <m:r>
                        <a:rPr lang="en-US" altLang="zh-CN" sz="2800" b="0" i="1" smtClean="0">
                          <a:latin typeface="Cambria Math" panose="02040503050406030204" pitchFamily="18" charset="0"/>
                        </a:rPr>
                        <m:t>𝑢</m:t>
                      </m:r>
                    </m:oMath>
                  </a14:m>
                  <a:endParaRPr lang="en-US" altLang="zh-CN" sz="2800" b="0" dirty="0">
                    <a:latin typeface="+mn-ea"/>
                  </a:endParaRPr>
                </a:p>
                <a:p>
                  <a:pPr marL="285750" indent="-285750" algn="l">
                    <a:buFont typeface="Wingdings" pitchFamily="2" charset="2"/>
                    <a:buChar char="§"/>
                  </a:pPr>
                  <a:r>
                    <a:rPr lang="en-CN" sz="2800" dirty="0">
                      <a:latin typeface="+mn-ea"/>
                    </a:rPr>
                    <a:t>球的空间</a:t>
                  </a:r>
                  <a:r>
                    <a:rPr lang="zh-CN" altLang="en-US" sz="2800" dirty="0">
                      <a:latin typeface="+mn-ea"/>
                    </a:rPr>
                    <a:t>：罐子</a:t>
                  </a:r>
                  <a:endParaRPr lang="en-US" altLang="zh-CN" sz="2800" dirty="0">
                    <a:latin typeface="+mn-ea"/>
                  </a:endParaRPr>
                </a:p>
                <a:p>
                  <a:pPr marL="285750" indent="-285750" algn="l">
                    <a:buFont typeface="Wingdings" pitchFamily="2" charset="2"/>
                    <a:buChar char="§"/>
                  </a:pPr>
                  <a:r>
                    <a:rPr lang="en-CN" sz="2800" dirty="0">
                      <a:latin typeface="+mn-ea"/>
                    </a:rPr>
                    <a:t>橙色球</a:t>
                  </a:r>
                </a:p>
                <a:p>
                  <a:pPr marL="285750" indent="-285750" algn="l">
                    <a:buFont typeface="Wingdings" pitchFamily="2" charset="2"/>
                    <a:buChar char="§"/>
                  </a:pPr>
                  <a:r>
                    <a:rPr lang="en-CN" sz="2800" dirty="0">
                      <a:latin typeface="+mn-ea"/>
                    </a:rPr>
                    <a:t>绿色球</a:t>
                  </a:r>
                </a:p>
                <a:p>
                  <a:pPr marL="285750" indent="-285750" algn="l">
                    <a:buFont typeface="Wingdings" pitchFamily="2" charset="2"/>
                    <a:buChar char="§"/>
                  </a:pPr>
                  <a:r>
                    <a:rPr lang="en-CN" sz="2800" dirty="0">
                      <a:latin typeface="+mn-ea"/>
                    </a:rPr>
                    <a:t>从罐子里抽</a:t>
                  </a:r>
                  <a14:m>
                    <m:oMath xmlns:m="http://schemas.openxmlformats.org/officeDocument/2006/math">
                      <m:r>
                        <a:rPr lang="en-CN" sz="2800" i="1" dirty="0" smtClean="0">
                          <a:latin typeface="Cambria Math" panose="02040503050406030204" pitchFamily="18" charset="0"/>
                        </a:rPr>
                        <m:t>𝑁</m:t>
                      </m:r>
                    </m:oMath>
                  </a14:m>
                  <a:r>
                    <a:rPr lang="en-CN" sz="2800" dirty="0">
                      <a:latin typeface="+mn-ea"/>
                    </a:rPr>
                    <a:t>个样本</a:t>
                  </a:r>
                </a:p>
              </p:txBody>
            </p:sp>
          </mc:Choice>
          <mc:Fallback xmlns="">
            <p:sp>
              <p:nvSpPr>
                <p:cNvPr id="5" name="TextBox 4">
                  <a:extLst>
                    <a:ext uri="{FF2B5EF4-FFF2-40B4-BE49-F238E27FC236}">
                      <a16:creationId xmlns:a16="http://schemas.microsoft.com/office/drawing/2014/main" id="{87321F93-558B-AD4E-9329-EC834A2C720B}"/>
                    </a:ext>
                  </a:extLst>
                </p:cNvPr>
                <p:cNvSpPr txBox="1">
                  <a:spLocks noRot="1" noChangeAspect="1" noMove="1" noResize="1" noEditPoints="1" noAdjustHandles="1" noChangeArrowheads="1" noChangeShapeType="1" noTextEdit="1"/>
                </p:cNvSpPr>
                <p:nvPr/>
              </p:nvSpPr>
              <p:spPr>
                <a:xfrm>
                  <a:off x="888999" y="2426275"/>
                  <a:ext cx="5094706" cy="2246769"/>
                </a:xfrm>
                <a:prstGeom prst="rect">
                  <a:avLst/>
                </a:prstGeom>
                <a:blipFill>
                  <a:blip r:embed="rId3"/>
                  <a:stretch>
                    <a:fillRect l="-2186" t="-1667" b="-6111"/>
                  </a:stretch>
                </a:blipFill>
                <a:ln w="25400">
                  <a:solidFill>
                    <a:schemeClr val="accent5">
                      <a:lumMod val="75000"/>
                    </a:schemeClr>
                  </a:solidFill>
                </a:ln>
              </p:spPr>
              <p:txBody>
                <a:bodyPr/>
                <a:lstStyle/>
                <a:p>
                  <a:r>
                    <a:rPr lang="en-CN">
                      <a:noFill/>
                    </a:rPr>
                    <a:t> </a:t>
                  </a:r>
                </a:p>
              </p:txBody>
            </p:sp>
          </mc:Fallback>
        </mc:AlternateContent>
      </p:grpSp>
      <p:grpSp>
        <p:nvGrpSpPr>
          <p:cNvPr id="8" name="Group 7">
            <a:extLst>
              <a:ext uri="{FF2B5EF4-FFF2-40B4-BE49-F238E27FC236}">
                <a16:creationId xmlns:a16="http://schemas.microsoft.com/office/drawing/2014/main" id="{13F42B54-3598-AB47-987A-D8522F4FD7E5}"/>
              </a:ext>
            </a:extLst>
          </p:cNvPr>
          <p:cNvGrpSpPr/>
          <p:nvPr/>
        </p:nvGrpSpPr>
        <p:grpSpPr>
          <a:xfrm>
            <a:off x="5133469" y="1612176"/>
            <a:ext cx="6801854" cy="3148772"/>
            <a:chOff x="6208296" y="1824281"/>
            <a:chExt cx="5406187" cy="3693318"/>
          </a:xfrm>
        </p:grpSpPr>
        <p:sp>
          <p:nvSpPr>
            <p:cNvPr id="16" name="TextBox 15">
              <a:extLst>
                <a:ext uri="{FF2B5EF4-FFF2-40B4-BE49-F238E27FC236}">
                  <a16:creationId xmlns:a16="http://schemas.microsoft.com/office/drawing/2014/main" id="{302A8500-2D9B-0A48-AC8A-56ADF44A8C77}"/>
                </a:ext>
              </a:extLst>
            </p:cNvPr>
            <p:cNvSpPr txBox="1"/>
            <p:nvPr/>
          </p:nvSpPr>
          <p:spPr>
            <a:xfrm>
              <a:off x="6208296" y="1824281"/>
              <a:ext cx="5406187" cy="584775"/>
            </a:xfrm>
            <a:prstGeom prst="rect">
              <a:avLst/>
            </a:prstGeom>
            <a:solidFill>
              <a:schemeClr val="accent5">
                <a:lumMod val="60000"/>
                <a:lumOff val="40000"/>
              </a:schemeClr>
            </a:solidFill>
            <a:ln w="25400">
              <a:solidFill>
                <a:schemeClr val="accent5">
                  <a:lumMod val="75000"/>
                </a:schemeClr>
              </a:solidFill>
            </a:ln>
          </p:spPr>
          <p:txBody>
            <a:bodyPr wrap="square" rtlCol="0">
              <a:spAutoFit/>
            </a:bodyPr>
            <a:lstStyle/>
            <a:p>
              <a:pPr algn="l"/>
              <a:r>
                <a:rPr lang="en-CN" sz="3200" dirty="0">
                  <a:latin typeface="+mn-ea"/>
                </a:rPr>
                <a:t>学习模型</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51F732-9686-9A45-9CF7-7EEEBF4B1A73}"/>
                    </a:ext>
                  </a:extLst>
                </p:cNvPr>
                <p:cNvSpPr txBox="1"/>
                <p:nvPr/>
              </p:nvSpPr>
              <p:spPr>
                <a:xfrm>
                  <a:off x="6208296" y="2409056"/>
                  <a:ext cx="5406187" cy="3108543"/>
                </a:xfrm>
                <a:prstGeom prst="rect">
                  <a:avLst/>
                </a:prstGeom>
                <a:solidFill>
                  <a:schemeClr val="accent5">
                    <a:lumMod val="20000"/>
                    <a:lumOff val="80000"/>
                  </a:schemeClr>
                </a:solidFill>
                <a:ln w="25400">
                  <a:solidFill>
                    <a:schemeClr val="accent5">
                      <a:lumMod val="75000"/>
                    </a:schemeClr>
                  </a:solidFill>
                </a:ln>
              </p:spPr>
              <p:txBody>
                <a:bodyPr wrap="square" rtlCol="0">
                  <a:spAutoFit/>
                </a:bodyPr>
                <a:lstStyle/>
                <a:p>
                  <a:pPr marL="285750" indent="-285750" algn="l">
                    <a:buFont typeface="Wingdings" pitchFamily="2" charset="2"/>
                    <a:buChar char="§"/>
                  </a:pPr>
                  <a:r>
                    <a:rPr lang="en-CN" sz="2800" dirty="0">
                      <a:latin typeface="+mn-ea"/>
                    </a:rPr>
                    <a:t>需确定的量</a:t>
                  </a:r>
                  <a:r>
                    <a:rPr lang="zh-CN" altLang="en-US" sz="2800" dirty="0">
                      <a:latin typeface="+mn-ea"/>
                    </a:rPr>
                    <a:t>：给定假设上</a:t>
                  </a:r>
                  <a14:m>
                    <m:oMath xmlns:m="http://schemas.openxmlformats.org/officeDocument/2006/math">
                      <m:r>
                        <m:rPr>
                          <m:sty m:val="p"/>
                        </m:rPr>
                        <a:rPr lang="en-US" altLang="zh-CN" sz="2800" b="0" i="0" smtClean="0">
                          <a:latin typeface="Cambria Math" panose="02040503050406030204" pitchFamily="18" charset="0"/>
                        </a:rPr>
                        <m:t>h</m:t>
                      </m:r>
                      <m:d>
                        <m:dPr>
                          <m:ctrlPr>
                            <a:rPr lang="en-US" altLang="zh-CN" sz="2800" b="0" i="1" smtClean="0">
                              <a:latin typeface="Cambria Math" panose="02040503050406030204" pitchFamily="18" charset="0"/>
                            </a:rPr>
                          </m:ctrlPr>
                        </m:dPr>
                        <m:e>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𝑥</m:t>
                              </m:r>
                            </m:e>
                          </m:acc>
                        </m:e>
                      </m:d>
                      <m:r>
                        <a:rPr lang="en-US" altLang="zh-CN" sz="2800" b="0" i="0" smtClean="0">
                          <a:latin typeface="Cambria Math" panose="02040503050406030204" pitchFamily="18" charset="0"/>
                        </a:rPr>
                        <m:t>=</m:t>
                      </m:r>
                      <m:r>
                        <a:rPr lang="en-US" altLang="zh-CN" sz="2800" b="0" i="1" dirty="0" smtClean="0">
                          <a:latin typeface="Cambria Math" panose="02040503050406030204" pitchFamily="18" charset="0"/>
                        </a:rPr>
                        <m:t>𝑓</m:t>
                      </m:r>
                      <m:r>
                        <a:rPr lang="en-US" altLang="zh-CN" sz="2800" b="0" i="1" dirty="0" smtClean="0">
                          <a:latin typeface="Cambria Math" panose="02040503050406030204" pitchFamily="18" charset="0"/>
                        </a:rPr>
                        <m:t>(</m:t>
                      </m:r>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a:rPr lang="en-US" altLang="zh-CN" sz="2800" b="0" i="1" dirty="0" smtClean="0">
                          <a:latin typeface="Cambria Math" panose="02040503050406030204" pitchFamily="18" charset="0"/>
                        </a:rPr>
                        <m:t>)</m:t>
                      </m:r>
                    </m:oMath>
                  </a14:m>
                  <a:r>
                    <a:rPr lang="zh-CN" altLang="en-US" sz="2800" b="0" dirty="0">
                      <a:latin typeface="+mn-ea"/>
                    </a:rPr>
                    <a:t>是否成立？</a:t>
                  </a:r>
                  <a:endParaRPr lang="en-US" altLang="zh-CN" sz="2800" b="0" dirty="0">
                    <a:latin typeface="+mn-ea"/>
                  </a:endParaRPr>
                </a:p>
                <a:p>
                  <a:pPr marL="285750" indent="-285750" algn="l">
                    <a:buFont typeface="Wingdings" pitchFamily="2" charset="2"/>
                    <a:buChar char="§"/>
                  </a:pPr>
                  <a:r>
                    <a:rPr lang="en-CN" sz="2800" dirty="0">
                      <a:latin typeface="+mn-ea"/>
                    </a:rPr>
                    <a:t>输入空间</a:t>
                  </a:r>
                  <a:r>
                    <a:rPr lang="zh-CN" altLang="en-US" sz="2800" dirty="0">
                      <a:latin typeface="+mn-ea"/>
                    </a:rPr>
                    <a:t>：</a:t>
                  </a:r>
                  <a14:m>
                    <m:oMath xmlns:m="http://schemas.openxmlformats.org/officeDocument/2006/math">
                      <m:acc>
                        <m:accPr>
                          <m:chr m:val="⃑"/>
                          <m:ctrlPr>
                            <a:rPr lang="zh-CN" altLang="en-US"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a:rPr lang="zh-CN" altLang="en-US" sz="2800" i="1" dirty="0" smtClean="0">
                          <a:latin typeface="Cambria Math" panose="02040503050406030204" pitchFamily="18" charset="0"/>
                        </a:rPr>
                        <m:t>∈</m:t>
                      </m:r>
                      <m:r>
                        <a:rPr lang="zh-CN" altLang="en-US" sz="2800" i="1" dirty="0" smtClean="0">
                          <a:latin typeface="Cambria Math" panose="02040503050406030204" pitchFamily="18" charset="0"/>
                        </a:rPr>
                        <m:t>𝒳</m:t>
                      </m:r>
                    </m:oMath>
                  </a14:m>
                  <a:endParaRPr lang="en-US" altLang="zh-CN" sz="2800" dirty="0">
                    <a:latin typeface="+mn-ea"/>
                  </a:endParaRPr>
                </a:p>
                <a:p>
                  <a:pPr marL="285750" indent="-285750">
                    <a:buFont typeface="Wingdings" pitchFamily="2" charset="2"/>
                    <a:buChar char="§"/>
                  </a:pPr>
                  <a14:m>
                    <m:oMath xmlns:m="http://schemas.openxmlformats.org/officeDocument/2006/math">
                      <m:r>
                        <a:rPr lang="en-US" sz="2800" b="0" i="1" smtClean="0">
                          <a:latin typeface="Cambria Math" panose="02040503050406030204" pitchFamily="18" charset="0"/>
                        </a:rPr>
                        <m:t>h</m:t>
                      </m:r>
                    </m:oMath>
                  </a14:m>
                  <a:r>
                    <a:rPr lang="en-CN" sz="2800" dirty="0">
                      <a:latin typeface="+mn-ea"/>
                    </a:rPr>
                    <a:t>正确</a:t>
                  </a:r>
                  <a:r>
                    <a:rPr lang="zh-CN" altLang="en-US" sz="2800" dirty="0">
                      <a:latin typeface="+mn-ea"/>
                    </a:rPr>
                    <a:t>：</a:t>
                  </a:r>
                  <a14:m>
                    <m:oMath xmlns:m="http://schemas.openxmlformats.org/officeDocument/2006/math">
                      <m:r>
                        <m:rPr>
                          <m:sty m:val="p"/>
                        </m:rPr>
                        <a:rPr lang="en-US" altLang="zh-CN" sz="2800">
                          <a:latin typeface="Cambria Math" panose="02040503050406030204" pitchFamily="18" charset="0"/>
                        </a:rPr>
                        <m:t>h</m:t>
                      </m:r>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𝑥</m:t>
                              </m:r>
                            </m:e>
                          </m:acc>
                        </m:e>
                      </m:d>
                      <m:r>
                        <a:rPr lang="en-US" altLang="zh-CN" sz="2800">
                          <a:latin typeface="Cambria Math" panose="02040503050406030204" pitchFamily="18" charset="0"/>
                        </a:rPr>
                        <m:t>=</m:t>
                      </m:r>
                      <m:r>
                        <a:rPr lang="en-US" altLang="zh-CN" sz="2800" i="1" dirty="0">
                          <a:latin typeface="Cambria Math" panose="02040503050406030204" pitchFamily="18" charset="0"/>
                        </a:rPr>
                        <m:t>𝑓</m:t>
                      </m:r>
                      <m:r>
                        <a:rPr lang="en-US" altLang="zh-CN" sz="2800" i="1" dirty="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𝑥</m:t>
                          </m:r>
                        </m:e>
                      </m:acc>
                      <m:r>
                        <a:rPr lang="en-US" altLang="zh-CN" sz="2800" i="1" dirty="0">
                          <a:latin typeface="Cambria Math" panose="02040503050406030204" pitchFamily="18" charset="0"/>
                        </a:rPr>
                        <m:t>)</m:t>
                      </m:r>
                    </m:oMath>
                  </a14:m>
                  <a:endParaRPr lang="en-CN" sz="2800" dirty="0">
                    <a:latin typeface="+mn-ea"/>
                  </a:endParaRPr>
                </a:p>
                <a:p>
                  <a:pPr marL="285750" indent="-285750">
                    <a:buFont typeface="Wingdings" pitchFamily="2" charset="2"/>
                    <a:buChar char="§"/>
                  </a:pPr>
                  <a14:m>
                    <m:oMath xmlns:m="http://schemas.openxmlformats.org/officeDocument/2006/math">
                      <m:r>
                        <a:rPr lang="en-US" sz="2800" i="1">
                          <a:latin typeface="Cambria Math" panose="02040503050406030204" pitchFamily="18" charset="0"/>
                        </a:rPr>
                        <m:t>h</m:t>
                      </m:r>
                      <m:r>
                        <a:rPr lang="en-CN" sz="2800" i="1" smtClean="0">
                          <a:latin typeface="Cambria Math" panose="02040503050406030204" pitchFamily="18" charset="0"/>
                        </a:rPr>
                        <m:t>错误</m:t>
                      </m:r>
                    </m:oMath>
                  </a14:m>
                  <a:r>
                    <a:rPr lang="zh-CN" altLang="en-US" sz="2800" dirty="0">
                      <a:latin typeface="+mn-ea"/>
                    </a:rPr>
                    <a:t>：</a:t>
                  </a:r>
                  <a14:m>
                    <m:oMath xmlns:m="http://schemas.openxmlformats.org/officeDocument/2006/math">
                      <m:r>
                        <m:rPr>
                          <m:sty m:val="p"/>
                        </m:rPr>
                        <a:rPr lang="en-US" altLang="zh-CN" sz="2800">
                          <a:latin typeface="Cambria Math" panose="02040503050406030204" pitchFamily="18" charset="0"/>
                        </a:rPr>
                        <m:t>h</m:t>
                      </m:r>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𝑥</m:t>
                              </m:r>
                            </m:e>
                          </m:acc>
                        </m:e>
                      </m:d>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𝑓</m:t>
                      </m:r>
                      <m:r>
                        <a:rPr lang="en-US" altLang="zh-CN" sz="2800" i="1" dirty="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𝑥</m:t>
                          </m:r>
                        </m:e>
                      </m:acc>
                      <m:r>
                        <a:rPr lang="en-US" altLang="zh-CN" sz="2800" i="1" dirty="0">
                          <a:latin typeface="Cambria Math" panose="02040503050406030204" pitchFamily="18" charset="0"/>
                        </a:rPr>
                        <m:t>)</m:t>
                      </m:r>
                    </m:oMath>
                  </a14:m>
                  <a:endParaRPr lang="en-CN" sz="2800" dirty="0">
                    <a:latin typeface="+mn-ea"/>
                  </a:endParaRPr>
                </a:p>
                <a:p>
                  <a:pPr marL="285750" indent="-285750">
                    <a:buFont typeface="Wingdings" pitchFamily="2" charset="2"/>
                    <a:buChar char="§"/>
                  </a:pPr>
                  <a:r>
                    <a:rPr lang="en-CN" sz="2800" dirty="0">
                      <a:latin typeface="+mn-ea"/>
                    </a:rPr>
                    <a:t>数据集</a:t>
                  </a:r>
                  <a14:m>
                    <m:oMath xmlns:m="http://schemas.openxmlformats.org/officeDocument/2006/math">
                      <m:r>
                        <a:rPr lang="en-CN" sz="2800" i="1" smtClean="0">
                          <a:latin typeface="Cambria Math" panose="02040503050406030204" pitchFamily="18" charset="0"/>
                          <a:ea typeface="Cambria Math" panose="02040503050406030204" pitchFamily="18" charset="0"/>
                        </a:rPr>
                        <m:t>𝒟</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𝑛</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𝑛</m:t>
                          </m:r>
                        </m:sub>
                      </m:sSub>
                      <m:r>
                        <a:rPr lang="en-US" sz="2800" b="0" i="1" smtClean="0">
                          <a:latin typeface="Cambria Math" panose="02040503050406030204" pitchFamily="18" charset="0"/>
                          <a:ea typeface="Cambria Math" panose="02040503050406030204" pitchFamily="18" charset="0"/>
                        </a:rPr>
                        <m:t>)}</m:t>
                      </m:r>
                    </m:oMath>
                  </a14:m>
                  <a:r>
                    <a:rPr lang="en-CN" sz="2800" dirty="0">
                      <a:latin typeface="+mn-ea"/>
                    </a:rPr>
                    <a:t>上确定</a:t>
                  </a:r>
                  <a14:m>
                    <m:oMath xmlns:m="http://schemas.openxmlformats.org/officeDocument/2006/math">
                      <m:r>
                        <a:rPr lang="en-US" sz="2800" i="1">
                          <a:latin typeface="Cambria Math" panose="02040503050406030204" pitchFamily="18" charset="0"/>
                        </a:rPr>
                        <m:t>h</m:t>
                      </m:r>
                    </m:oMath>
                  </a14:m>
                  <a:r>
                    <a:rPr lang="en-CN" sz="2800" dirty="0">
                      <a:latin typeface="+mn-ea"/>
                    </a:rPr>
                    <a:t>是否正确</a:t>
                  </a:r>
                </a:p>
              </p:txBody>
            </p:sp>
          </mc:Choice>
          <mc:Fallback xmlns="">
            <p:sp>
              <p:nvSpPr>
                <p:cNvPr id="17" name="TextBox 16">
                  <a:extLst>
                    <a:ext uri="{FF2B5EF4-FFF2-40B4-BE49-F238E27FC236}">
                      <a16:creationId xmlns:a16="http://schemas.microsoft.com/office/drawing/2014/main" id="{5351F732-9686-9A45-9CF7-7EEEBF4B1A73}"/>
                    </a:ext>
                  </a:extLst>
                </p:cNvPr>
                <p:cNvSpPr txBox="1">
                  <a:spLocks noRot="1" noChangeAspect="1" noMove="1" noResize="1" noEditPoints="1" noAdjustHandles="1" noChangeArrowheads="1" noChangeShapeType="1" noTextEdit="1"/>
                </p:cNvSpPr>
                <p:nvPr/>
              </p:nvSpPr>
              <p:spPr>
                <a:xfrm>
                  <a:off x="6208296" y="2409056"/>
                  <a:ext cx="5406187" cy="3108543"/>
                </a:xfrm>
                <a:prstGeom prst="rect">
                  <a:avLst/>
                </a:prstGeom>
                <a:blipFill>
                  <a:blip r:embed="rId4"/>
                  <a:stretch>
                    <a:fillRect l="-1487" t="-1896" b="-6161"/>
                  </a:stretch>
                </a:blipFill>
                <a:ln w="25400">
                  <a:solidFill>
                    <a:schemeClr val="accent5">
                      <a:lumMod val="75000"/>
                    </a:schemeClr>
                  </a:solidFill>
                </a:ln>
              </p:spPr>
              <p:txBody>
                <a:bodyPr/>
                <a:lstStyle/>
                <a:p>
                  <a:r>
                    <a:rPr lang="en-CN">
                      <a:noFill/>
                    </a:rPr>
                    <a:t> </a:t>
                  </a:r>
                </a:p>
              </p:txBody>
            </p:sp>
          </mc:Fallback>
        </mc:AlternateContent>
      </p:grpSp>
      <p:sp>
        <p:nvSpPr>
          <p:cNvPr id="22" name="文本框 119">
            <a:extLst>
              <a:ext uri="{FF2B5EF4-FFF2-40B4-BE49-F238E27FC236}">
                <a16:creationId xmlns:a16="http://schemas.microsoft.com/office/drawing/2014/main" id="{8E7EAB3F-E422-9A4A-94EC-A00A6F6DBE60}"/>
              </a:ext>
            </a:extLst>
          </p:cNvPr>
          <p:cNvSpPr txBox="1"/>
          <p:nvPr/>
        </p:nvSpPr>
        <p:spPr>
          <a:xfrm>
            <a:off x="194219" y="4740719"/>
            <a:ext cx="8340176" cy="565539"/>
          </a:xfrm>
          <a:prstGeom prst="rect">
            <a:avLst/>
          </a:prstGeom>
          <a:noFill/>
        </p:spPr>
        <p:txBody>
          <a:bodyPr wrap="square" rtlCol="0">
            <a:spAutoFit/>
          </a:bodyPr>
          <a:lstStyle/>
          <a:p>
            <a:pPr>
              <a:lnSpc>
                <a:spcPct val="120000"/>
              </a:lnSpc>
            </a:pPr>
            <a:r>
              <a:rPr lang="zh-CN" altLang="en-US" sz="2800" spc="-10" dirty="0">
                <a:solidFill>
                  <a:schemeClr val="accent1">
                    <a:lumMod val="50000"/>
                  </a:schemeClr>
                </a:solidFill>
                <a:latin typeface="+mn-ea"/>
              </a:rPr>
              <a:t>备注：统计分析要求样本是均匀采样得到的</a:t>
            </a:r>
            <a:endParaRPr lang="en-US" altLang="zh-CN" sz="2800" spc="-10" dirty="0">
              <a:solidFill>
                <a:schemeClr val="accent1">
                  <a:lumMod val="50000"/>
                </a:schemeClr>
              </a:solidFill>
              <a:latin typeface="+mn-ea"/>
            </a:endParaRPr>
          </a:p>
        </p:txBody>
      </p:sp>
      <p:sp>
        <p:nvSpPr>
          <p:cNvPr id="12" name="文本框 119">
            <a:extLst>
              <a:ext uri="{FF2B5EF4-FFF2-40B4-BE49-F238E27FC236}">
                <a16:creationId xmlns:a16="http://schemas.microsoft.com/office/drawing/2014/main" id="{0509454F-7A2D-2641-9FC9-9A18A9009C12}"/>
              </a:ext>
            </a:extLst>
          </p:cNvPr>
          <p:cNvSpPr txBox="1"/>
          <p:nvPr/>
        </p:nvSpPr>
        <p:spPr>
          <a:xfrm>
            <a:off x="1246909" y="5268519"/>
            <a:ext cx="11242959" cy="1081771"/>
          </a:xfrm>
          <a:prstGeom prst="rect">
            <a:avLst/>
          </a:prstGeom>
          <a:noFill/>
        </p:spPr>
        <p:txBody>
          <a:bodyPr wrap="square" rtlCol="0">
            <a:spAutoFit/>
          </a:bodyPr>
          <a:lstStyle/>
          <a:p>
            <a:pPr>
              <a:lnSpc>
                <a:spcPct val="120000"/>
              </a:lnSpc>
            </a:pPr>
            <a:r>
              <a:rPr lang="zh-CN" altLang="en-US" sz="2800" spc="-10" dirty="0">
                <a:solidFill>
                  <a:schemeClr val="accent1"/>
                </a:solidFill>
                <a:latin typeface="+mn-ea"/>
              </a:rPr>
              <a:t>机器学习要求样本</a:t>
            </a:r>
            <a:r>
              <a:rPr lang="zh-CN" altLang="en-US" sz="2800" dirty="0">
                <a:solidFill>
                  <a:schemeClr val="accent1"/>
                </a:solidFill>
              </a:rPr>
              <a:t>满足</a:t>
            </a:r>
            <a:r>
              <a:rPr lang="zh-CN" altLang="en-US" sz="2800" b="1" dirty="0">
                <a:solidFill>
                  <a:srgbClr val="FF0000"/>
                </a:solidFill>
              </a:rPr>
              <a:t>独立同分布 </a:t>
            </a:r>
            <a:r>
              <a:rPr lang="en-US" altLang="zh-CN" sz="2800" dirty="0">
                <a:solidFill>
                  <a:schemeClr val="accent1"/>
                </a:solidFill>
              </a:rPr>
              <a:t>(</a:t>
            </a:r>
            <a:r>
              <a:rPr lang="en-US" sz="2800" dirty="0">
                <a:solidFill>
                  <a:schemeClr val="accent1"/>
                </a:solidFill>
              </a:rPr>
              <a:t>independent and identically distributed, </a:t>
            </a:r>
            <a:r>
              <a:rPr lang="zh-CN" altLang="en-US" sz="2800" dirty="0">
                <a:solidFill>
                  <a:schemeClr val="accent1"/>
                </a:solidFill>
              </a:rPr>
              <a:t>简写</a:t>
            </a:r>
            <a:r>
              <a:rPr lang="en-US" sz="2800" b="1" dirty="0" err="1">
                <a:solidFill>
                  <a:schemeClr val="accent1"/>
                </a:solidFill>
              </a:rPr>
              <a:t>i.i.d</a:t>
            </a:r>
            <a:r>
              <a:rPr lang="en-US" sz="2800" b="1" dirty="0">
                <a:solidFill>
                  <a:schemeClr val="accent1"/>
                </a:solidFill>
              </a:rPr>
              <a:t>.</a:t>
            </a:r>
            <a:r>
              <a:rPr lang="en-US" sz="2800" dirty="0">
                <a:solidFill>
                  <a:schemeClr val="accent1"/>
                </a:solidFill>
              </a:rPr>
              <a:t>)</a:t>
            </a:r>
            <a:endParaRPr lang="en-US" altLang="zh-CN" sz="2800" spc="-10" dirty="0">
              <a:solidFill>
                <a:schemeClr val="accent1"/>
              </a:solidFill>
              <a:latin typeface="+mn-ea"/>
            </a:endParaRPr>
          </a:p>
        </p:txBody>
      </p:sp>
    </p:spTree>
    <p:extLst>
      <p:ext uri="{BB962C8B-B14F-4D97-AF65-F5344CB8AC3E}">
        <p14:creationId xmlns:p14="http://schemas.microsoft.com/office/powerpoint/2010/main" val="3906062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338374" y="961881"/>
            <a:ext cx="11515252" cy="70076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600" spc="-10" dirty="0">
                <a:latin typeface="+mn-ea"/>
              </a:rPr>
              <a:t>抽样模型及霍夫丁不等式与学习的联系</a:t>
            </a:r>
            <a:endParaRPr lang="en-US" altLang="zh-CN" sz="3600" spc="-10" dirty="0">
              <a:latin typeface="+mn-ea"/>
            </a:endParaRPr>
          </a:p>
        </p:txBody>
      </p:sp>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8E7EAB3F-E422-9A4A-94EC-A00A6F6DBE60}"/>
                  </a:ext>
                </a:extLst>
              </p:cNvPr>
              <p:cNvSpPr txBox="1"/>
              <p:nvPr/>
            </p:nvSpPr>
            <p:spPr>
              <a:xfrm>
                <a:off x="614203" y="1830356"/>
                <a:ext cx="11239423" cy="1082604"/>
              </a:xfrm>
              <a:prstGeom prst="rect">
                <a:avLst/>
              </a:prstGeom>
              <a:noFill/>
            </p:spPr>
            <p:txBody>
              <a:bodyPr wrap="square" rtlCol="0">
                <a:spAutoFit/>
              </a:bodyPr>
              <a:lstStyle/>
              <a:p>
                <a:pPr>
                  <a:lnSpc>
                    <a:spcPct val="120000"/>
                  </a:lnSpc>
                </a:pPr>
                <a:r>
                  <a:rPr lang="zh-CN" altLang="en-US" sz="2800" spc="-10" dirty="0">
                    <a:solidFill>
                      <a:schemeClr val="accent1">
                        <a:lumMod val="50000"/>
                      </a:schemeClr>
                    </a:solidFill>
                    <a:latin typeface="+mn-ea"/>
                  </a:rPr>
                  <a:t>定义数据集上的错误率及</a:t>
                </a:r>
                <a14:m>
                  <m:oMath xmlns:m="http://schemas.openxmlformats.org/officeDocument/2006/math">
                    <m:r>
                      <m:rPr>
                        <m:sty m:val="p"/>
                      </m:rPr>
                      <a:rPr lang="en-US" altLang="zh-CN" sz="2800">
                        <a:solidFill>
                          <a:schemeClr val="accent1">
                            <a:lumMod val="50000"/>
                          </a:schemeClr>
                        </a:solidFill>
                        <a:latin typeface="Cambria Math" panose="02040503050406030204" pitchFamily="18" charset="0"/>
                      </a:rPr>
                      <m:t>h</m:t>
                    </m:r>
                    <m:d>
                      <m:dPr>
                        <m:ctrlPr>
                          <a:rPr lang="en-US" altLang="zh-CN" sz="2800" i="1">
                            <a:solidFill>
                              <a:schemeClr val="accent1">
                                <a:lumMod val="50000"/>
                              </a:schemeClr>
                            </a:solidFill>
                            <a:latin typeface="Cambria Math" panose="02040503050406030204" pitchFamily="18" charset="0"/>
                          </a:rPr>
                        </m:ctrlPr>
                      </m:dPr>
                      <m:e>
                        <m:acc>
                          <m:accPr>
                            <m:chr m:val="⃑"/>
                            <m:ctrlPr>
                              <a:rPr lang="en-US" altLang="zh-CN" sz="2800" i="1">
                                <a:solidFill>
                                  <a:schemeClr val="accent1">
                                    <a:lumMod val="50000"/>
                                  </a:schemeClr>
                                </a:solidFill>
                                <a:latin typeface="Cambria Math" panose="02040503050406030204" pitchFamily="18" charset="0"/>
                              </a:rPr>
                            </m:ctrlPr>
                          </m:accPr>
                          <m:e>
                            <m:r>
                              <a:rPr lang="en-US" altLang="zh-CN" sz="2800" i="1">
                                <a:solidFill>
                                  <a:schemeClr val="accent1">
                                    <a:lumMod val="50000"/>
                                  </a:schemeClr>
                                </a:solidFill>
                                <a:latin typeface="Cambria Math" panose="02040503050406030204" pitchFamily="18" charset="0"/>
                              </a:rPr>
                              <m:t>𝑥</m:t>
                            </m:r>
                          </m:e>
                        </m:acc>
                      </m:e>
                    </m:d>
                    <m:r>
                      <a:rPr lang="en-US" altLang="zh-CN" sz="2800" i="1">
                        <a:solidFill>
                          <a:schemeClr val="accent1">
                            <a:lumMod val="50000"/>
                          </a:schemeClr>
                        </a:solidFill>
                        <a:latin typeface="Cambria Math" panose="02040503050406030204" pitchFamily="18" charset="0"/>
                      </a:rPr>
                      <m:t>≠</m:t>
                    </m:r>
                    <m:r>
                      <a:rPr lang="en-US" altLang="zh-CN" sz="2800" i="1" dirty="0">
                        <a:solidFill>
                          <a:schemeClr val="accent1">
                            <a:lumMod val="50000"/>
                          </a:schemeClr>
                        </a:solidFill>
                        <a:latin typeface="Cambria Math" panose="02040503050406030204" pitchFamily="18" charset="0"/>
                      </a:rPr>
                      <m:t>𝑓</m:t>
                    </m:r>
                    <m:r>
                      <a:rPr lang="en-US" altLang="zh-CN" sz="2800" i="1" dirty="0">
                        <a:solidFill>
                          <a:schemeClr val="accent1">
                            <a:lumMod val="50000"/>
                          </a:schemeClr>
                        </a:solidFill>
                        <a:latin typeface="Cambria Math" panose="02040503050406030204" pitchFamily="18" charset="0"/>
                      </a:rPr>
                      <m:t>(</m:t>
                    </m:r>
                    <m:acc>
                      <m:accPr>
                        <m:chr m:val="⃑"/>
                        <m:ctrlPr>
                          <a:rPr lang="en-US" altLang="zh-CN" sz="2800" i="1" dirty="0">
                            <a:solidFill>
                              <a:schemeClr val="accent1">
                                <a:lumMod val="50000"/>
                              </a:schemeClr>
                            </a:solidFill>
                            <a:latin typeface="Cambria Math" panose="02040503050406030204" pitchFamily="18" charset="0"/>
                          </a:rPr>
                        </m:ctrlPr>
                      </m:accPr>
                      <m:e>
                        <m:r>
                          <a:rPr lang="en-US" altLang="zh-CN" sz="2800" i="1" dirty="0">
                            <a:solidFill>
                              <a:schemeClr val="accent1">
                                <a:lumMod val="50000"/>
                              </a:schemeClr>
                            </a:solidFill>
                            <a:latin typeface="Cambria Math" panose="02040503050406030204" pitchFamily="18" charset="0"/>
                          </a:rPr>
                          <m:t>𝑥</m:t>
                        </m:r>
                      </m:e>
                    </m:acc>
                    <m:r>
                      <a:rPr lang="en-US" altLang="zh-CN" sz="2800" i="1" dirty="0">
                        <a:solidFill>
                          <a:schemeClr val="accent1">
                            <a:lumMod val="50000"/>
                          </a:schemeClr>
                        </a:solidFill>
                        <a:latin typeface="Cambria Math" panose="02040503050406030204" pitchFamily="18" charset="0"/>
                      </a:rPr>
                      <m:t>)</m:t>
                    </m:r>
                  </m:oMath>
                </a14:m>
                <a:r>
                  <a:rPr lang="zh-CN" altLang="en-US" sz="2800" spc="-10" dirty="0">
                    <a:solidFill>
                      <a:schemeClr val="accent1">
                        <a:lumMod val="50000"/>
                      </a:schemeClr>
                    </a:solidFill>
                    <a:latin typeface="+mn-ea"/>
                  </a:rPr>
                  <a:t>的概率为</a:t>
                </a:r>
                <a14:m>
                  <m:oMath xmlns:m="http://schemas.openxmlformats.org/officeDocument/2006/math">
                    <m:sSub>
                      <m:sSubPr>
                        <m:ctrlPr>
                          <a:rPr lang="en-US" altLang="zh-CN" sz="2800" i="1" spc="-10" smtClean="0">
                            <a:solidFill>
                              <a:srgbClr val="FF0000"/>
                            </a:solidFill>
                            <a:latin typeface="Cambria Math" panose="02040503050406030204" pitchFamily="18" charset="0"/>
                          </a:rPr>
                        </m:ctrlPr>
                      </m:sSubPr>
                      <m:e>
                        <m:r>
                          <a:rPr lang="en-US" altLang="zh-CN" sz="2800" b="0" i="1" spc="-10" smtClean="0">
                            <a:solidFill>
                              <a:srgbClr val="FF0000"/>
                            </a:solidFill>
                            <a:latin typeface="Cambria Math" panose="02040503050406030204" pitchFamily="18" charset="0"/>
                          </a:rPr>
                          <m:t>𝐸</m:t>
                        </m:r>
                      </m:e>
                      <m:sub>
                        <m:r>
                          <a:rPr lang="en-US" altLang="zh-CN" sz="2800" b="0" i="1" spc="-10" smtClean="0">
                            <a:solidFill>
                              <a:srgbClr val="FF0000"/>
                            </a:solidFill>
                            <a:latin typeface="Cambria Math" panose="02040503050406030204" pitchFamily="18" charset="0"/>
                          </a:rPr>
                          <m:t>𝑖𝑛</m:t>
                        </m:r>
                      </m:sub>
                    </m:sSub>
                    <m:r>
                      <a:rPr lang="en-US" altLang="zh-CN" sz="2800" b="0" i="1" spc="-10" smtClean="0">
                        <a:solidFill>
                          <a:srgbClr val="FF0000"/>
                        </a:solidFill>
                        <a:latin typeface="Cambria Math" panose="02040503050406030204" pitchFamily="18" charset="0"/>
                      </a:rPr>
                      <m:t>(</m:t>
                    </m:r>
                    <m:r>
                      <a:rPr lang="en-US" altLang="zh-CN" sz="2800" b="0" i="1" spc="-10" smtClean="0">
                        <a:solidFill>
                          <a:srgbClr val="FF0000"/>
                        </a:solidFill>
                        <a:latin typeface="Cambria Math" panose="02040503050406030204" pitchFamily="18" charset="0"/>
                      </a:rPr>
                      <m:t>h</m:t>
                    </m:r>
                    <m:r>
                      <a:rPr lang="en-US" altLang="zh-CN" sz="2800" b="0" i="1" spc="-10" smtClean="0">
                        <a:solidFill>
                          <a:srgbClr val="FF0000"/>
                        </a:solidFill>
                        <a:latin typeface="Cambria Math" panose="02040503050406030204" pitchFamily="18" charset="0"/>
                      </a:rPr>
                      <m:t>)</m:t>
                    </m:r>
                  </m:oMath>
                </a14:m>
                <a:r>
                  <a:rPr lang="zh-CN" altLang="en-US" sz="2800" spc="-10" dirty="0">
                    <a:solidFill>
                      <a:schemeClr val="accent1">
                        <a:lumMod val="50000"/>
                      </a:schemeClr>
                    </a:solidFill>
                    <a:latin typeface="+mn-ea"/>
                  </a:rPr>
                  <a:t>，样本空间上的错误率</a:t>
                </a:r>
                <a:r>
                  <a:rPr lang="zh-CN" altLang="en-CN" sz="2800" spc="-10" dirty="0">
                    <a:solidFill>
                      <a:schemeClr val="accent1">
                        <a:lumMod val="50000"/>
                      </a:schemeClr>
                    </a:solidFill>
                    <a:latin typeface="+mn-ea"/>
                  </a:rPr>
                  <a:t>为</a:t>
                </a:r>
                <a14:m>
                  <m:oMath xmlns:m="http://schemas.openxmlformats.org/officeDocument/2006/math">
                    <m:sSub>
                      <m:sSubPr>
                        <m:ctrlPr>
                          <a:rPr lang="en-US" altLang="zh-CN" sz="2800" i="1" spc="-10" smtClean="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𝐸</m:t>
                        </m:r>
                      </m:e>
                      <m:sub>
                        <m:r>
                          <a:rPr lang="en-US" altLang="zh-CN" sz="2800" b="0" i="1" spc="-10" smtClean="0">
                            <a:solidFill>
                              <a:srgbClr val="FF0000"/>
                            </a:solidFill>
                            <a:latin typeface="Cambria Math" panose="02040503050406030204" pitchFamily="18" charset="0"/>
                          </a:rPr>
                          <m:t>𝑜𝑢𝑡</m:t>
                        </m:r>
                      </m:sub>
                    </m:sSub>
                    <m:d>
                      <m:dPr>
                        <m:ctrlPr>
                          <a:rPr lang="en-US" altLang="zh-CN" sz="2800" i="1" spc="-10">
                            <a:solidFill>
                              <a:srgbClr val="FF0000"/>
                            </a:solidFill>
                            <a:latin typeface="Cambria Math" panose="02040503050406030204" pitchFamily="18" charset="0"/>
                          </a:rPr>
                        </m:ctrlPr>
                      </m:dPr>
                      <m:e>
                        <m:r>
                          <a:rPr lang="en-US" altLang="zh-CN" sz="2800" i="1" spc="-10">
                            <a:solidFill>
                              <a:srgbClr val="FF0000"/>
                            </a:solidFill>
                            <a:latin typeface="Cambria Math" panose="02040503050406030204" pitchFamily="18" charset="0"/>
                          </a:rPr>
                          <m:t>h</m:t>
                        </m:r>
                      </m:e>
                    </m:d>
                  </m:oMath>
                </a14:m>
                <a:r>
                  <a:rPr lang="zh-CN" altLang="en-US" sz="2800" spc="-10" dirty="0">
                    <a:solidFill>
                      <a:schemeClr val="accent1">
                        <a:lumMod val="50000"/>
                      </a:schemeClr>
                    </a:solidFill>
                    <a:latin typeface="+mn-ea"/>
                  </a:rPr>
                  <a:t>，当数据集规模很大时，两者在</a:t>
                </a:r>
                <a14:m>
                  <m:oMath xmlns:m="http://schemas.openxmlformats.org/officeDocument/2006/math">
                    <m:r>
                      <a:rPr lang="zh-CN" altLang="en-US" sz="2800" i="1" spc="-10" smtClean="0">
                        <a:solidFill>
                          <a:schemeClr val="accent1">
                            <a:lumMod val="50000"/>
                          </a:schemeClr>
                        </a:solidFill>
                        <a:latin typeface="Cambria Math" panose="02040503050406030204" pitchFamily="18" charset="0"/>
                      </a:rPr>
                      <m:t>𝜀</m:t>
                    </m:r>
                  </m:oMath>
                </a14:m>
                <a:r>
                  <a:rPr lang="zh-CN" altLang="en-US" sz="2800" spc="-10" dirty="0">
                    <a:solidFill>
                      <a:schemeClr val="accent1">
                        <a:lumMod val="50000"/>
                      </a:schemeClr>
                    </a:solidFill>
                    <a:latin typeface="+mn-ea"/>
                  </a:rPr>
                  <a:t>误差范围内近似相等：</a:t>
                </a:r>
                <a:endParaRPr lang="en-US" altLang="zh-CN" sz="2800" spc="-10" dirty="0">
                  <a:solidFill>
                    <a:schemeClr val="accent1">
                      <a:lumMod val="50000"/>
                    </a:schemeClr>
                  </a:solidFill>
                  <a:latin typeface="+mn-ea"/>
                </a:endParaRPr>
              </a:p>
            </p:txBody>
          </p:sp>
        </mc:Choice>
        <mc:Fallback xmlns="">
          <p:sp>
            <p:nvSpPr>
              <p:cNvPr id="22" name="文本框 119">
                <a:extLst>
                  <a:ext uri="{FF2B5EF4-FFF2-40B4-BE49-F238E27FC236}">
                    <a16:creationId xmlns:a16="http://schemas.microsoft.com/office/drawing/2014/main" id="{8E7EAB3F-E422-9A4A-94EC-A00A6F6DBE60}"/>
                  </a:ext>
                </a:extLst>
              </p:cNvPr>
              <p:cNvSpPr txBox="1">
                <a:spLocks noRot="1" noChangeAspect="1" noMove="1" noResize="1" noEditPoints="1" noAdjustHandles="1" noChangeArrowheads="1" noChangeShapeType="1" noTextEdit="1"/>
              </p:cNvSpPr>
              <p:nvPr/>
            </p:nvSpPr>
            <p:spPr>
              <a:xfrm>
                <a:off x="614203" y="1830356"/>
                <a:ext cx="11239423" cy="1082604"/>
              </a:xfrm>
              <a:prstGeom prst="rect">
                <a:avLst/>
              </a:prstGeom>
              <a:blipFill>
                <a:blip r:embed="rId3"/>
                <a:stretch>
                  <a:fillRect l="-1129" t="-2326" r="-339" b="-151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32224380-A35D-FE4F-9F7A-1F019AF255BA}"/>
                  </a:ext>
                </a:extLst>
              </p:cNvPr>
              <p:cNvSpPr txBox="1"/>
              <p:nvPr/>
            </p:nvSpPr>
            <p:spPr>
              <a:xfrm>
                <a:off x="2288761" y="3033121"/>
                <a:ext cx="7890305" cy="69666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rgbClr val="FF0000"/>
                          </a:solidFill>
                          <a:latin typeface="Cambria Math" panose="02040503050406030204" pitchFamily="18" charset="0"/>
                        </a:rPr>
                        <m:t>𝑷</m:t>
                      </m:r>
                      <m:d>
                        <m:dPr>
                          <m:ctrlPr>
                            <a:rPr lang="en-US" altLang="zh-CN" sz="3200" b="1" i="1" spc="-10" smtClean="0">
                              <a:solidFill>
                                <a:srgbClr val="FF0000"/>
                              </a:solidFill>
                              <a:latin typeface="Cambria Math" panose="02040503050406030204" pitchFamily="18" charset="0"/>
                            </a:rPr>
                          </m:ctrlPr>
                        </m:dPr>
                        <m:e>
                          <m:d>
                            <m:dPr>
                              <m:begChr m:val="|"/>
                              <m:endChr m:val="|"/>
                              <m:ctrlPr>
                                <a:rPr lang="en-US" altLang="zh-CN" sz="3200" b="1" i="1" spc="-10" smtClean="0">
                                  <a:solidFill>
                                    <a:srgbClr val="FF0000"/>
                                  </a:solidFill>
                                  <a:latin typeface="Cambria Math" panose="02040503050406030204" pitchFamily="18" charset="0"/>
                                </a:rPr>
                              </m:ctrlPr>
                            </m:dPr>
                            <m:e>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𝑬</m:t>
                                  </m:r>
                                </m:e>
                                <m:sub>
                                  <m:r>
                                    <a:rPr lang="en-US" altLang="zh-CN" sz="3200" b="1" i="1" spc="-10">
                                      <a:solidFill>
                                        <a:srgbClr val="FF0000"/>
                                      </a:solidFill>
                                      <a:latin typeface="Cambria Math" panose="02040503050406030204" pitchFamily="18" charset="0"/>
                                    </a:rPr>
                                    <m:t>𝒊𝒏</m:t>
                                  </m:r>
                                </m:sub>
                              </m:sSub>
                              <m:r>
                                <a:rPr lang="en-US" altLang="zh-CN" sz="3200" b="1" i="1" spc="-10">
                                  <a:solidFill>
                                    <a:srgbClr val="FF0000"/>
                                  </a:solidFill>
                                  <a:latin typeface="Cambria Math" panose="02040503050406030204" pitchFamily="18" charset="0"/>
                                </a:rPr>
                                <m:t>(</m:t>
                              </m:r>
                              <m:r>
                                <a:rPr lang="en-US" altLang="zh-CN" sz="3200" b="1" i="1" spc="-10">
                                  <a:solidFill>
                                    <a:srgbClr val="FF0000"/>
                                  </a:solidFill>
                                  <a:latin typeface="Cambria Math" panose="02040503050406030204" pitchFamily="18" charset="0"/>
                                </a:rPr>
                                <m:t>𝒉</m:t>
                              </m:r>
                              <m:r>
                                <a:rPr lang="en-US" altLang="zh-CN" sz="3200" b="1" i="1" spc="-10">
                                  <a:solidFill>
                                    <a:srgbClr val="FF0000"/>
                                  </a:solidFill>
                                  <a:latin typeface="Cambria Math" panose="02040503050406030204" pitchFamily="18" charset="0"/>
                                </a:rPr>
                                <m:t>)−</m:t>
                              </m:r>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𝑬</m:t>
                                  </m:r>
                                </m:e>
                                <m:sub>
                                  <m:r>
                                    <a:rPr lang="en-US" altLang="zh-CN" sz="3200" b="1" i="1" spc="-10" smtClean="0">
                                      <a:solidFill>
                                        <a:srgbClr val="FF0000"/>
                                      </a:solidFill>
                                      <a:latin typeface="Cambria Math" panose="02040503050406030204" pitchFamily="18" charset="0"/>
                                    </a:rPr>
                                    <m:t>𝒐𝒖𝒕</m:t>
                                  </m:r>
                                </m:sub>
                              </m:sSub>
                              <m:r>
                                <a:rPr lang="en-US" altLang="zh-CN" sz="3200" b="1" i="1" spc="-10">
                                  <a:solidFill>
                                    <a:srgbClr val="FF0000"/>
                                  </a:solidFill>
                                  <a:latin typeface="Cambria Math" panose="02040503050406030204" pitchFamily="18" charset="0"/>
                                </a:rPr>
                                <m:t>(</m:t>
                              </m:r>
                              <m:r>
                                <a:rPr lang="en-US" altLang="zh-CN" sz="3200" b="1" i="1" spc="-10">
                                  <a:solidFill>
                                    <a:srgbClr val="FF0000"/>
                                  </a:solidFill>
                                  <a:latin typeface="Cambria Math" panose="02040503050406030204" pitchFamily="18" charset="0"/>
                                </a:rPr>
                                <m:t>𝒉</m:t>
                              </m:r>
                              <m:r>
                                <a:rPr lang="en-US" altLang="zh-CN" sz="3200" b="1" i="1" spc="-10">
                                  <a:solidFill>
                                    <a:srgbClr val="FF0000"/>
                                  </a:solidFill>
                                  <a:latin typeface="Cambria Math" panose="02040503050406030204" pitchFamily="18" charset="0"/>
                                </a:rPr>
                                <m:t>)</m:t>
                              </m:r>
                            </m:e>
                          </m:d>
                          <m:r>
                            <a:rPr lang="en-US" altLang="zh-CN" sz="3200" b="1" i="1" spc="-10" smtClean="0">
                              <a:solidFill>
                                <a:srgbClr val="FF0000"/>
                              </a:solidFill>
                              <a:latin typeface="Cambria Math" panose="02040503050406030204" pitchFamily="18" charset="0"/>
                            </a:rPr>
                            <m:t>&gt;</m:t>
                          </m:r>
                          <m:r>
                            <a:rPr lang="en-US" altLang="zh-CN" sz="3200" b="1" i="1" spc="-10" smtClean="0">
                              <a:solidFill>
                                <a:srgbClr val="FF0000"/>
                              </a:solidFill>
                              <a:latin typeface="Cambria Math" panose="02040503050406030204" pitchFamily="18" charset="0"/>
                              <a:ea typeface="Cambria Math" panose="02040503050406030204" pitchFamily="18" charset="0"/>
                            </a:rPr>
                            <m:t>𝜺</m:t>
                          </m:r>
                        </m:e>
                      </m:d>
                      <m:r>
                        <a:rPr lang="en-US" altLang="zh-CN" sz="3200" b="1" i="1" spc="-10" dirty="0">
                          <a:solidFill>
                            <a:srgbClr val="FF0000"/>
                          </a:solidFill>
                          <a:latin typeface="Cambria Math" panose="02040503050406030204" pitchFamily="18" charset="0"/>
                          <a:ea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r>
                        <a:rPr lang="en-US" altLang="zh-CN" sz="3200" b="1" i="0" spc="-10" smtClean="0">
                          <a:solidFill>
                            <a:srgbClr val="FF0000"/>
                          </a:solidFill>
                          <a:latin typeface="Cambria Math" panose="02040503050406030204" pitchFamily="18" charset="0"/>
                        </a:rPr>
                        <m:t>𝐞𝐱𝐩</m:t>
                      </m:r>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sSup>
                        <m:sSupPr>
                          <m:ctrlPr>
                            <a:rPr lang="en-US" altLang="zh-CN" sz="3200" b="1" i="1" spc="-10" smtClean="0">
                              <a:solidFill>
                                <a:srgbClr val="FF0000"/>
                              </a:solidFill>
                              <a:latin typeface="Cambria Math" panose="02040503050406030204" pitchFamily="18" charset="0"/>
                            </a:rPr>
                          </m:ctrlPr>
                        </m:sSupPr>
                        <m:e>
                          <m:r>
                            <a:rPr lang="en-US" altLang="zh-CN" sz="3200" b="1" i="1" spc="-10" smtClean="0">
                              <a:solidFill>
                                <a:srgbClr val="FF0000"/>
                              </a:solidFill>
                              <a:latin typeface="Cambria Math" panose="02040503050406030204" pitchFamily="18" charset="0"/>
                              <a:ea typeface="Cambria Math" panose="02040503050406030204" pitchFamily="18" charset="0"/>
                            </a:rPr>
                            <m:t>𝜺</m:t>
                          </m:r>
                        </m:e>
                        <m:sup>
                          <m:r>
                            <a:rPr lang="en-US" altLang="zh-CN" sz="3200" b="1" i="1" spc="-10" smtClean="0">
                              <a:solidFill>
                                <a:srgbClr val="FF0000"/>
                              </a:solidFill>
                              <a:latin typeface="Cambria Math" panose="02040503050406030204" pitchFamily="18" charset="0"/>
                            </a:rPr>
                            <m:t>𝟐</m:t>
                          </m:r>
                        </m:sup>
                      </m:sSup>
                      <m:r>
                        <a:rPr lang="en-US" altLang="zh-CN" sz="3200" b="1" i="1" spc="-10" smtClean="0">
                          <a:solidFill>
                            <a:srgbClr val="FF0000"/>
                          </a:solidFill>
                          <a:latin typeface="Cambria Math" panose="02040503050406030204" pitchFamily="18" charset="0"/>
                        </a:rPr>
                        <m:t>𝑵</m:t>
                      </m:r>
                      <m:r>
                        <a:rPr lang="en-US" altLang="zh-CN" sz="3200" b="1" i="1" spc="-10" smtClean="0">
                          <a:solidFill>
                            <a:srgbClr val="FF0000"/>
                          </a:solidFill>
                          <a:latin typeface="Cambria Math" panose="02040503050406030204" pitchFamily="18" charset="0"/>
                        </a:rPr>
                        <m:t>)</m:t>
                      </m:r>
                    </m:oMath>
                  </m:oMathPara>
                </a14:m>
                <a:endParaRPr lang="en-US" altLang="zh-CN" sz="3200" b="1" spc="-10" dirty="0">
                  <a:solidFill>
                    <a:srgbClr val="FF0000"/>
                  </a:solidFill>
                  <a:latin typeface="+mn-ea"/>
                </a:endParaRPr>
              </a:p>
            </p:txBody>
          </p:sp>
        </mc:Choice>
        <mc:Fallback xmlns="">
          <p:sp>
            <p:nvSpPr>
              <p:cNvPr id="12" name="文本框 119">
                <a:extLst>
                  <a:ext uri="{FF2B5EF4-FFF2-40B4-BE49-F238E27FC236}">
                    <a16:creationId xmlns:a16="http://schemas.microsoft.com/office/drawing/2014/main" id="{32224380-A35D-FE4F-9F7A-1F019AF255BA}"/>
                  </a:ext>
                </a:extLst>
              </p:cNvPr>
              <p:cNvSpPr txBox="1">
                <a:spLocks noRot="1" noChangeAspect="1" noMove="1" noResize="1" noEditPoints="1" noAdjustHandles="1" noChangeArrowheads="1" noChangeShapeType="1" noTextEdit="1"/>
              </p:cNvSpPr>
              <p:nvPr/>
            </p:nvSpPr>
            <p:spPr>
              <a:xfrm>
                <a:off x="2288761" y="3033121"/>
                <a:ext cx="7890305" cy="696666"/>
              </a:xfrm>
              <a:prstGeom prst="rect">
                <a:avLst/>
              </a:prstGeom>
              <a:blipFill>
                <a:blip r:embed="rId4"/>
                <a:stretch>
                  <a:fillRect l="-322" r="-965" b="-1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4FED6386-7061-ED4E-B137-BB48EAA1AF08}"/>
                  </a:ext>
                </a:extLst>
              </p:cNvPr>
              <p:cNvSpPr txBox="1"/>
              <p:nvPr/>
            </p:nvSpPr>
            <p:spPr>
              <a:xfrm>
                <a:off x="614201" y="3837414"/>
                <a:ext cx="11239423"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若</a:t>
                </a:r>
                <a14:m>
                  <m:oMath xmlns:m="http://schemas.openxmlformats.org/officeDocument/2006/math">
                    <m:sSub>
                      <m:sSubPr>
                        <m:ctrlPr>
                          <a:rPr lang="en-US" altLang="zh-CN" sz="3200" i="1" spc="-10" smtClean="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a:solidFill>
                          <a:schemeClr val="tx1"/>
                        </a:solidFill>
                        <a:latin typeface="Cambria Math" panose="02040503050406030204" pitchFamily="18" charset="0"/>
                      </a:rPr>
                      <m:t>h</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a:solidFill>
                          <a:schemeClr val="tx1"/>
                        </a:solidFill>
                        <a:latin typeface="Cambria Math" panose="02040503050406030204" pitchFamily="18" charset="0"/>
                      </a:rPr>
                      <m:t>h</m:t>
                    </m:r>
                    <m:r>
                      <a:rPr lang="en-US" altLang="zh-CN" sz="3200" b="0" i="1" spc="-10">
                        <a:solidFill>
                          <a:schemeClr val="tx1"/>
                        </a:solidFill>
                        <a:latin typeface="Cambria Math" panose="02040503050406030204" pitchFamily="18" charset="0"/>
                      </a:rPr>
                      <m:t>)</m:t>
                    </m:r>
                  </m:oMath>
                </a14:m>
                <a:r>
                  <a:rPr lang="zh-CN" altLang="en-US" sz="3200" spc="-10" dirty="0">
                    <a:latin typeface="+mn-ea"/>
                  </a:rPr>
                  <a:t> 且</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𝐸</m:t>
                        </m:r>
                      </m:e>
                      <m:sub>
                        <m:r>
                          <a:rPr lang="en-US" altLang="zh-CN" sz="3200" i="1" spc="-10">
                            <a:latin typeface="Cambria Math" panose="02040503050406030204" pitchFamily="18" charset="0"/>
                          </a:rPr>
                          <m:t>𝑖𝑛</m:t>
                        </m:r>
                      </m:sub>
                    </m:sSub>
                    <m:r>
                      <a:rPr lang="en-US" altLang="zh-CN" sz="3200" i="1" spc="-10">
                        <a:latin typeface="Cambria Math" panose="02040503050406030204" pitchFamily="18" charset="0"/>
                      </a:rPr>
                      <m:t>(</m:t>
                    </m:r>
                    <m:r>
                      <a:rPr lang="en-US" altLang="zh-CN" sz="3200" i="1" spc="-10">
                        <a:latin typeface="Cambria Math" panose="02040503050406030204" pitchFamily="18" charset="0"/>
                      </a:rPr>
                      <m:t>h</m:t>
                    </m:r>
                    <m:r>
                      <a:rPr lang="en-US" altLang="zh-CN" sz="3200" i="1" spc="-10">
                        <a:latin typeface="Cambria Math" panose="02040503050406030204" pitchFamily="18" charset="0"/>
                      </a:rPr>
                      <m:t>)</m:t>
                    </m:r>
                  </m:oMath>
                </a14:m>
                <a:r>
                  <a:rPr lang="zh-CN" altLang="en-US" sz="3200" spc="-10" dirty="0">
                    <a:latin typeface="+mn-ea"/>
                  </a:rPr>
                  <a:t>很小，</a:t>
                </a:r>
                <a:endParaRPr lang="en-US" altLang="zh-CN" sz="3200" spc="-10" dirty="0">
                  <a:latin typeface="+mn-ea"/>
                </a:endParaRPr>
              </a:p>
              <a:p>
                <a:pPr>
                  <a:lnSpc>
                    <a:spcPct val="120000"/>
                  </a:lnSpc>
                </a:pPr>
                <a:r>
                  <a:rPr lang="zh-CN" altLang="en-US" sz="3200" spc="-10" dirty="0">
                    <a:latin typeface="+mn-ea"/>
                  </a:rPr>
                  <a:t>    则样本空间上的错误率</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𝐸</m:t>
                        </m:r>
                      </m:e>
                      <m:sub>
                        <m:r>
                          <a:rPr lang="en-US" altLang="zh-CN" sz="3200" b="0" i="1" spc="-10" smtClean="0">
                            <a:latin typeface="Cambria Math" panose="02040503050406030204" pitchFamily="18" charset="0"/>
                          </a:rPr>
                          <m:t>𝑜𝑢𝑡</m:t>
                        </m:r>
                      </m:sub>
                    </m:sSub>
                    <m:r>
                      <a:rPr lang="en-US" altLang="zh-CN" sz="3200" i="1" spc="-10">
                        <a:latin typeface="Cambria Math" panose="02040503050406030204" pitchFamily="18" charset="0"/>
                      </a:rPr>
                      <m:t>(</m:t>
                    </m:r>
                    <m:r>
                      <a:rPr lang="en-US" altLang="zh-CN" sz="3200" i="1" spc="-10">
                        <a:latin typeface="Cambria Math" panose="02040503050406030204" pitchFamily="18" charset="0"/>
                      </a:rPr>
                      <m:t>h</m:t>
                    </m:r>
                    <m:r>
                      <a:rPr lang="en-US" altLang="zh-CN" sz="3200" i="1" spc="-10">
                        <a:latin typeface="Cambria Math" panose="02040503050406030204" pitchFamily="18" charset="0"/>
                      </a:rPr>
                      <m:t>)</m:t>
                    </m:r>
                  </m:oMath>
                </a14:m>
                <a:r>
                  <a:rPr lang="zh-CN" altLang="en-US" sz="3200" spc="-10" dirty="0">
                    <a:latin typeface="+mn-ea"/>
                  </a:rPr>
                  <a:t>小，即</a:t>
                </a:r>
                <a14:m>
                  <m:oMath xmlns:m="http://schemas.openxmlformats.org/officeDocument/2006/math">
                    <m:r>
                      <a:rPr lang="en-US" altLang="zh-CN" sz="3200" b="0" i="1" spc="-10" smtClean="0">
                        <a:latin typeface="Cambria Math" panose="02040503050406030204" pitchFamily="18" charset="0"/>
                      </a:rPr>
                      <m:t>h</m:t>
                    </m:r>
                    <m:r>
                      <a:rPr lang="en-US" altLang="zh-CN" sz="3200" b="0" i="1" spc="-10" smtClean="0">
                        <a:latin typeface="Cambria Math" panose="02040503050406030204" pitchFamily="18" charset="0"/>
                        <a:ea typeface="Cambria Math" panose="02040503050406030204" pitchFamily="18" charset="0"/>
                      </a:rPr>
                      <m:t>≈</m:t>
                    </m:r>
                    <m:r>
                      <a:rPr lang="en-US" altLang="zh-CN" sz="3200" b="0" i="1" spc="-10" smtClean="0">
                        <a:latin typeface="Cambria Math" panose="02040503050406030204" pitchFamily="18" charset="0"/>
                        <a:ea typeface="Cambria Math" panose="02040503050406030204" pitchFamily="18" charset="0"/>
                      </a:rPr>
                      <m:t>𝑓</m:t>
                    </m:r>
                  </m:oMath>
                </a14:m>
                <a:endParaRPr lang="en-US" altLang="zh-CN" sz="3200" spc="-10" dirty="0">
                  <a:latin typeface="+mn-ea"/>
                </a:endParaRPr>
              </a:p>
            </p:txBody>
          </p:sp>
        </mc:Choice>
        <mc:Fallback xmlns="">
          <p:sp>
            <p:nvSpPr>
              <p:cNvPr id="14" name="文本框 119">
                <a:extLst>
                  <a:ext uri="{FF2B5EF4-FFF2-40B4-BE49-F238E27FC236}">
                    <a16:creationId xmlns:a16="http://schemas.microsoft.com/office/drawing/2014/main" id="{4FED6386-7061-ED4E-B137-BB48EAA1AF08}"/>
                  </a:ext>
                </a:extLst>
              </p:cNvPr>
              <p:cNvSpPr txBox="1">
                <a:spLocks noRot="1" noChangeAspect="1" noMove="1" noResize="1" noEditPoints="1" noAdjustHandles="1" noChangeArrowheads="1" noChangeShapeType="1" noTextEdit="1"/>
              </p:cNvSpPr>
              <p:nvPr/>
            </p:nvSpPr>
            <p:spPr>
              <a:xfrm>
                <a:off x="614201" y="3837414"/>
                <a:ext cx="11239423" cy="1224118"/>
              </a:xfrm>
              <a:prstGeom prst="rect">
                <a:avLst/>
              </a:prstGeom>
              <a:blipFill>
                <a:blip r:embed="rId5"/>
                <a:stretch>
                  <a:fillRect l="-1242" t="-1020" b="-153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19">
                <a:extLst>
                  <a:ext uri="{FF2B5EF4-FFF2-40B4-BE49-F238E27FC236}">
                    <a16:creationId xmlns:a16="http://schemas.microsoft.com/office/drawing/2014/main" id="{B236E1C5-9E02-B74D-A7DA-AACF87C0679F}"/>
                  </a:ext>
                </a:extLst>
              </p:cNvPr>
              <p:cNvSpPr txBox="1"/>
              <p:nvPr/>
            </p:nvSpPr>
            <p:spPr>
              <a:xfrm>
                <a:off x="614203" y="5169159"/>
                <a:ext cx="11872604"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若选择假设</a:t>
                </a:r>
                <a14:m>
                  <m:oMath xmlns:m="http://schemas.openxmlformats.org/officeDocument/2006/math">
                    <m:r>
                      <a:rPr lang="en-US" altLang="zh-CN" sz="3200" b="0" i="1" spc="-10" smtClean="0">
                        <a:latin typeface="Cambria Math" panose="02040503050406030204" pitchFamily="18" charset="0"/>
                      </a:rPr>
                      <m:t>h</m:t>
                    </m:r>
                  </m:oMath>
                </a14:m>
                <a:r>
                  <a:rPr lang="zh-CN" altLang="en-US" sz="3200" spc="-10" dirty="0">
                    <a:latin typeface="+mn-ea"/>
                  </a:rPr>
                  <a:t>作为学习函数</a:t>
                </a:r>
                <a14:m>
                  <m:oMath xmlns:m="http://schemas.openxmlformats.org/officeDocument/2006/math">
                    <m:r>
                      <a:rPr lang="en-US" altLang="zh-CN" sz="3200" b="0" i="1" spc="-10" smtClean="0">
                        <a:latin typeface="Cambria Math" panose="02040503050406030204" pitchFamily="18" charset="0"/>
                      </a:rPr>
                      <m:t>𝑔</m:t>
                    </m:r>
                  </m:oMath>
                </a14:m>
                <a:r>
                  <a:rPr lang="zh-CN" altLang="en-US" sz="3200" spc="-10" dirty="0">
                    <a:latin typeface="+mn-ea"/>
                  </a:rPr>
                  <a:t>，且</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𝐸</m:t>
                        </m:r>
                      </m:e>
                      <m:sub>
                        <m:r>
                          <a:rPr lang="en-US" altLang="zh-CN" sz="3200" i="1" spc="-10">
                            <a:latin typeface="Cambria Math" panose="02040503050406030204" pitchFamily="18" charset="0"/>
                          </a:rPr>
                          <m:t>𝑖𝑛</m:t>
                        </m:r>
                      </m:sub>
                    </m:sSub>
                    <m:r>
                      <a:rPr lang="en-US" altLang="zh-CN" sz="3200" i="1" spc="-10">
                        <a:latin typeface="Cambria Math" panose="02040503050406030204" pitchFamily="18" charset="0"/>
                      </a:rPr>
                      <m:t>(</m:t>
                    </m:r>
                    <m:r>
                      <a:rPr lang="en-US" altLang="zh-CN" sz="3200" i="1" spc="-10">
                        <a:latin typeface="Cambria Math" panose="02040503050406030204" pitchFamily="18" charset="0"/>
                      </a:rPr>
                      <m:t>h</m:t>
                    </m:r>
                    <m:r>
                      <a:rPr lang="en-US" altLang="zh-CN" sz="3200" i="1" spc="-10">
                        <a:latin typeface="Cambria Math" panose="02040503050406030204" pitchFamily="18" charset="0"/>
                      </a:rPr>
                      <m:t>)</m:t>
                    </m:r>
                  </m:oMath>
                </a14:m>
                <a:r>
                  <a:rPr lang="zh-CN" altLang="en-US" sz="3200" spc="-10" dirty="0">
                    <a:latin typeface="+mn-ea"/>
                  </a:rPr>
                  <a:t>小，则</a:t>
                </a:r>
                <a:r>
                  <a:rPr lang="en-US" altLang="zh-CN" sz="3200" spc="-10" dirty="0">
                    <a:latin typeface="+mn-ea"/>
                  </a:rPr>
                  <a:t>”</a:t>
                </a:r>
                <a:r>
                  <a:rPr lang="en-US" altLang="zh-CN" sz="3200" spc="-10" dirty="0"/>
                  <a:t> </a:t>
                </a:r>
                <a14:m>
                  <m:oMath xmlns:m="http://schemas.openxmlformats.org/officeDocument/2006/math">
                    <m:r>
                      <a:rPr lang="en-US" altLang="zh-CN" sz="3200" i="1" spc="-10">
                        <a:latin typeface="Cambria Math" panose="02040503050406030204" pitchFamily="18" charset="0"/>
                      </a:rPr>
                      <m:t>𝑔</m:t>
                    </m:r>
                    <m:r>
                      <a:rPr lang="en-US" altLang="zh-CN" sz="3200" i="1" spc="-10">
                        <a:latin typeface="Cambria Math" panose="02040503050406030204" pitchFamily="18" charset="0"/>
                      </a:rPr>
                      <m:t> ≈</m:t>
                    </m:r>
                    <m:r>
                      <a:rPr lang="en-US" altLang="zh-CN" sz="3200" i="1" spc="-10">
                        <a:latin typeface="Cambria Math" panose="02040503050406030204" pitchFamily="18" charset="0"/>
                        <a:ea typeface="Cambria Math" panose="02040503050406030204" pitchFamily="18" charset="0"/>
                      </a:rPr>
                      <m:t>𝑓</m:t>
                    </m:r>
                  </m:oMath>
                </a14:m>
                <a:r>
                  <a:rPr lang="en-US" altLang="zh-CN" sz="3200" spc="-10" dirty="0">
                    <a:latin typeface="+mn-ea"/>
                  </a:rPr>
                  <a:t>”</a:t>
                </a:r>
                <a:r>
                  <a:rPr lang="en-US" altLang="zh-CN" sz="3200" spc="-10" dirty="0">
                    <a:solidFill>
                      <a:srgbClr val="FF0000"/>
                    </a:solidFill>
                    <a:latin typeface="+mn-ea"/>
                  </a:rPr>
                  <a:t>PAC</a:t>
                </a:r>
              </a:p>
              <a:p>
                <a:pPr marL="457200" indent="-457200">
                  <a:lnSpc>
                    <a:spcPct val="120000"/>
                  </a:lnSpc>
                  <a:buFont typeface="Wingdings" pitchFamily="2" charset="2"/>
                  <a:buChar char="ü"/>
                </a:pPr>
                <a:r>
                  <a:rPr lang="zh-CN" altLang="en-CN" sz="3200" spc="-10" dirty="0">
                    <a:latin typeface="+mn-ea"/>
                  </a:rPr>
                  <a:t>反之</a:t>
                </a:r>
                <a:r>
                  <a:rPr lang="zh-CN" altLang="en-US" sz="3200" spc="-10" dirty="0">
                    <a:latin typeface="+mn-ea"/>
                  </a:rPr>
                  <a:t>，则</a:t>
                </a:r>
                <a:r>
                  <a:rPr lang="en-US" altLang="zh-CN" sz="3200" spc="-10" dirty="0">
                    <a:latin typeface="+mn-ea"/>
                  </a:rPr>
                  <a:t>”</a:t>
                </a:r>
                <a14:m>
                  <m:oMath xmlns:m="http://schemas.openxmlformats.org/officeDocument/2006/math">
                    <m:r>
                      <a:rPr lang="en-US" altLang="zh-CN" sz="3200" i="1" spc="-10">
                        <a:latin typeface="Cambria Math" panose="02040503050406030204" pitchFamily="18" charset="0"/>
                      </a:rPr>
                      <m:t>𝑔</m:t>
                    </m:r>
                    <m:r>
                      <a:rPr lang="en-US" altLang="zh-CN" sz="3200" i="1" spc="-10" dirty="0" smtClean="0">
                        <a:latin typeface="Cambria Math" panose="02040503050406030204" pitchFamily="18" charset="0"/>
                        <a:ea typeface="Cambria Math" panose="02040503050406030204" pitchFamily="18" charset="0"/>
                      </a:rPr>
                      <m:t>≠</m:t>
                    </m:r>
                    <m:r>
                      <a:rPr lang="en-US" altLang="zh-CN" sz="3200" i="1" spc="-10">
                        <a:latin typeface="Cambria Math" panose="02040503050406030204" pitchFamily="18" charset="0"/>
                        <a:ea typeface="Cambria Math" panose="02040503050406030204" pitchFamily="18" charset="0"/>
                      </a:rPr>
                      <m:t>𝑓</m:t>
                    </m:r>
                  </m:oMath>
                </a14:m>
                <a:r>
                  <a:rPr lang="en-US" altLang="zh-CN" sz="3200" spc="-10" dirty="0">
                    <a:latin typeface="+mn-ea"/>
                  </a:rPr>
                  <a:t>”</a:t>
                </a:r>
                <a:r>
                  <a:rPr lang="en-US" altLang="zh-CN" sz="3200" spc="-10" dirty="0">
                    <a:solidFill>
                      <a:srgbClr val="FF0000"/>
                    </a:solidFill>
                    <a:latin typeface="+mn-ea"/>
                  </a:rPr>
                  <a:t>PAC</a:t>
                </a:r>
              </a:p>
            </p:txBody>
          </p:sp>
        </mc:Choice>
        <mc:Fallback xmlns="">
          <p:sp>
            <p:nvSpPr>
              <p:cNvPr id="15" name="文本框 119">
                <a:extLst>
                  <a:ext uri="{FF2B5EF4-FFF2-40B4-BE49-F238E27FC236}">
                    <a16:creationId xmlns:a16="http://schemas.microsoft.com/office/drawing/2014/main" id="{B236E1C5-9E02-B74D-A7DA-AACF87C0679F}"/>
                  </a:ext>
                </a:extLst>
              </p:cNvPr>
              <p:cNvSpPr txBox="1">
                <a:spLocks noRot="1" noChangeAspect="1" noMove="1" noResize="1" noEditPoints="1" noAdjustHandles="1" noChangeArrowheads="1" noChangeShapeType="1" noTextEdit="1"/>
              </p:cNvSpPr>
              <p:nvPr/>
            </p:nvSpPr>
            <p:spPr>
              <a:xfrm>
                <a:off x="614203" y="5169159"/>
                <a:ext cx="11872604" cy="1224118"/>
              </a:xfrm>
              <a:prstGeom prst="rect">
                <a:avLst/>
              </a:prstGeom>
              <a:blipFill>
                <a:blip r:embed="rId6"/>
                <a:stretch>
                  <a:fillRect l="-1175" t="-2062" b="-15464"/>
                </a:stretch>
              </a:blipFill>
            </p:spPr>
            <p:txBody>
              <a:bodyPr/>
              <a:lstStyle/>
              <a:p>
                <a:r>
                  <a:rPr lang="en-CN">
                    <a:noFill/>
                  </a:rPr>
                  <a:t> </a:t>
                </a:r>
              </a:p>
            </p:txBody>
          </p:sp>
        </mc:Fallback>
      </mc:AlternateContent>
    </p:spTree>
    <p:extLst>
      <p:ext uri="{BB962C8B-B14F-4D97-AF65-F5344CB8AC3E}">
        <p14:creationId xmlns:p14="http://schemas.microsoft.com/office/powerpoint/2010/main" val="582970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338374" y="961881"/>
            <a:ext cx="11515252" cy="70076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600" spc="-10" dirty="0">
                <a:latin typeface="+mn-ea"/>
              </a:rPr>
              <a:t>存在多个假设的情况</a:t>
            </a:r>
            <a:endParaRPr lang="en-US" altLang="zh-CN" sz="3600" spc="-10" dirty="0">
              <a:latin typeface="+mn-ea"/>
            </a:endParaRPr>
          </a:p>
        </p:txBody>
      </p:sp>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8E7EAB3F-E422-9A4A-94EC-A00A6F6DBE60}"/>
                  </a:ext>
                </a:extLst>
              </p:cNvPr>
              <p:cNvSpPr txBox="1"/>
              <p:nvPr/>
            </p:nvSpPr>
            <p:spPr>
              <a:xfrm>
                <a:off x="566961" y="5034256"/>
                <a:ext cx="11239423" cy="1082604"/>
              </a:xfrm>
              <a:prstGeom prst="rect">
                <a:avLst/>
              </a:prstGeom>
              <a:noFill/>
            </p:spPr>
            <p:txBody>
              <a:bodyPr wrap="square" rtlCol="0">
                <a:spAutoFit/>
              </a:bodyPr>
              <a:lstStyle/>
              <a:p>
                <a:pPr marL="457200" indent="-457200">
                  <a:lnSpc>
                    <a:spcPct val="120000"/>
                  </a:lnSpc>
                  <a:buFont typeface="Wingdings" pitchFamily="2" charset="2"/>
                  <a:buChar char="v"/>
                </a:pPr>
                <a:r>
                  <a:rPr lang="zh-CN" altLang="en-CN" sz="2800" spc="-10" dirty="0">
                    <a:solidFill>
                      <a:schemeClr val="accent1">
                        <a:lumMod val="50000"/>
                      </a:schemeClr>
                    </a:solidFill>
                    <a:latin typeface="+mn-ea"/>
                  </a:rPr>
                  <a:t>在</a:t>
                </a:r>
                <a:r>
                  <a:rPr lang="zh-CN" altLang="en-US" sz="2800" spc="-10" dirty="0">
                    <a:solidFill>
                      <a:schemeClr val="accent1">
                        <a:lumMod val="50000"/>
                      </a:schemeClr>
                    </a:solidFill>
                    <a:latin typeface="+mn-ea"/>
                  </a:rPr>
                  <a:t>假设空间</a:t>
                </a:r>
                <a14:m>
                  <m:oMath xmlns:m="http://schemas.openxmlformats.org/officeDocument/2006/math">
                    <m:r>
                      <a:rPr lang="en-US" altLang="zh-CN" sz="2800" i="1" spc="-10" smtClean="0">
                        <a:solidFill>
                          <a:schemeClr val="accent1">
                            <a:lumMod val="50000"/>
                          </a:schemeClr>
                        </a:solidFill>
                        <a:latin typeface="Cambria Math" panose="02040503050406030204" pitchFamily="18" charset="0"/>
                        <a:ea typeface="Cambria Math" panose="02040503050406030204" pitchFamily="18" charset="0"/>
                      </a:rPr>
                      <m:t>ℋ</m:t>
                    </m:r>
                    <m:r>
                      <a:rPr lang="en-US" altLang="zh-CN" sz="2800" b="0" i="1" spc="-10"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i="1" spc="-10">
                            <a:solidFill>
                              <a:schemeClr val="accent1">
                                <a:lumMod val="50000"/>
                              </a:schemeClr>
                            </a:solidFill>
                            <a:latin typeface="Cambria Math" panose="02040503050406030204" pitchFamily="18" charset="0"/>
                          </a:rPr>
                        </m:ctrlPr>
                      </m:sSubPr>
                      <m:e>
                        <m:r>
                          <a:rPr lang="en-US" altLang="zh-CN" sz="2800" i="1" spc="-10">
                            <a:solidFill>
                              <a:schemeClr val="accent1">
                                <a:lumMod val="50000"/>
                              </a:schemeClr>
                            </a:solidFill>
                            <a:latin typeface="Cambria Math" panose="02040503050406030204" pitchFamily="18" charset="0"/>
                          </a:rPr>
                          <m:t>h</m:t>
                        </m:r>
                      </m:e>
                      <m:sub>
                        <m:r>
                          <a:rPr lang="en-US" altLang="zh-CN" sz="2800" b="0" i="1" spc="-10" smtClean="0">
                            <a:solidFill>
                              <a:schemeClr val="accent1">
                                <a:lumMod val="50000"/>
                              </a:schemeClr>
                            </a:solidFill>
                            <a:latin typeface="Cambria Math" panose="02040503050406030204" pitchFamily="18" charset="0"/>
                          </a:rPr>
                          <m:t>1</m:t>
                        </m:r>
                      </m:sub>
                    </m:sSub>
                    <m:r>
                      <a:rPr lang="en-US" altLang="zh-CN" sz="2800" b="0" i="1" spc="-10" smtClean="0">
                        <a:solidFill>
                          <a:schemeClr val="accent1">
                            <a:lumMod val="50000"/>
                          </a:schemeClr>
                        </a:solidFill>
                        <a:latin typeface="Cambria Math" panose="02040503050406030204" pitchFamily="18" charset="0"/>
                      </a:rPr>
                      <m:t>,</m:t>
                    </m:r>
                    <m:sSub>
                      <m:sSubPr>
                        <m:ctrlPr>
                          <a:rPr lang="en-US" altLang="zh-CN" sz="2800" i="1" spc="-10">
                            <a:solidFill>
                              <a:schemeClr val="accent1">
                                <a:lumMod val="50000"/>
                              </a:schemeClr>
                            </a:solidFill>
                            <a:latin typeface="Cambria Math" panose="02040503050406030204" pitchFamily="18" charset="0"/>
                          </a:rPr>
                        </m:ctrlPr>
                      </m:sSubPr>
                      <m:e>
                        <m:r>
                          <a:rPr lang="en-US" altLang="zh-CN" sz="2800" i="1" spc="-10">
                            <a:solidFill>
                              <a:schemeClr val="accent1">
                                <a:lumMod val="50000"/>
                              </a:schemeClr>
                            </a:solidFill>
                            <a:latin typeface="Cambria Math" panose="02040503050406030204" pitchFamily="18" charset="0"/>
                          </a:rPr>
                          <m:t>h</m:t>
                        </m:r>
                      </m:e>
                      <m:sub>
                        <m:r>
                          <a:rPr lang="en-US" altLang="zh-CN" sz="2800" b="0" i="1" spc="-10" smtClean="0">
                            <a:solidFill>
                              <a:schemeClr val="accent1">
                                <a:lumMod val="50000"/>
                              </a:schemeClr>
                            </a:solidFill>
                            <a:latin typeface="Cambria Math" panose="02040503050406030204" pitchFamily="18" charset="0"/>
                          </a:rPr>
                          <m:t>2</m:t>
                        </m:r>
                      </m:sub>
                    </m:sSub>
                    <m:r>
                      <a:rPr lang="en-US" altLang="zh-CN" sz="2800" b="0" i="1" spc="-10" smtClean="0">
                        <a:solidFill>
                          <a:schemeClr val="accent1">
                            <a:lumMod val="50000"/>
                          </a:schemeClr>
                        </a:solidFill>
                        <a:latin typeface="Cambria Math" panose="02040503050406030204" pitchFamily="18" charset="0"/>
                      </a:rPr>
                      <m:t>,…</m:t>
                    </m:r>
                    <m:sSub>
                      <m:sSubPr>
                        <m:ctrlPr>
                          <a:rPr lang="en-US" altLang="zh-CN" sz="2800" i="1" spc="-10">
                            <a:solidFill>
                              <a:schemeClr val="accent1">
                                <a:lumMod val="50000"/>
                              </a:schemeClr>
                            </a:solidFill>
                            <a:latin typeface="Cambria Math" panose="02040503050406030204" pitchFamily="18" charset="0"/>
                          </a:rPr>
                        </m:ctrlPr>
                      </m:sSubPr>
                      <m:e>
                        <m:r>
                          <a:rPr lang="en-US" altLang="zh-CN" sz="2800" i="1" spc="-10">
                            <a:solidFill>
                              <a:schemeClr val="accent1">
                                <a:lumMod val="50000"/>
                              </a:schemeClr>
                            </a:solidFill>
                            <a:latin typeface="Cambria Math" panose="02040503050406030204" pitchFamily="18" charset="0"/>
                          </a:rPr>
                          <m:t>h</m:t>
                        </m:r>
                      </m:e>
                      <m:sub>
                        <m:r>
                          <a:rPr lang="en-US" altLang="zh-CN" sz="2800" b="0" i="1" spc="-10" smtClean="0">
                            <a:solidFill>
                              <a:schemeClr val="accent1">
                                <a:lumMod val="50000"/>
                              </a:schemeClr>
                            </a:solidFill>
                            <a:latin typeface="Cambria Math" panose="02040503050406030204" pitchFamily="18" charset="0"/>
                          </a:rPr>
                          <m:t>𝑀</m:t>
                        </m:r>
                      </m:sub>
                    </m:sSub>
                    <m:r>
                      <a:rPr lang="en-US" altLang="zh-CN" sz="2800" b="0" i="1" spc="-10" smtClean="0">
                        <a:solidFill>
                          <a:schemeClr val="accent1">
                            <a:lumMod val="50000"/>
                          </a:schemeClr>
                        </a:solidFill>
                        <a:latin typeface="Cambria Math" panose="02040503050406030204" pitchFamily="18" charset="0"/>
                        <a:ea typeface="Cambria Math" panose="02040503050406030204" pitchFamily="18" charset="0"/>
                      </a:rPr>
                      <m:t>}</m:t>
                    </m:r>
                  </m:oMath>
                </a14:m>
                <a:r>
                  <a:rPr lang="zh-CN" altLang="en-US" sz="2800" spc="-10" dirty="0">
                    <a:solidFill>
                      <a:schemeClr val="accent1">
                        <a:lumMod val="50000"/>
                      </a:schemeClr>
                    </a:solidFill>
                    <a:latin typeface="+mn-ea"/>
                  </a:rPr>
                  <a:t>上选择样本错误率</a:t>
                </a:r>
                <a14:m>
                  <m:oMath xmlns:m="http://schemas.openxmlformats.org/officeDocument/2006/math">
                    <m:sSub>
                      <m:sSubPr>
                        <m:ctrlPr>
                          <a:rPr lang="en-US" altLang="zh-CN" sz="2800" i="1" spc="-10" smtClean="0">
                            <a:solidFill>
                              <a:srgbClr val="FF0000"/>
                            </a:solidFill>
                            <a:latin typeface="Cambria Math" panose="02040503050406030204" pitchFamily="18" charset="0"/>
                          </a:rPr>
                        </m:ctrlPr>
                      </m:sSubPr>
                      <m:e>
                        <m:r>
                          <a:rPr lang="en-US" altLang="zh-CN" sz="2800" b="0" i="1" spc="-10" smtClean="0">
                            <a:solidFill>
                              <a:srgbClr val="FF0000"/>
                            </a:solidFill>
                            <a:latin typeface="Cambria Math" panose="02040503050406030204" pitchFamily="18" charset="0"/>
                          </a:rPr>
                          <m:t>𝐸</m:t>
                        </m:r>
                      </m:e>
                      <m:sub>
                        <m:r>
                          <a:rPr lang="en-US" altLang="zh-CN" sz="2800" b="0" i="1" spc="-10" smtClean="0">
                            <a:solidFill>
                              <a:srgbClr val="FF0000"/>
                            </a:solidFill>
                            <a:latin typeface="Cambria Math" panose="02040503050406030204" pitchFamily="18" charset="0"/>
                          </a:rPr>
                          <m:t>𝑖𝑛</m:t>
                        </m:r>
                      </m:sub>
                    </m:sSub>
                    <m:r>
                      <a:rPr lang="en-US" altLang="zh-CN" sz="2800" b="0" i="1" spc="-10" smtClean="0">
                        <a:solidFill>
                          <a:srgbClr val="FF0000"/>
                        </a:solidFill>
                        <a:latin typeface="Cambria Math" panose="02040503050406030204" pitchFamily="18" charset="0"/>
                      </a:rPr>
                      <m:t>(</m:t>
                    </m:r>
                    <m:r>
                      <a:rPr lang="en-US" altLang="zh-CN" sz="2800" b="0" i="1" spc="-10" smtClean="0">
                        <a:solidFill>
                          <a:srgbClr val="FF0000"/>
                        </a:solidFill>
                        <a:latin typeface="Cambria Math" panose="02040503050406030204" pitchFamily="18" charset="0"/>
                      </a:rPr>
                      <m:t>h</m:t>
                    </m:r>
                    <m:r>
                      <a:rPr lang="en-US" altLang="zh-CN" sz="2800" b="0" i="1" spc="-10" smtClean="0">
                        <a:solidFill>
                          <a:srgbClr val="FF0000"/>
                        </a:solidFill>
                        <a:latin typeface="Cambria Math" panose="02040503050406030204" pitchFamily="18" charset="0"/>
                      </a:rPr>
                      <m:t>)</m:t>
                    </m:r>
                  </m:oMath>
                </a14:m>
                <a:r>
                  <a:rPr lang="zh-CN" altLang="en-US" sz="2800" spc="-10" dirty="0">
                    <a:solidFill>
                      <a:schemeClr val="accent1">
                        <a:lumMod val="50000"/>
                      </a:schemeClr>
                    </a:solidFill>
                    <a:latin typeface="+mn-ea"/>
                  </a:rPr>
                  <a:t>低的假设</a:t>
                </a:r>
                <a14:m>
                  <m:oMath xmlns:m="http://schemas.openxmlformats.org/officeDocument/2006/math">
                    <m:sSub>
                      <m:sSubPr>
                        <m:ctrlPr>
                          <a:rPr lang="en-US" altLang="zh-CN" sz="2800" i="1" spc="-10" smtClean="0">
                            <a:solidFill>
                              <a:schemeClr val="accent1">
                                <a:lumMod val="50000"/>
                              </a:schemeClr>
                            </a:solidFill>
                            <a:latin typeface="Cambria Math" panose="02040503050406030204" pitchFamily="18" charset="0"/>
                          </a:rPr>
                        </m:ctrlPr>
                      </m:sSubPr>
                      <m:e>
                        <m:r>
                          <a:rPr lang="en-US" altLang="zh-CN" sz="2800" b="0" i="1" spc="-10" smtClean="0">
                            <a:solidFill>
                              <a:schemeClr val="accent1">
                                <a:lumMod val="50000"/>
                              </a:schemeClr>
                            </a:solidFill>
                            <a:latin typeface="Cambria Math" panose="02040503050406030204" pitchFamily="18" charset="0"/>
                          </a:rPr>
                          <m:t>h</m:t>
                        </m:r>
                      </m:e>
                      <m:sub>
                        <m:r>
                          <a:rPr lang="en-US" altLang="zh-CN" sz="2800" b="0" i="1" spc="-10" smtClean="0">
                            <a:solidFill>
                              <a:schemeClr val="accent1">
                                <a:lumMod val="50000"/>
                              </a:schemeClr>
                            </a:solidFill>
                            <a:latin typeface="Cambria Math" panose="02040503050406030204" pitchFamily="18" charset="0"/>
                          </a:rPr>
                          <m:t>𝑘</m:t>
                        </m:r>
                      </m:sub>
                    </m:sSub>
                  </m:oMath>
                </a14:m>
                <a:r>
                  <a:rPr lang="zh-CN" altLang="en-US" sz="2800" spc="-10" dirty="0">
                    <a:solidFill>
                      <a:schemeClr val="accent1">
                        <a:lumMod val="50000"/>
                      </a:schemeClr>
                    </a:solidFill>
                    <a:latin typeface="+mn-ea"/>
                  </a:rPr>
                  <a:t>作为学习函数</a:t>
                </a:r>
                <a14:m>
                  <m:oMath xmlns:m="http://schemas.openxmlformats.org/officeDocument/2006/math">
                    <m:r>
                      <a:rPr lang="en-US" altLang="zh-CN" sz="2800" b="0" i="1" spc="-10" smtClean="0">
                        <a:solidFill>
                          <a:srgbClr val="FF0000"/>
                        </a:solidFill>
                        <a:latin typeface="Cambria Math" panose="02040503050406030204" pitchFamily="18" charset="0"/>
                      </a:rPr>
                      <m:t>𝑔</m:t>
                    </m:r>
                  </m:oMath>
                </a14:m>
                <a:r>
                  <a:rPr lang="zh-CN" altLang="en-US" sz="2800" spc="-10" dirty="0">
                    <a:solidFill>
                      <a:schemeClr val="accent1">
                        <a:lumMod val="50000"/>
                      </a:schemeClr>
                    </a:solidFill>
                    <a:latin typeface="+mn-ea"/>
                  </a:rPr>
                  <a:t>，能说明在所有样本空间上的错误率</a:t>
                </a:r>
                <a14:m>
                  <m:oMath xmlns:m="http://schemas.openxmlformats.org/officeDocument/2006/math">
                    <m:sSub>
                      <m:sSubPr>
                        <m:ctrlPr>
                          <a:rPr lang="en-US" altLang="zh-CN" sz="2800" i="1" spc="-10" smtClean="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𝐸</m:t>
                        </m:r>
                      </m:e>
                      <m:sub>
                        <m:r>
                          <a:rPr lang="en-US" altLang="zh-CN" sz="2800" b="0" i="1" spc="-10" smtClean="0">
                            <a:solidFill>
                              <a:srgbClr val="FF0000"/>
                            </a:solidFill>
                            <a:latin typeface="Cambria Math" panose="02040503050406030204" pitchFamily="18" charset="0"/>
                          </a:rPr>
                          <m:t>𝑜𝑢𝑡</m:t>
                        </m:r>
                      </m:sub>
                    </m:sSub>
                    <m:d>
                      <m:dPr>
                        <m:ctrlPr>
                          <a:rPr lang="en-US" altLang="zh-CN" sz="2800" i="1" spc="-10">
                            <a:solidFill>
                              <a:srgbClr val="FF0000"/>
                            </a:solidFill>
                            <a:latin typeface="Cambria Math" panose="02040503050406030204" pitchFamily="18" charset="0"/>
                          </a:rPr>
                        </m:ctrlPr>
                      </m:dPr>
                      <m:e>
                        <m:r>
                          <a:rPr lang="en-US" altLang="zh-CN" sz="2800" i="1" spc="-10">
                            <a:solidFill>
                              <a:srgbClr val="FF0000"/>
                            </a:solidFill>
                            <a:latin typeface="Cambria Math" panose="02040503050406030204" pitchFamily="18" charset="0"/>
                          </a:rPr>
                          <m:t>h</m:t>
                        </m:r>
                      </m:e>
                    </m:d>
                  </m:oMath>
                </a14:m>
                <a:r>
                  <a:rPr lang="zh-CN" altLang="en-US" sz="2800" spc="-10" dirty="0">
                    <a:solidFill>
                      <a:schemeClr val="accent1">
                        <a:lumMod val="50000"/>
                      </a:schemeClr>
                    </a:solidFill>
                    <a:latin typeface="+mn-ea"/>
                  </a:rPr>
                  <a:t>也低吗？</a:t>
                </a:r>
                <a:endParaRPr lang="en-US" altLang="zh-CN" sz="2800" spc="-10" dirty="0">
                  <a:solidFill>
                    <a:schemeClr val="accent1">
                      <a:lumMod val="50000"/>
                    </a:schemeClr>
                  </a:solidFill>
                  <a:latin typeface="+mn-ea"/>
                </a:endParaRPr>
              </a:p>
            </p:txBody>
          </p:sp>
        </mc:Choice>
        <mc:Fallback xmlns="">
          <p:sp>
            <p:nvSpPr>
              <p:cNvPr id="22" name="文本框 119">
                <a:extLst>
                  <a:ext uri="{FF2B5EF4-FFF2-40B4-BE49-F238E27FC236}">
                    <a16:creationId xmlns:a16="http://schemas.microsoft.com/office/drawing/2014/main" id="{8E7EAB3F-E422-9A4A-94EC-A00A6F6DBE60}"/>
                  </a:ext>
                </a:extLst>
              </p:cNvPr>
              <p:cNvSpPr txBox="1">
                <a:spLocks noRot="1" noChangeAspect="1" noMove="1" noResize="1" noEditPoints="1" noAdjustHandles="1" noChangeArrowheads="1" noChangeShapeType="1" noTextEdit="1"/>
              </p:cNvSpPr>
              <p:nvPr/>
            </p:nvSpPr>
            <p:spPr>
              <a:xfrm>
                <a:off x="566961" y="5034256"/>
                <a:ext cx="11239423" cy="1082604"/>
              </a:xfrm>
              <a:prstGeom prst="rect">
                <a:avLst/>
              </a:prstGeom>
              <a:blipFill>
                <a:blip r:embed="rId3"/>
                <a:stretch>
                  <a:fillRect l="-903" t="-2326" r="-677" b="-16279"/>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83A76E97-284B-584B-97E7-B926AFAA344F}"/>
              </a:ext>
            </a:extLst>
          </p:cNvPr>
          <p:cNvPicPr>
            <a:picLocks noChangeAspect="1"/>
          </p:cNvPicPr>
          <p:nvPr/>
        </p:nvPicPr>
        <p:blipFill>
          <a:blip r:embed="rId4"/>
          <a:stretch>
            <a:fillRect/>
          </a:stretch>
        </p:blipFill>
        <p:spPr>
          <a:xfrm>
            <a:off x="2428405" y="1662650"/>
            <a:ext cx="6470035" cy="3212139"/>
          </a:xfrm>
          <a:prstGeom prst="rect">
            <a:avLst/>
          </a:prstGeom>
        </p:spPr>
      </p:pic>
    </p:spTree>
    <p:extLst>
      <p:ext uri="{BB962C8B-B14F-4D97-AF65-F5344CB8AC3E}">
        <p14:creationId xmlns:p14="http://schemas.microsoft.com/office/powerpoint/2010/main" val="4046394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8E7EAB3F-E422-9A4A-94EC-A00A6F6DBE60}"/>
                  </a:ext>
                </a:extLst>
              </p:cNvPr>
              <p:cNvSpPr txBox="1"/>
              <p:nvPr/>
            </p:nvSpPr>
            <p:spPr>
              <a:xfrm>
                <a:off x="338373" y="1281430"/>
                <a:ext cx="11239423" cy="159966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2800" spc="-10" dirty="0">
                    <a:latin typeface="+mn-ea"/>
                  </a:rPr>
                  <a:t>依据</a:t>
                </a:r>
                <a:r>
                  <a:rPr lang="zh-CN" altLang="en-US" sz="2800" spc="-10" dirty="0">
                    <a:solidFill>
                      <a:schemeClr val="accent1">
                        <a:lumMod val="75000"/>
                      </a:schemeClr>
                    </a:solidFill>
                    <a:latin typeface="+mn-ea"/>
                  </a:rPr>
                  <a:t>墨菲定律</a:t>
                </a:r>
                <a:r>
                  <a:rPr lang="zh-CN" altLang="en-US" sz="2800" spc="-10" dirty="0">
                    <a:latin typeface="+mn-ea"/>
                  </a:rPr>
                  <a:t>， 虽然某事件发生几率极低，但如果重复次数达到大规模的时候，则小概率的事件必然发生。即</a:t>
                </a:r>
                <a14:m>
                  <m:oMath xmlns:m="http://schemas.openxmlformats.org/officeDocument/2006/math">
                    <m:sSub>
                      <m:sSubPr>
                        <m:ctrlPr>
                          <a:rPr lang="en-US" altLang="zh-CN" sz="2800" i="1" spc="-1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𝐸</m:t>
                        </m:r>
                      </m:e>
                      <m:sub>
                        <m:r>
                          <a:rPr lang="en-US" altLang="zh-CN" sz="2800" i="1" spc="-10">
                            <a:solidFill>
                              <a:srgbClr val="FF0000"/>
                            </a:solidFill>
                            <a:latin typeface="Cambria Math" panose="02040503050406030204" pitchFamily="18" charset="0"/>
                          </a:rPr>
                          <m:t>𝑖𝑛</m:t>
                        </m:r>
                      </m:sub>
                    </m:sSub>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h</m:t>
                    </m:r>
                    <m:r>
                      <a:rPr lang="en-US" altLang="zh-CN" sz="2800" i="1" spc="-10">
                        <a:solidFill>
                          <a:srgbClr val="FF0000"/>
                        </a:solidFill>
                        <a:latin typeface="Cambria Math" panose="02040503050406030204" pitchFamily="18" charset="0"/>
                      </a:rPr>
                      <m:t>)</m:t>
                    </m:r>
                  </m:oMath>
                </a14:m>
                <a:r>
                  <a:rPr lang="zh-CN" altLang="en-US" sz="2800" spc="-10" dirty="0">
                    <a:latin typeface="+mn-ea"/>
                  </a:rPr>
                  <a:t>与</a:t>
                </a:r>
                <a14:m>
                  <m:oMath xmlns:m="http://schemas.openxmlformats.org/officeDocument/2006/math">
                    <m:sSub>
                      <m:sSubPr>
                        <m:ctrlPr>
                          <a:rPr lang="en-US" altLang="zh-CN" sz="2800" i="1" spc="-1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𝐸</m:t>
                        </m:r>
                      </m:e>
                      <m:sub>
                        <m:r>
                          <a:rPr lang="en-US" altLang="zh-CN" sz="2800" b="0" i="1" spc="-10" smtClean="0">
                            <a:solidFill>
                              <a:srgbClr val="FF0000"/>
                            </a:solidFill>
                            <a:latin typeface="Cambria Math" panose="02040503050406030204" pitchFamily="18" charset="0"/>
                          </a:rPr>
                          <m:t>𝑜𝑢𝑡</m:t>
                        </m:r>
                      </m:sub>
                    </m:sSub>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h</m:t>
                    </m:r>
                    <m:r>
                      <a:rPr lang="en-US" altLang="zh-CN" sz="2800" i="1" spc="-10">
                        <a:solidFill>
                          <a:srgbClr val="FF0000"/>
                        </a:solidFill>
                        <a:latin typeface="Cambria Math" panose="02040503050406030204" pitchFamily="18" charset="0"/>
                      </a:rPr>
                      <m:t>)</m:t>
                    </m:r>
                  </m:oMath>
                </a14:m>
                <a:r>
                  <a:rPr lang="zh-CN" altLang="en-US" sz="2800" spc="-10" dirty="0">
                    <a:latin typeface="+mn-ea"/>
                  </a:rPr>
                  <a:t>相差甚远的情况（称为</a:t>
                </a:r>
                <a:r>
                  <a:rPr lang="en-US" altLang="zh-CN" sz="2800" spc="-10" dirty="0">
                    <a:solidFill>
                      <a:srgbClr val="FF0000"/>
                    </a:solidFill>
                    <a:latin typeface="+mn-ea"/>
                  </a:rPr>
                  <a:t>BAD</a:t>
                </a:r>
                <a:r>
                  <a:rPr lang="zh-CN" altLang="en-US" sz="2800" spc="-10" dirty="0">
                    <a:latin typeface="+mn-ea"/>
                  </a:rPr>
                  <a:t>样本）可能发生</a:t>
                </a:r>
                <a:endParaRPr lang="en-US" altLang="zh-CN" sz="2800" spc="-10" dirty="0">
                  <a:latin typeface="+mn-ea"/>
                </a:endParaRPr>
              </a:p>
            </p:txBody>
          </p:sp>
        </mc:Choice>
        <mc:Fallback xmlns="">
          <p:sp>
            <p:nvSpPr>
              <p:cNvPr id="22" name="文本框 119">
                <a:extLst>
                  <a:ext uri="{FF2B5EF4-FFF2-40B4-BE49-F238E27FC236}">
                    <a16:creationId xmlns:a16="http://schemas.microsoft.com/office/drawing/2014/main" id="{8E7EAB3F-E422-9A4A-94EC-A00A6F6DBE60}"/>
                  </a:ext>
                </a:extLst>
              </p:cNvPr>
              <p:cNvSpPr txBox="1">
                <a:spLocks noRot="1" noChangeAspect="1" noMove="1" noResize="1" noEditPoints="1" noAdjustHandles="1" noChangeArrowheads="1" noChangeShapeType="1" noTextEdit="1"/>
              </p:cNvSpPr>
              <p:nvPr/>
            </p:nvSpPr>
            <p:spPr>
              <a:xfrm>
                <a:off x="338373" y="1281430"/>
                <a:ext cx="11239423" cy="1599669"/>
              </a:xfrm>
              <a:prstGeom prst="rect">
                <a:avLst/>
              </a:prstGeom>
              <a:blipFill>
                <a:blip r:embed="rId3"/>
                <a:stretch>
                  <a:fillRect l="-903" t="-1563" b="-9375"/>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3014B2E9-9F2B-D94B-9AF4-2648AB6A33D5}"/>
              </a:ext>
            </a:extLst>
          </p:cNvPr>
          <p:cNvPicPr>
            <a:picLocks noChangeAspect="1"/>
          </p:cNvPicPr>
          <p:nvPr/>
        </p:nvPicPr>
        <p:blipFill>
          <a:blip r:embed="rId4"/>
          <a:stretch>
            <a:fillRect/>
          </a:stretch>
        </p:blipFill>
        <p:spPr>
          <a:xfrm>
            <a:off x="1257299" y="3131388"/>
            <a:ext cx="9677400" cy="927100"/>
          </a:xfrm>
          <a:prstGeom prst="rect">
            <a:avLst/>
          </a:prstGeom>
        </p:spPr>
      </p:pic>
      <p:sp>
        <p:nvSpPr>
          <p:cNvPr id="7" name="文本框 119">
            <a:extLst>
              <a:ext uri="{FF2B5EF4-FFF2-40B4-BE49-F238E27FC236}">
                <a16:creationId xmlns:a16="http://schemas.microsoft.com/office/drawing/2014/main" id="{77BF7FF1-BAFA-F940-8C8F-1DE2ADA06BB3}"/>
              </a:ext>
            </a:extLst>
          </p:cNvPr>
          <p:cNvSpPr txBox="1"/>
          <p:nvPr/>
        </p:nvSpPr>
        <p:spPr>
          <a:xfrm>
            <a:off x="476288" y="4445967"/>
            <a:ext cx="11239423" cy="56553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2800" spc="-10" dirty="0">
                <a:latin typeface="+mn-ea"/>
              </a:rPr>
              <a:t>依据</a:t>
            </a:r>
            <a:r>
              <a:rPr lang="zh-CN" altLang="en-US" sz="2800" spc="-10" dirty="0">
                <a:solidFill>
                  <a:srgbClr val="0070C0"/>
                </a:solidFill>
                <a:latin typeface="+mn-ea"/>
              </a:rPr>
              <a:t>霍夫丁不等式</a:t>
            </a:r>
            <a:r>
              <a:rPr lang="zh-CN" altLang="en-US" sz="2800" spc="-10" dirty="0">
                <a:latin typeface="+mn-ea"/>
              </a:rPr>
              <a:t>， </a:t>
            </a:r>
            <a:r>
              <a:rPr lang="en-US" altLang="zh-CN" sz="2800" spc="-10" dirty="0">
                <a:solidFill>
                  <a:srgbClr val="FF0000"/>
                </a:solidFill>
                <a:latin typeface="+mn-ea"/>
              </a:rPr>
              <a:t>BAD</a:t>
            </a:r>
            <a:r>
              <a:rPr lang="zh-CN" altLang="en-US" sz="2800" spc="-10" dirty="0">
                <a:latin typeface="+mn-ea"/>
              </a:rPr>
              <a:t>样本产生的概率低</a:t>
            </a:r>
            <a:endParaRPr lang="en-US" altLang="zh-CN" sz="2800" spc="-10" dirty="0">
              <a:latin typeface="+mn-ea"/>
            </a:endParaRPr>
          </a:p>
        </p:txBody>
      </p:sp>
      <p:pic>
        <p:nvPicPr>
          <p:cNvPr id="5" name="Picture 4">
            <a:extLst>
              <a:ext uri="{FF2B5EF4-FFF2-40B4-BE49-F238E27FC236}">
                <a16:creationId xmlns:a16="http://schemas.microsoft.com/office/drawing/2014/main" id="{51E30474-F498-2B44-B36F-929D3ED970EA}"/>
              </a:ext>
            </a:extLst>
          </p:cNvPr>
          <p:cNvPicPr>
            <a:picLocks noChangeAspect="1"/>
          </p:cNvPicPr>
          <p:nvPr/>
        </p:nvPicPr>
        <p:blipFill>
          <a:blip r:embed="rId5"/>
          <a:stretch>
            <a:fillRect/>
          </a:stretch>
        </p:blipFill>
        <p:spPr>
          <a:xfrm>
            <a:off x="3164085" y="5283178"/>
            <a:ext cx="5588000" cy="838200"/>
          </a:xfrm>
          <a:prstGeom prst="rect">
            <a:avLst/>
          </a:prstGeom>
        </p:spPr>
      </p:pic>
    </p:spTree>
    <p:extLst>
      <p:ext uri="{BB962C8B-B14F-4D97-AF65-F5344CB8AC3E}">
        <p14:creationId xmlns:p14="http://schemas.microsoft.com/office/powerpoint/2010/main" val="128172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49265" y="1268613"/>
            <a:ext cx="2509757"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存在多个假设时</a:t>
            </a:r>
            <a:endParaRPr lang="en-US" altLang="zh-CN" sz="3200" spc="-10" dirty="0">
              <a:latin typeface="+mn-ea"/>
            </a:endParaRPr>
          </a:p>
        </p:txBody>
      </p:sp>
      <p:pic>
        <p:nvPicPr>
          <p:cNvPr id="2" name="Picture 1">
            <a:extLst>
              <a:ext uri="{FF2B5EF4-FFF2-40B4-BE49-F238E27FC236}">
                <a16:creationId xmlns:a16="http://schemas.microsoft.com/office/drawing/2014/main" id="{ACBC287E-910F-274E-AFF9-3D4F6BCC34D8}"/>
              </a:ext>
            </a:extLst>
          </p:cNvPr>
          <p:cNvPicPr>
            <a:picLocks noChangeAspect="1"/>
          </p:cNvPicPr>
          <p:nvPr/>
        </p:nvPicPr>
        <p:blipFill>
          <a:blip r:embed="rId3"/>
          <a:stretch>
            <a:fillRect/>
          </a:stretch>
        </p:blipFill>
        <p:spPr>
          <a:xfrm>
            <a:off x="2559022" y="908273"/>
            <a:ext cx="8501817" cy="2376004"/>
          </a:xfrm>
          <a:prstGeom prst="rect">
            <a:avLst/>
          </a:prstGeom>
        </p:spPr>
      </p:pic>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48D25781-4B59-4D4A-80AB-E523DCCE0B26}"/>
                  </a:ext>
                </a:extLst>
              </p:cNvPr>
              <p:cNvSpPr txBox="1"/>
              <p:nvPr/>
            </p:nvSpPr>
            <p:spPr>
              <a:xfrm>
                <a:off x="49265" y="3500250"/>
                <a:ext cx="4038754" cy="239302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算法在假设空间</a:t>
                </a:r>
                <a14:m>
                  <m:oMath xmlns:m="http://schemas.openxmlformats.org/officeDocument/2006/math">
                    <m:r>
                      <a:rPr lang="en-US" altLang="zh-CN" sz="3200" i="1" spc="-10">
                        <a:solidFill>
                          <a:schemeClr val="accent1">
                            <a:lumMod val="50000"/>
                          </a:schemeClr>
                        </a:solidFill>
                        <a:latin typeface="Cambria Math" panose="02040503050406030204" pitchFamily="18" charset="0"/>
                        <a:ea typeface="Cambria Math" panose="02040503050406030204" pitchFamily="18" charset="0"/>
                      </a:rPr>
                      <m:t>ℋ</m:t>
                    </m:r>
                    <m:r>
                      <a:rPr lang="en-US" altLang="zh-CN" sz="3200" i="1" spc="-1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3200" i="1" spc="-10">
                            <a:solidFill>
                              <a:schemeClr val="accent1">
                                <a:lumMod val="50000"/>
                              </a:schemeClr>
                            </a:solidFill>
                            <a:latin typeface="Cambria Math" panose="02040503050406030204" pitchFamily="18" charset="0"/>
                          </a:rPr>
                        </m:ctrlPr>
                      </m:sSubPr>
                      <m:e>
                        <m:r>
                          <a:rPr lang="en-US" altLang="zh-CN" sz="3200" i="1" spc="-10">
                            <a:solidFill>
                              <a:schemeClr val="accent1">
                                <a:lumMod val="50000"/>
                              </a:schemeClr>
                            </a:solidFill>
                            <a:latin typeface="Cambria Math" panose="02040503050406030204" pitchFamily="18" charset="0"/>
                          </a:rPr>
                          <m:t>h</m:t>
                        </m:r>
                      </m:e>
                      <m:sub>
                        <m:r>
                          <a:rPr lang="en-US" altLang="zh-CN" sz="3200" i="1" spc="-10">
                            <a:solidFill>
                              <a:schemeClr val="accent1">
                                <a:lumMod val="50000"/>
                              </a:schemeClr>
                            </a:solidFill>
                            <a:latin typeface="Cambria Math" panose="02040503050406030204" pitchFamily="18" charset="0"/>
                          </a:rPr>
                          <m:t>1</m:t>
                        </m:r>
                      </m:sub>
                    </m:sSub>
                    <m:r>
                      <a:rPr lang="en-US" altLang="zh-CN" sz="3200" i="1" spc="-10">
                        <a:solidFill>
                          <a:schemeClr val="accent1">
                            <a:lumMod val="50000"/>
                          </a:schemeClr>
                        </a:solidFill>
                        <a:latin typeface="Cambria Math" panose="02040503050406030204" pitchFamily="18" charset="0"/>
                      </a:rPr>
                      <m:t>,</m:t>
                    </m:r>
                    <m:sSub>
                      <m:sSubPr>
                        <m:ctrlPr>
                          <a:rPr lang="en-US" altLang="zh-CN" sz="3200" i="1" spc="-10">
                            <a:solidFill>
                              <a:schemeClr val="accent1">
                                <a:lumMod val="50000"/>
                              </a:schemeClr>
                            </a:solidFill>
                            <a:latin typeface="Cambria Math" panose="02040503050406030204" pitchFamily="18" charset="0"/>
                          </a:rPr>
                        </m:ctrlPr>
                      </m:sSubPr>
                      <m:e>
                        <m:r>
                          <a:rPr lang="en-US" altLang="zh-CN" sz="3200" i="1" spc="-10">
                            <a:solidFill>
                              <a:schemeClr val="accent1">
                                <a:lumMod val="50000"/>
                              </a:schemeClr>
                            </a:solidFill>
                            <a:latin typeface="Cambria Math" panose="02040503050406030204" pitchFamily="18" charset="0"/>
                          </a:rPr>
                          <m:t>h</m:t>
                        </m:r>
                      </m:e>
                      <m:sub>
                        <m:r>
                          <a:rPr lang="en-US" altLang="zh-CN" sz="3200" i="1" spc="-10">
                            <a:solidFill>
                              <a:schemeClr val="accent1">
                                <a:lumMod val="50000"/>
                              </a:schemeClr>
                            </a:solidFill>
                            <a:latin typeface="Cambria Math" panose="02040503050406030204" pitchFamily="18" charset="0"/>
                          </a:rPr>
                          <m:t>2</m:t>
                        </m:r>
                      </m:sub>
                    </m:sSub>
                    <m:r>
                      <a:rPr lang="en-US" altLang="zh-CN" sz="3200" i="1" spc="-10">
                        <a:solidFill>
                          <a:schemeClr val="accent1">
                            <a:lumMod val="50000"/>
                          </a:schemeClr>
                        </a:solidFill>
                        <a:latin typeface="Cambria Math" panose="02040503050406030204" pitchFamily="18" charset="0"/>
                      </a:rPr>
                      <m:t>,…</m:t>
                    </m:r>
                    <m:sSub>
                      <m:sSubPr>
                        <m:ctrlPr>
                          <a:rPr lang="en-US" altLang="zh-CN" sz="3200" i="1" spc="-10">
                            <a:solidFill>
                              <a:schemeClr val="accent1">
                                <a:lumMod val="50000"/>
                              </a:schemeClr>
                            </a:solidFill>
                            <a:latin typeface="Cambria Math" panose="02040503050406030204" pitchFamily="18" charset="0"/>
                          </a:rPr>
                        </m:ctrlPr>
                      </m:sSubPr>
                      <m:e>
                        <m:r>
                          <a:rPr lang="en-US" altLang="zh-CN" sz="3200" i="1" spc="-10">
                            <a:solidFill>
                              <a:schemeClr val="accent1">
                                <a:lumMod val="50000"/>
                              </a:schemeClr>
                            </a:solidFill>
                            <a:latin typeface="Cambria Math" panose="02040503050406030204" pitchFamily="18" charset="0"/>
                          </a:rPr>
                          <m:t>h</m:t>
                        </m:r>
                      </m:e>
                      <m:sub>
                        <m:r>
                          <a:rPr lang="en-US" altLang="zh-CN" sz="3200" i="1" spc="-10">
                            <a:solidFill>
                              <a:schemeClr val="accent1">
                                <a:lumMod val="50000"/>
                              </a:schemeClr>
                            </a:solidFill>
                            <a:latin typeface="Cambria Math" panose="02040503050406030204" pitchFamily="18" charset="0"/>
                          </a:rPr>
                          <m:t>𝑀</m:t>
                        </m:r>
                      </m:sub>
                    </m:sSub>
                    <m:r>
                      <a:rPr lang="en-US" altLang="zh-CN" sz="3200" i="1" spc="-10">
                        <a:solidFill>
                          <a:schemeClr val="accent1">
                            <a:lumMod val="50000"/>
                          </a:schemeClr>
                        </a:solidFill>
                        <a:latin typeface="Cambria Math" panose="02040503050406030204" pitchFamily="18" charset="0"/>
                        <a:ea typeface="Cambria Math" panose="02040503050406030204" pitchFamily="18" charset="0"/>
                      </a:rPr>
                      <m:t>}</m:t>
                    </m:r>
                  </m:oMath>
                </a14:m>
                <a:r>
                  <a:rPr lang="zh-CN" altLang="en-US" sz="3200" spc="-10" dirty="0">
                    <a:latin typeface="+mn-ea"/>
                  </a:rPr>
                  <a:t>中自由选择时选到</a:t>
                </a:r>
                <a:r>
                  <a:rPr lang="en-US" altLang="zh-CN" sz="3200" spc="-10" dirty="0">
                    <a:latin typeface="+mn-ea"/>
                  </a:rPr>
                  <a:t>BAD</a:t>
                </a:r>
                <a:r>
                  <a:rPr lang="zh-CN" altLang="en-US" sz="3200" spc="-10" dirty="0">
                    <a:latin typeface="+mn-ea"/>
                  </a:rPr>
                  <a:t>样本的概率为</a:t>
                </a:r>
                <a:endParaRPr lang="en-US" altLang="zh-CN" sz="3200" spc="-10" dirty="0">
                  <a:latin typeface="+mn-ea"/>
                </a:endParaRPr>
              </a:p>
            </p:txBody>
          </p:sp>
        </mc:Choice>
        <mc:Fallback xmlns="">
          <p:sp>
            <p:nvSpPr>
              <p:cNvPr id="9" name="文本框 119">
                <a:extLst>
                  <a:ext uri="{FF2B5EF4-FFF2-40B4-BE49-F238E27FC236}">
                    <a16:creationId xmlns:a16="http://schemas.microsoft.com/office/drawing/2014/main" id="{48D25781-4B59-4D4A-80AB-E523DCCE0B26}"/>
                  </a:ext>
                </a:extLst>
              </p:cNvPr>
              <p:cNvSpPr txBox="1">
                <a:spLocks noRot="1" noChangeAspect="1" noMove="1" noResize="1" noEditPoints="1" noAdjustHandles="1" noChangeArrowheads="1" noChangeShapeType="1" noTextEdit="1"/>
              </p:cNvSpPr>
              <p:nvPr/>
            </p:nvSpPr>
            <p:spPr>
              <a:xfrm>
                <a:off x="49265" y="3500250"/>
                <a:ext cx="4038754" cy="2393027"/>
              </a:xfrm>
              <a:prstGeom prst="rect">
                <a:avLst/>
              </a:prstGeom>
              <a:blipFill>
                <a:blip r:embed="rId4"/>
                <a:stretch>
                  <a:fillRect l="-3438" t="-1053" r="-625" b="-7368"/>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51406150-0D5B-194D-8045-987DF6BD9D9F}"/>
              </a:ext>
            </a:extLst>
          </p:cNvPr>
          <p:cNvPicPr>
            <a:picLocks noChangeAspect="1"/>
          </p:cNvPicPr>
          <p:nvPr/>
        </p:nvPicPr>
        <p:blipFill>
          <a:blip r:embed="rId5"/>
          <a:stretch>
            <a:fillRect/>
          </a:stretch>
        </p:blipFill>
        <p:spPr>
          <a:xfrm>
            <a:off x="4088019" y="3429000"/>
            <a:ext cx="8138039" cy="2705378"/>
          </a:xfrm>
          <a:prstGeom prst="rect">
            <a:avLst/>
          </a:prstGeom>
        </p:spPr>
      </p:pic>
    </p:spTree>
    <p:extLst>
      <p:ext uri="{BB962C8B-B14F-4D97-AF65-F5344CB8AC3E}">
        <p14:creationId xmlns:p14="http://schemas.microsoft.com/office/powerpoint/2010/main" val="1859106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mc:AlternateContent xmlns:mc="http://schemas.openxmlformats.org/markup-compatibility/2006" xmlns:a14="http://schemas.microsoft.com/office/drawing/2010/main">
        <mc:Choice Requires="a14">
          <p:sp>
            <p:nvSpPr>
              <p:cNvPr id="13" name="文本框 119">
                <a:extLst>
                  <a:ext uri="{FF2B5EF4-FFF2-40B4-BE49-F238E27FC236}">
                    <a16:creationId xmlns:a16="http://schemas.microsoft.com/office/drawing/2014/main" id="{D615AEAD-C571-1948-9AC8-487E74109DA2}"/>
                  </a:ext>
                </a:extLst>
              </p:cNvPr>
              <p:cNvSpPr txBox="1"/>
              <p:nvPr/>
            </p:nvSpPr>
            <p:spPr>
              <a:xfrm>
                <a:off x="394037" y="1073741"/>
                <a:ext cx="11178369" cy="632161"/>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存在多个假设时，</a:t>
                </a: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𝑃</m:t>
                        </m:r>
                      </m:e>
                      <m:sub>
                        <m:r>
                          <a:rPr lang="en-US" altLang="zh-CN" sz="3200" b="0" i="1" spc="-10" smtClean="0">
                            <a:latin typeface="Cambria Math" panose="02040503050406030204" pitchFamily="18" charset="0"/>
                          </a:rPr>
                          <m:t>𝐷</m:t>
                        </m:r>
                      </m:sub>
                    </m:sSub>
                    <m:r>
                      <a:rPr lang="en-US" altLang="zh-CN" sz="3200" b="0" i="1" spc="-10" smtClean="0">
                        <a:latin typeface="Cambria Math" panose="02040503050406030204" pitchFamily="18" charset="0"/>
                      </a:rPr>
                      <m:t>[</m:t>
                    </m:r>
                    <m:r>
                      <a:rPr lang="en-US" altLang="zh-CN" sz="3200" b="0" i="1" spc="-10" smtClean="0">
                        <a:solidFill>
                          <a:srgbClr val="FF0000"/>
                        </a:solidFill>
                        <a:latin typeface="Cambria Math" panose="02040503050406030204" pitchFamily="18" charset="0"/>
                      </a:rPr>
                      <m:t>𝐵𝐴𝐷</m:t>
                    </m:r>
                    <m:r>
                      <a:rPr lang="en-US" altLang="zh-CN" sz="3200" b="0" i="1" spc="-10" smtClean="0">
                        <a:latin typeface="Cambria Math" panose="02040503050406030204" pitchFamily="18" charset="0"/>
                      </a:rPr>
                      <m:t> </m:t>
                    </m:r>
                    <m:r>
                      <a:rPr lang="en-US" altLang="zh-CN" sz="3200" b="0" i="1" spc="-10" smtClean="0">
                        <a:latin typeface="Cambria Math" panose="02040503050406030204" pitchFamily="18" charset="0"/>
                        <a:ea typeface="Cambria Math" panose="02040503050406030204" pitchFamily="18" charset="0"/>
                      </a:rPr>
                      <m:t>𝒟</m:t>
                    </m:r>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ea typeface="Cambria Math" panose="02040503050406030204" pitchFamily="18" charset="0"/>
                      </a:rPr>
                      <m:t>≤2</m:t>
                    </m:r>
                    <m:r>
                      <a:rPr lang="en-US" altLang="zh-CN" sz="3200" b="0" i="1" spc="-10" smtClean="0">
                        <a:solidFill>
                          <a:schemeClr val="accent4">
                            <a:lumMod val="50000"/>
                          </a:schemeClr>
                        </a:solidFill>
                        <a:latin typeface="Cambria Math" panose="02040503050406030204" pitchFamily="18" charset="0"/>
                        <a:ea typeface="Cambria Math" panose="02040503050406030204" pitchFamily="18" charset="0"/>
                      </a:rPr>
                      <m:t>𝑀</m:t>
                    </m:r>
                    <m:r>
                      <a:rPr lang="en-US" altLang="zh-CN" sz="3200" b="0" i="1" spc="-10" smtClean="0">
                        <a:latin typeface="Cambria Math" panose="02040503050406030204" pitchFamily="18" charset="0"/>
                        <a:ea typeface="Cambria Math" panose="02040503050406030204" pitchFamily="18" charset="0"/>
                      </a:rPr>
                      <m:t>𝑒𝑥𝑝</m:t>
                    </m:r>
                    <m:r>
                      <a:rPr lang="en-US" altLang="zh-CN" sz="3200" b="0" i="1" spc="-10" smtClean="0">
                        <a:latin typeface="Cambria Math" panose="02040503050406030204" pitchFamily="18" charset="0"/>
                        <a:ea typeface="Cambria Math" panose="02040503050406030204" pitchFamily="18" charset="0"/>
                      </a:rPr>
                      <m:t>(−2</m:t>
                    </m:r>
                    <m:sSup>
                      <m:sSupPr>
                        <m:ctrlPr>
                          <a:rPr lang="en-US" altLang="zh-CN" sz="3200" b="0" i="1" spc="-10" smtClean="0">
                            <a:latin typeface="Cambria Math" panose="02040503050406030204" pitchFamily="18" charset="0"/>
                            <a:ea typeface="Cambria Math" panose="02040503050406030204" pitchFamily="18" charset="0"/>
                          </a:rPr>
                        </m:ctrlPr>
                      </m:sSupPr>
                      <m:e>
                        <m:r>
                          <a:rPr lang="en-US" altLang="zh-CN" sz="3200" i="1" spc="-10">
                            <a:latin typeface="Cambria Math" panose="02040503050406030204" pitchFamily="18" charset="0"/>
                            <a:ea typeface="Cambria Math" panose="02040503050406030204" pitchFamily="18" charset="0"/>
                          </a:rPr>
                          <m:t>𝜀</m:t>
                        </m:r>
                      </m:e>
                      <m:sup>
                        <m:r>
                          <a:rPr lang="en-US" altLang="zh-CN" sz="3200" b="0" i="1" spc="-10" smtClean="0">
                            <a:latin typeface="Cambria Math" panose="02040503050406030204" pitchFamily="18" charset="0"/>
                            <a:ea typeface="Cambria Math" panose="02040503050406030204" pitchFamily="18" charset="0"/>
                          </a:rPr>
                          <m:t>2</m:t>
                        </m:r>
                      </m:sup>
                    </m:sSup>
                    <m:r>
                      <a:rPr lang="en-US" altLang="zh-CN" sz="3200" b="0" i="1" spc="-10" smtClean="0">
                        <a:solidFill>
                          <a:schemeClr val="accent1"/>
                        </a:solidFill>
                        <a:latin typeface="Cambria Math" panose="02040503050406030204" pitchFamily="18" charset="0"/>
                        <a:ea typeface="Cambria Math" panose="02040503050406030204" pitchFamily="18" charset="0"/>
                      </a:rPr>
                      <m:t>𝑁</m:t>
                    </m:r>
                    <m:r>
                      <a:rPr lang="en-US" altLang="zh-CN" sz="3200" b="0" i="1" spc="-10" smtClean="0">
                        <a:latin typeface="Cambria Math" panose="02040503050406030204" pitchFamily="18" charset="0"/>
                        <a:ea typeface="Cambria Math" panose="02040503050406030204" pitchFamily="18" charset="0"/>
                      </a:rPr>
                      <m:t>)</m:t>
                    </m:r>
                  </m:oMath>
                </a14:m>
                <a:endParaRPr lang="en-US" altLang="zh-CN" sz="3200" spc="-10" dirty="0">
                  <a:latin typeface="+mn-ea"/>
                </a:endParaRPr>
              </a:p>
            </p:txBody>
          </p:sp>
        </mc:Choice>
        <mc:Fallback xmlns="">
          <p:sp>
            <p:nvSpPr>
              <p:cNvPr id="13" name="文本框 119">
                <a:extLst>
                  <a:ext uri="{FF2B5EF4-FFF2-40B4-BE49-F238E27FC236}">
                    <a16:creationId xmlns:a16="http://schemas.microsoft.com/office/drawing/2014/main" id="{D615AEAD-C571-1948-9AC8-487E74109DA2}"/>
                  </a:ext>
                </a:extLst>
              </p:cNvPr>
              <p:cNvSpPr txBox="1">
                <a:spLocks noRot="1" noChangeAspect="1" noMove="1" noResize="1" noEditPoints="1" noAdjustHandles="1" noChangeArrowheads="1" noChangeShapeType="1" noTextEdit="1"/>
              </p:cNvSpPr>
              <p:nvPr/>
            </p:nvSpPr>
            <p:spPr>
              <a:xfrm>
                <a:off x="394037" y="1073741"/>
                <a:ext cx="11178369" cy="632161"/>
              </a:xfrm>
              <a:prstGeom prst="rect">
                <a:avLst/>
              </a:prstGeom>
              <a:blipFill>
                <a:blip r:embed="rId3"/>
                <a:stretch>
                  <a:fillRect l="-1249"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48D25781-4B59-4D4A-80AB-E523DCCE0B26}"/>
                  </a:ext>
                </a:extLst>
              </p:cNvPr>
              <p:cNvSpPr txBox="1"/>
              <p:nvPr/>
            </p:nvSpPr>
            <p:spPr>
              <a:xfrm>
                <a:off x="394037" y="1993654"/>
                <a:ext cx="11643063"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若假设空间规模</a:t>
                </a:r>
                <a14:m>
                  <m:oMath xmlns:m="http://schemas.openxmlformats.org/officeDocument/2006/math">
                    <m:d>
                      <m:dPr>
                        <m:begChr m:val="|"/>
                        <m:endChr m:val="|"/>
                        <m:ctrlPr>
                          <a:rPr lang="en-US" altLang="zh-CN" sz="3200" i="1" spc="-10" smtClean="0">
                            <a:latin typeface="Cambria Math" panose="02040503050406030204" pitchFamily="18" charset="0"/>
                          </a:rPr>
                        </m:ctrlPr>
                      </m:dPr>
                      <m:e>
                        <m:r>
                          <a:rPr lang="en-US" altLang="zh-CN" sz="3200" i="1" spc="-10" smtClean="0">
                            <a:latin typeface="Cambria Math" panose="02040503050406030204" pitchFamily="18" charset="0"/>
                            <a:ea typeface="Cambria Math" panose="02040503050406030204" pitchFamily="18" charset="0"/>
                          </a:rPr>
                          <m:t>ℋ</m:t>
                        </m:r>
                      </m:e>
                    </m:d>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rPr>
                      <m:t>𝑀</m:t>
                    </m:r>
                  </m:oMath>
                </a14:m>
                <a:r>
                  <a:rPr lang="zh-CN" altLang="en-US" sz="3200" spc="-10" dirty="0">
                    <a:latin typeface="+mn-ea"/>
                  </a:rPr>
                  <a:t>有限，而样本量</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𝑁</m:t>
                    </m:r>
                  </m:oMath>
                </a14:m>
                <a:r>
                  <a:rPr lang="zh-CN" altLang="en-US" sz="3200" spc="-10" dirty="0">
                    <a:latin typeface="+mn-ea"/>
                  </a:rPr>
                  <a:t>足够大时，任选假设</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h</m:t>
                        </m:r>
                      </m:e>
                      <m:sub>
                        <m:r>
                          <a:rPr lang="en-US" altLang="zh-CN" sz="3200" i="1" spc="-10">
                            <a:latin typeface="Cambria Math" panose="02040503050406030204" pitchFamily="18" charset="0"/>
                          </a:rPr>
                          <m:t>𝑘</m:t>
                        </m:r>
                      </m:sub>
                    </m:sSub>
                  </m:oMath>
                </a14:m>
                <a:r>
                  <a:rPr lang="zh-CN" altLang="en-US" sz="3200" spc="-10" dirty="0">
                    <a:latin typeface="+mn-ea"/>
                  </a:rPr>
                  <a:t>作为学习函数</a:t>
                </a:r>
                <a14:m>
                  <m:oMath xmlns:m="http://schemas.openxmlformats.org/officeDocument/2006/math">
                    <m:r>
                      <a:rPr lang="en-US" altLang="zh-CN" sz="3200" b="0" i="1" spc="-10" smtClean="0">
                        <a:latin typeface="Cambria Math" panose="02040503050406030204" pitchFamily="18" charset="0"/>
                      </a:rPr>
                      <m:t>𝑔</m:t>
                    </m:r>
                  </m:oMath>
                </a14:m>
                <a:r>
                  <a:rPr lang="zh-CN" altLang="en-US" sz="3200" spc="-10" dirty="0">
                    <a:latin typeface="+mn-ea"/>
                  </a:rPr>
                  <a:t>，都有</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𝐸</m:t>
                        </m:r>
                      </m:e>
                      <m:sub>
                        <m:r>
                          <a:rPr lang="en-US" altLang="zh-CN" sz="3200" b="0" i="1" spc="-10" smtClean="0">
                            <a:solidFill>
                              <a:srgbClr val="FF0000"/>
                            </a:solidFill>
                            <a:latin typeface="Cambria Math" panose="02040503050406030204" pitchFamily="18" charset="0"/>
                          </a:rPr>
                          <m:t>𝑖𝑛</m:t>
                        </m:r>
                      </m:sub>
                    </m:sSub>
                    <m:r>
                      <a:rPr lang="en-US" altLang="zh-CN" sz="3200" b="0" i="1" spc="-1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rPr>
                      <m:t>𝑔</m:t>
                    </m:r>
                    <m:r>
                      <a:rPr lang="en-US" altLang="zh-CN" sz="3200" b="0" i="1" spc="-1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ea typeface="Cambria Math" panose="02040503050406030204" pitchFamily="18" charset="0"/>
                      </a:rPr>
                      <m:t>≈</m:t>
                    </m:r>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𝐸</m:t>
                        </m:r>
                      </m:e>
                      <m:sub>
                        <m:r>
                          <a:rPr lang="en-US" altLang="zh-CN" sz="3200" b="0" i="1" spc="-10" smtClean="0">
                            <a:solidFill>
                              <a:srgbClr val="FF0000"/>
                            </a:solidFill>
                            <a:latin typeface="Cambria Math" panose="02040503050406030204" pitchFamily="18" charset="0"/>
                          </a:rPr>
                          <m:t>𝑜𝑢𝑡</m:t>
                        </m:r>
                      </m:sub>
                    </m:sSub>
                    <m:r>
                      <a:rPr lang="en-US" altLang="zh-CN" sz="3200" b="0" i="1" spc="-1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rPr>
                      <m:t>𝑔</m:t>
                    </m:r>
                    <m:r>
                      <a:rPr lang="en-US" altLang="zh-CN" sz="3200" b="0" i="1" spc="-10">
                        <a:solidFill>
                          <a:srgbClr val="FF0000"/>
                        </a:solidFill>
                        <a:latin typeface="Cambria Math" panose="02040503050406030204" pitchFamily="18" charset="0"/>
                      </a:rPr>
                      <m:t>)</m:t>
                    </m:r>
                  </m:oMath>
                </a14:m>
                <a:r>
                  <a:rPr lang="zh-CN" altLang="en-US" sz="3200" spc="-10" dirty="0">
                    <a:latin typeface="+mn-ea"/>
                  </a:rPr>
                  <a:t>（</a:t>
                </a:r>
                <a:r>
                  <a:rPr lang="en-US" altLang="zh-CN" sz="3200" b="1" spc="-10" dirty="0">
                    <a:solidFill>
                      <a:schemeClr val="accent1"/>
                    </a:solidFill>
                    <a:latin typeface="+mn-ea"/>
                  </a:rPr>
                  <a:t>predict</a:t>
                </a:r>
                <a:r>
                  <a:rPr lang="zh-CN" altLang="en-US" sz="3200" spc="-10" dirty="0">
                    <a:latin typeface="+mn-ea"/>
                  </a:rPr>
                  <a:t>）</a:t>
                </a:r>
                <a:endParaRPr lang="en-US" altLang="zh-CN" sz="3200" spc="-10" dirty="0">
                  <a:latin typeface="+mn-ea"/>
                </a:endParaRPr>
              </a:p>
            </p:txBody>
          </p:sp>
        </mc:Choice>
        <mc:Fallback xmlns="">
          <p:sp>
            <p:nvSpPr>
              <p:cNvPr id="9" name="文本框 119">
                <a:extLst>
                  <a:ext uri="{FF2B5EF4-FFF2-40B4-BE49-F238E27FC236}">
                    <a16:creationId xmlns:a16="http://schemas.microsoft.com/office/drawing/2014/main" id="{48D25781-4B59-4D4A-80AB-E523DCCE0B26}"/>
                  </a:ext>
                </a:extLst>
              </p:cNvPr>
              <p:cNvSpPr txBox="1">
                <a:spLocks noRot="1" noChangeAspect="1" noMove="1" noResize="1" noEditPoints="1" noAdjustHandles="1" noChangeArrowheads="1" noChangeShapeType="1" noTextEdit="1"/>
              </p:cNvSpPr>
              <p:nvPr/>
            </p:nvSpPr>
            <p:spPr>
              <a:xfrm>
                <a:off x="394037" y="1993654"/>
                <a:ext cx="11643063" cy="1224118"/>
              </a:xfrm>
              <a:prstGeom prst="rect">
                <a:avLst/>
              </a:prstGeom>
              <a:blipFill>
                <a:blip r:embed="rId4"/>
                <a:stretch>
                  <a:fillRect l="-1198" t="-1020" b="-153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BEE0B165-8DAA-454B-AC43-5B5DE7F91151}"/>
                  </a:ext>
                </a:extLst>
              </p:cNvPr>
              <p:cNvSpPr txBox="1"/>
              <p:nvPr/>
            </p:nvSpPr>
            <p:spPr>
              <a:xfrm>
                <a:off x="394036" y="3454778"/>
                <a:ext cx="11797963"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若选到的学习函数</a:t>
                </a:r>
                <a14:m>
                  <m:oMath xmlns:m="http://schemas.openxmlformats.org/officeDocument/2006/math">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𝐸</m:t>
                        </m:r>
                      </m:e>
                      <m:sub>
                        <m:r>
                          <a:rPr lang="en-US" altLang="zh-CN" sz="3200" b="0" i="1" spc="-10" smtClean="0">
                            <a:solidFill>
                              <a:srgbClr val="FF0000"/>
                            </a:solidFill>
                            <a:latin typeface="Cambria Math" panose="02040503050406030204" pitchFamily="18" charset="0"/>
                          </a:rPr>
                          <m:t>𝑖𝑛</m:t>
                        </m:r>
                      </m:sub>
                    </m:sSub>
                    <m:r>
                      <a:rPr lang="en-US" altLang="zh-CN" sz="3200" b="0" i="1" spc="-1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rPr>
                      <m:t>𝑔</m:t>
                    </m:r>
                    <m:r>
                      <a:rPr lang="en-US" altLang="zh-CN" sz="3200" b="0" i="1" spc="-1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ea typeface="Cambria Math" panose="02040503050406030204" pitchFamily="18" charset="0"/>
                      </a:rPr>
                      <m:t>≈</m:t>
                    </m:r>
                    <m:r>
                      <a:rPr lang="en-US" altLang="zh-CN" sz="3200" b="0" i="1" spc="-10" smtClean="0">
                        <a:solidFill>
                          <a:srgbClr val="FF0000"/>
                        </a:solidFill>
                        <a:latin typeface="Cambria Math" panose="02040503050406030204" pitchFamily="18" charset="0"/>
                      </a:rPr>
                      <m:t>0</m:t>
                    </m:r>
                  </m:oMath>
                </a14:m>
                <a:r>
                  <a:rPr lang="zh-CN" altLang="en-US" sz="3200" spc="-10" dirty="0">
                    <a:latin typeface="+mn-ea"/>
                  </a:rPr>
                  <a:t>（</a:t>
                </a:r>
                <a:r>
                  <a:rPr lang="en-US" altLang="zh-CN" sz="3200" b="1" spc="-10" dirty="0">
                    <a:solidFill>
                      <a:schemeClr val="accent1"/>
                    </a:solidFill>
                    <a:latin typeface="+mn-ea"/>
                  </a:rPr>
                  <a:t>train</a:t>
                </a:r>
                <a:r>
                  <a:rPr lang="zh-CN" altLang="en-US" sz="3200" spc="-10" dirty="0">
                    <a:latin typeface="+mn-ea"/>
                  </a:rPr>
                  <a:t>），则对应的</a:t>
                </a:r>
                <a14:m>
                  <m:oMath xmlns:m="http://schemas.openxmlformats.org/officeDocument/2006/math">
                    <m:sSub>
                      <m:sSubPr>
                        <m:ctrlPr>
                          <a:rPr lang="en-US" altLang="zh-CN" sz="3200" i="1" spc="-1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𝐸</m:t>
                        </m:r>
                      </m:e>
                      <m:sub>
                        <m:r>
                          <m:rPr>
                            <m:sty m:val="p"/>
                          </m:rPr>
                          <a:rPr lang="en-US" altLang="zh-CN" sz="3200" i="1" spc="-10">
                            <a:solidFill>
                              <a:srgbClr val="FF0000"/>
                            </a:solidFill>
                            <a:latin typeface="Cambria Math" panose="02040503050406030204" pitchFamily="18" charset="0"/>
                          </a:rPr>
                          <m:t>out</m:t>
                        </m:r>
                      </m:sub>
                    </m:sSub>
                    <m:r>
                      <a:rPr lang="en-US" altLang="zh-CN" sz="3200" i="1" spc="-10">
                        <a:solidFill>
                          <a:srgbClr val="FF0000"/>
                        </a:solidFill>
                        <a:latin typeface="Cambria Math" panose="02040503050406030204" pitchFamily="18" charset="0"/>
                      </a:rPr>
                      <m:t>(</m:t>
                    </m:r>
                    <m:r>
                      <a:rPr lang="en-US" altLang="zh-CN" sz="3200" i="1" spc="-10">
                        <a:solidFill>
                          <a:srgbClr val="FF0000"/>
                        </a:solidFill>
                        <a:latin typeface="Cambria Math" panose="02040503050406030204" pitchFamily="18" charset="0"/>
                      </a:rPr>
                      <m:t>𝑔</m:t>
                    </m:r>
                    <m:r>
                      <a:rPr lang="en-US" altLang="zh-CN" sz="3200" i="1" spc="-10">
                        <a:solidFill>
                          <a:srgbClr val="FF0000"/>
                        </a:solidFill>
                        <a:latin typeface="Cambria Math" panose="02040503050406030204" pitchFamily="18" charset="0"/>
                      </a:rPr>
                      <m:t>)≈0</m:t>
                    </m:r>
                  </m:oMath>
                </a14:m>
                <a:endParaRPr lang="en-US" altLang="zh-CN" sz="3200" spc="-10" dirty="0">
                  <a:latin typeface="+mn-ea"/>
                </a:endParaRPr>
              </a:p>
            </p:txBody>
          </p:sp>
        </mc:Choice>
        <mc:Fallback xmlns="">
          <p:sp>
            <p:nvSpPr>
              <p:cNvPr id="7" name="文本框 119">
                <a:extLst>
                  <a:ext uri="{FF2B5EF4-FFF2-40B4-BE49-F238E27FC236}">
                    <a16:creationId xmlns:a16="http://schemas.microsoft.com/office/drawing/2014/main" id="{BEE0B165-8DAA-454B-AC43-5B5DE7F91151}"/>
                  </a:ext>
                </a:extLst>
              </p:cNvPr>
              <p:cNvSpPr txBox="1">
                <a:spLocks noRot="1" noChangeAspect="1" noMove="1" noResize="1" noEditPoints="1" noAdjustHandles="1" noChangeArrowheads="1" noChangeShapeType="1" noTextEdit="1"/>
              </p:cNvSpPr>
              <p:nvPr/>
            </p:nvSpPr>
            <p:spPr>
              <a:xfrm>
                <a:off x="394036" y="3454778"/>
                <a:ext cx="11797963" cy="633187"/>
              </a:xfrm>
              <a:prstGeom prst="rect">
                <a:avLst/>
              </a:prstGeom>
              <a:blipFill>
                <a:blip r:embed="rId5"/>
                <a:stretch>
                  <a:fillRect l="-1183" t="-5882" b="-29412"/>
                </a:stretch>
              </a:blipFill>
            </p:spPr>
            <p:txBody>
              <a:bodyPr/>
              <a:lstStyle/>
              <a:p>
                <a:r>
                  <a:rPr lang="en-CN">
                    <a:noFill/>
                  </a:rPr>
                  <a:t> </a:t>
                </a:r>
              </a:p>
            </p:txBody>
          </p:sp>
        </mc:Fallback>
      </mc:AlternateContent>
      <p:sp>
        <p:nvSpPr>
          <p:cNvPr id="3" name="Right Arrow 2">
            <a:extLst>
              <a:ext uri="{FF2B5EF4-FFF2-40B4-BE49-F238E27FC236}">
                <a16:creationId xmlns:a16="http://schemas.microsoft.com/office/drawing/2014/main" id="{02B95888-5685-D247-BDA5-3297399849B1}"/>
              </a:ext>
            </a:extLst>
          </p:cNvPr>
          <p:cNvSpPr/>
          <p:nvPr/>
        </p:nvSpPr>
        <p:spPr>
          <a:xfrm>
            <a:off x="1069347" y="4324972"/>
            <a:ext cx="644577" cy="4497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FB9F7220-8E97-D84F-B62F-1629AC3C1B0D}"/>
                  </a:ext>
                </a:extLst>
              </p:cNvPr>
              <p:cNvSpPr txBox="1"/>
              <p:nvPr/>
            </p:nvSpPr>
            <p:spPr>
              <a:xfrm>
                <a:off x="2346058" y="4212614"/>
                <a:ext cx="4461973" cy="633187"/>
              </a:xfrm>
              <a:prstGeom prst="rect">
                <a:avLst/>
              </a:prstGeom>
              <a:noFill/>
            </p:spPr>
            <p:txBody>
              <a:bodyPr wrap="square" rtlCol="0">
                <a:spAutoFit/>
              </a:bodyPr>
              <a:lstStyle/>
              <a:p>
                <a:pPr>
                  <a:lnSpc>
                    <a:spcPct val="120000"/>
                  </a:lnSpc>
                </a:pPr>
                <a:r>
                  <a:rPr lang="zh-CN" altLang="en-US" sz="3200" spc="-10" dirty="0">
                    <a:latin typeface="+mn-ea"/>
                  </a:rPr>
                  <a:t>数据集</a:t>
                </a:r>
                <a14:m>
                  <m:oMath xmlns:m="http://schemas.openxmlformats.org/officeDocument/2006/math">
                    <m:r>
                      <a:rPr lang="zh-CN" altLang="en-US" sz="3200" i="1" spc="-10">
                        <a:latin typeface="Cambria Math" panose="02040503050406030204" pitchFamily="18" charset="0"/>
                      </a:rPr>
                      <m:t>𝒟</m:t>
                    </m:r>
                  </m:oMath>
                </a14:m>
                <a:r>
                  <a:rPr lang="zh-CN" altLang="en-US" sz="3200" spc="-10" dirty="0">
                    <a:latin typeface="+mn-ea"/>
                  </a:rPr>
                  <a:t>外</a:t>
                </a:r>
                <a14:m>
                  <m:oMath xmlns:m="http://schemas.openxmlformats.org/officeDocument/2006/math">
                    <m:r>
                      <a:rPr lang="en-US" altLang="zh-CN" sz="3200" i="1" spc="-10" dirty="0" smtClean="0">
                        <a:solidFill>
                          <a:srgbClr val="FF0000"/>
                        </a:solidFill>
                        <a:latin typeface="Cambria Math" panose="02040503050406030204" pitchFamily="18" charset="0"/>
                      </a:rPr>
                      <m:t>𝑔</m:t>
                    </m:r>
                    <m:r>
                      <a:rPr lang="en-US" altLang="zh-CN" sz="3200" i="1" spc="-10" dirty="0">
                        <a:solidFill>
                          <a:srgbClr val="FF0000"/>
                        </a:solidFill>
                        <a:latin typeface="Cambria Math" panose="02040503050406030204" pitchFamily="18" charset="0"/>
                        <a:ea typeface="Cambria Math" panose="02040503050406030204" pitchFamily="18" charset="0"/>
                      </a:rPr>
                      <m:t>≈</m:t>
                    </m:r>
                    <m:r>
                      <a:rPr lang="en-US" altLang="zh-CN" sz="3200" i="1" spc="-10" dirty="0">
                        <a:solidFill>
                          <a:srgbClr val="FF0000"/>
                        </a:solidFill>
                        <a:latin typeface="Cambria Math" panose="02040503050406030204" pitchFamily="18" charset="0"/>
                      </a:rPr>
                      <m:t>𝑓</m:t>
                    </m:r>
                  </m:oMath>
                </a14:m>
                <a:endParaRPr lang="en-US" altLang="zh-CN" sz="3200" spc="-10" dirty="0">
                  <a:latin typeface="+mn-ea"/>
                </a:endParaRPr>
              </a:p>
            </p:txBody>
          </p:sp>
        </mc:Choice>
        <mc:Fallback xmlns="">
          <p:sp>
            <p:nvSpPr>
              <p:cNvPr id="10" name="文本框 119">
                <a:extLst>
                  <a:ext uri="{FF2B5EF4-FFF2-40B4-BE49-F238E27FC236}">
                    <a16:creationId xmlns:a16="http://schemas.microsoft.com/office/drawing/2014/main" id="{FB9F7220-8E97-D84F-B62F-1629AC3C1B0D}"/>
                  </a:ext>
                </a:extLst>
              </p:cNvPr>
              <p:cNvSpPr txBox="1">
                <a:spLocks noRot="1" noChangeAspect="1" noMove="1" noResize="1" noEditPoints="1" noAdjustHandles="1" noChangeArrowheads="1" noChangeShapeType="1" noTextEdit="1"/>
              </p:cNvSpPr>
              <p:nvPr/>
            </p:nvSpPr>
            <p:spPr>
              <a:xfrm>
                <a:off x="2346058" y="4212614"/>
                <a:ext cx="4461973" cy="633187"/>
              </a:xfrm>
              <a:prstGeom prst="rect">
                <a:avLst/>
              </a:prstGeom>
              <a:blipFill>
                <a:blip r:embed="rId6"/>
                <a:stretch>
                  <a:fillRect l="-3399" t="-3922" b="-31373"/>
                </a:stretch>
              </a:blipFill>
            </p:spPr>
            <p:txBody>
              <a:bodyPr/>
              <a:lstStyle/>
              <a:p>
                <a:r>
                  <a:rPr lang="en-CN">
                    <a:noFill/>
                  </a:rPr>
                  <a:t> </a:t>
                </a:r>
              </a:p>
            </p:txBody>
          </p:sp>
        </mc:Fallback>
      </mc:AlternateContent>
      <p:sp>
        <p:nvSpPr>
          <p:cNvPr id="11" name="Right Arrow 10">
            <a:extLst>
              <a:ext uri="{FF2B5EF4-FFF2-40B4-BE49-F238E27FC236}">
                <a16:creationId xmlns:a16="http://schemas.microsoft.com/office/drawing/2014/main" id="{A7464B18-F28E-D943-8FA2-3D869AF2E345}"/>
              </a:ext>
            </a:extLst>
          </p:cNvPr>
          <p:cNvSpPr/>
          <p:nvPr/>
        </p:nvSpPr>
        <p:spPr>
          <a:xfrm>
            <a:off x="6650733" y="4324973"/>
            <a:ext cx="644577" cy="4497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文本框 119">
            <a:extLst>
              <a:ext uri="{FF2B5EF4-FFF2-40B4-BE49-F238E27FC236}">
                <a16:creationId xmlns:a16="http://schemas.microsoft.com/office/drawing/2014/main" id="{C14C98D0-362A-ED42-95D3-7BA0AAE2B44D}"/>
              </a:ext>
            </a:extLst>
          </p:cNvPr>
          <p:cNvSpPr txBox="1"/>
          <p:nvPr/>
        </p:nvSpPr>
        <p:spPr>
          <a:xfrm>
            <a:off x="7575127" y="4212614"/>
            <a:ext cx="4461973" cy="633187"/>
          </a:xfrm>
          <a:prstGeom prst="rect">
            <a:avLst/>
          </a:prstGeom>
          <a:noFill/>
        </p:spPr>
        <p:txBody>
          <a:bodyPr wrap="square" rtlCol="0">
            <a:spAutoFit/>
          </a:bodyPr>
          <a:lstStyle/>
          <a:p>
            <a:pPr>
              <a:lnSpc>
                <a:spcPct val="120000"/>
              </a:lnSpc>
            </a:pPr>
            <a:r>
              <a:rPr lang="zh-CN" altLang="en-CN" sz="3200" spc="-10" dirty="0">
                <a:latin typeface="+mn-ea"/>
              </a:rPr>
              <a:t>机器可学习</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2C4FE813-AE81-B043-8F9C-2D293BE016CA}"/>
                  </a:ext>
                </a:extLst>
              </p:cNvPr>
              <p:cNvSpPr txBox="1"/>
              <p:nvPr/>
            </p:nvSpPr>
            <p:spPr>
              <a:xfrm>
                <a:off x="566960" y="5057456"/>
                <a:ext cx="11625040" cy="1223155"/>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3200" spc="-10" dirty="0">
                    <a:solidFill>
                      <a:schemeClr val="accent1">
                        <a:lumMod val="75000"/>
                      </a:schemeClr>
                    </a:solidFill>
                    <a:latin typeface="+mn-ea"/>
                  </a:rPr>
                  <a:t>问题</a:t>
                </a:r>
                <a:r>
                  <a:rPr lang="zh-CN" altLang="en-US" sz="3200" spc="-10" dirty="0">
                    <a:latin typeface="+mn-ea"/>
                  </a:rPr>
                  <a:t>：当</a:t>
                </a:r>
                <a14:m>
                  <m:oMath xmlns:m="http://schemas.openxmlformats.org/officeDocument/2006/math">
                    <m:r>
                      <a:rPr lang="en-US" altLang="zh-CN" sz="3200" i="1" spc="-10">
                        <a:latin typeface="Cambria Math" panose="02040503050406030204" pitchFamily="18" charset="0"/>
                      </a:rPr>
                      <m:t>𝑀</m:t>
                    </m:r>
                  </m:oMath>
                </a14:m>
                <a:r>
                  <a:rPr lang="zh-CN" altLang="en-US" sz="3200" spc="-10" dirty="0">
                    <a:latin typeface="+mn-ea"/>
                  </a:rPr>
                  <a:t>无限时，怎么论证机器可学习？</a:t>
                </a:r>
                <a:endParaRPr lang="en-US" altLang="zh-CN" sz="3200" spc="-10" dirty="0">
                  <a:latin typeface="+mn-ea"/>
                </a:endParaRPr>
              </a:p>
              <a:p>
                <a:pPr marL="457200" indent="-457200">
                  <a:lnSpc>
                    <a:spcPct val="120000"/>
                  </a:lnSpc>
                  <a:buFont typeface="Wingdings" pitchFamily="2" charset="2"/>
                  <a:buChar char="v"/>
                </a:pPr>
                <a:r>
                  <a:rPr lang="zh-CN" altLang="en-US" sz="3200" spc="-10" dirty="0">
                    <a:latin typeface="+mn-ea"/>
                  </a:rPr>
                  <a:t>参考资料：</a:t>
                </a:r>
                <a:r>
                  <a:rPr lang="en-US" altLang="zh-CN" sz="3200" spc="-10" dirty="0">
                    <a:latin typeface="+mn-ea"/>
                  </a:rPr>
                  <a:t> </a:t>
                </a:r>
                <a:r>
                  <a:rPr lang="en-US" altLang="zh-CN" sz="3200" b="1" spc="-10" dirty="0">
                    <a:solidFill>
                      <a:schemeClr val="accent1">
                        <a:lumMod val="75000"/>
                      </a:schemeClr>
                    </a:solidFill>
                    <a:latin typeface="+mn-ea"/>
                  </a:rPr>
                  <a:t>Learning from data</a:t>
                </a:r>
                <a:r>
                  <a:rPr lang="en-US" altLang="zh-CN" sz="3200" spc="-10" dirty="0">
                    <a:latin typeface="+mn-ea"/>
                  </a:rPr>
                  <a:t>, 2012, </a:t>
                </a:r>
                <a:r>
                  <a:rPr lang="en-US" sz="3200" dirty="0"/>
                  <a:t>Abu-Mostafa et al.</a:t>
                </a:r>
                <a:endParaRPr lang="en-US" altLang="zh-CN" sz="3200" spc="-10" dirty="0">
                  <a:latin typeface="+mn-ea"/>
                </a:endParaRPr>
              </a:p>
            </p:txBody>
          </p:sp>
        </mc:Choice>
        <mc:Fallback xmlns="">
          <p:sp>
            <p:nvSpPr>
              <p:cNvPr id="14" name="文本框 119">
                <a:extLst>
                  <a:ext uri="{FF2B5EF4-FFF2-40B4-BE49-F238E27FC236}">
                    <a16:creationId xmlns:a16="http://schemas.microsoft.com/office/drawing/2014/main" id="{2C4FE813-AE81-B043-8F9C-2D293BE016CA}"/>
                  </a:ext>
                </a:extLst>
              </p:cNvPr>
              <p:cNvSpPr txBox="1">
                <a:spLocks noRot="1" noChangeAspect="1" noMove="1" noResize="1" noEditPoints="1" noAdjustHandles="1" noChangeArrowheads="1" noChangeShapeType="1" noTextEdit="1"/>
              </p:cNvSpPr>
              <p:nvPr/>
            </p:nvSpPr>
            <p:spPr>
              <a:xfrm>
                <a:off x="566960" y="5057456"/>
                <a:ext cx="11625040" cy="1223155"/>
              </a:xfrm>
              <a:prstGeom prst="rect">
                <a:avLst/>
              </a:prstGeom>
              <a:blipFill>
                <a:blip r:embed="rId7"/>
                <a:stretch>
                  <a:fillRect l="-1200" t="-2062" b="-16495"/>
                </a:stretch>
              </a:blipFill>
            </p:spPr>
            <p:txBody>
              <a:bodyPr/>
              <a:lstStyle/>
              <a:p>
                <a:r>
                  <a:rPr lang="en-CN">
                    <a:noFill/>
                  </a:rPr>
                  <a:t> </a:t>
                </a:r>
              </a:p>
            </p:txBody>
          </p:sp>
        </mc:Fallback>
      </mc:AlternateContent>
    </p:spTree>
    <p:extLst>
      <p:ext uri="{BB962C8B-B14F-4D97-AF65-F5344CB8AC3E}">
        <p14:creationId xmlns:p14="http://schemas.microsoft.com/office/powerpoint/2010/main" val="3909709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394037" y="1073741"/>
            <a:ext cx="11178369" cy="683264"/>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solidFill>
                  <a:schemeClr val="accent1"/>
                </a:solidFill>
                <a:latin typeface="+mn-ea"/>
              </a:rPr>
              <a:t>测验</a:t>
            </a:r>
            <a:r>
              <a:rPr lang="zh-CN" altLang="en-US" sz="3200" spc="-10" dirty="0">
                <a:solidFill>
                  <a:schemeClr val="accent1"/>
                </a:solidFill>
                <a:latin typeface="+mn-ea"/>
              </a:rPr>
              <a:t>：</a:t>
            </a:r>
            <a:r>
              <a:rPr lang="zh-CN" altLang="en-US" sz="3200" spc="-10" dirty="0">
                <a:latin typeface="+mn-ea"/>
              </a:rPr>
              <a:t>根据霍夫丁不等式</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66C1CC09-BB46-C043-A383-352AD72E14CB}"/>
                  </a:ext>
                </a:extLst>
              </p:cNvPr>
              <p:cNvSpPr txBox="1"/>
              <p:nvPr/>
            </p:nvSpPr>
            <p:spPr>
              <a:xfrm>
                <a:off x="1298161" y="1707655"/>
                <a:ext cx="10004839" cy="683264"/>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a:solidFill>
                                    <a:schemeClr val="tx1"/>
                                  </a:solidFill>
                                  <a:latin typeface="Cambria Math" panose="02040503050406030204" pitchFamily="18" charset="0"/>
                                </a:rPr>
                                <m:t>h</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a:solidFill>
                                    <a:schemeClr val="tx1"/>
                                  </a:solidFill>
                                  <a:latin typeface="Cambria Math" panose="02040503050406030204" pitchFamily="18" charset="0"/>
                                </a:rPr>
                                <m:t>h</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smtClean="0">
                          <a:solidFill>
                            <a:schemeClr val="tx1"/>
                          </a:solidFill>
                          <a:latin typeface="Cambria Math" panose="02040503050406030204" pitchFamily="18" charset="0"/>
                        </a:rPr>
                        <m:t>2</m:t>
                      </m:r>
                      <m:r>
                        <m:rPr>
                          <m:sty m:val="p"/>
                        </m:rPr>
                        <a:rPr lang="en-US" altLang="zh-CN" sz="3200" b="0" i="0" spc="-10" smtClean="0">
                          <a:solidFill>
                            <a:schemeClr val="tx1"/>
                          </a:solidFill>
                          <a:latin typeface="Cambria Math" panose="02040503050406030204" pitchFamily="18" charset="0"/>
                        </a:rPr>
                        <m:t>Mex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−2</m:t>
                              </m:r>
                              <m:sSup>
                                <m:sSupPr>
                                  <m:ctrlPr>
                                    <a:rPr lang="en-US" altLang="zh-CN" sz="3200" i="1" spc="-10" smtClean="0">
                                      <a:solidFill>
                                        <a:schemeClr val="tx1"/>
                                      </a:solidFill>
                                      <a:latin typeface="Cambria Math" panose="02040503050406030204" pitchFamily="18" charset="0"/>
                                    </a:rPr>
                                  </m:ctrlPr>
                                </m:sSupPr>
                                <m:e>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r>
                        <a:rPr lang="en-US" altLang="zh-CN" sz="3200" b="0" i="1" spc="-10" smtClean="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ea typeface="Cambria Math" panose="02040503050406030204" pitchFamily="18" charset="0"/>
                        </a:rPr>
                        <m:t>𝛿</m:t>
                      </m:r>
                    </m:oMath>
                  </m:oMathPara>
                </a14:m>
                <a:endParaRPr lang="en-US" altLang="zh-CN" sz="3200" spc="-10" dirty="0">
                  <a:solidFill>
                    <a:schemeClr val="tx1"/>
                  </a:solidFill>
                  <a:latin typeface="+mn-ea"/>
                </a:endParaRPr>
              </a:p>
            </p:txBody>
          </p:sp>
        </mc:Choice>
        <mc:Fallback xmlns="">
          <p:sp>
            <p:nvSpPr>
              <p:cNvPr id="14" name="文本框 119">
                <a:extLst>
                  <a:ext uri="{FF2B5EF4-FFF2-40B4-BE49-F238E27FC236}">
                    <a16:creationId xmlns:a16="http://schemas.microsoft.com/office/drawing/2014/main" id="{66C1CC09-BB46-C043-A383-352AD72E14CB}"/>
                  </a:ext>
                </a:extLst>
              </p:cNvPr>
              <p:cNvSpPr txBox="1">
                <a:spLocks noRot="1" noChangeAspect="1" noMove="1" noResize="1" noEditPoints="1" noAdjustHandles="1" noChangeArrowheads="1" noChangeShapeType="1" noTextEdit="1"/>
              </p:cNvSpPr>
              <p:nvPr/>
            </p:nvSpPr>
            <p:spPr>
              <a:xfrm>
                <a:off x="1298161" y="1707655"/>
                <a:ext cx="10004839" cy="683264"/>
              </a:xfrm>
              <a:prstGeom prst="rect">
                <a:avLst/>
              </a:prstGeom>
              <a:blipFill>
                <a:blip r:embed="rId3"/>
                <a:stretch>
                  <a:fillRect b="-1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19">
                <a:extLst>
                  <a:ext uri="{FF2B5EF4-FFF2-40B4-BE49-F238E27FC236}">
                    <a16:creationId xmlns:a16="http://schemas.microsoft.com/office/drawing/2014/main" id="{876220C9-7AA2-6441-8875-A6C4579073AA}"/>
                  </a:ext>
                </a:extLst>
              </p:cNvPr>
              <p:cNvSpPr txBox="1"/>
              <p:nvPr/>
            </p:nvSpPr>
            <p:spPr>
              <a:xfrm>
                <a:off x="394036" y="2467030"/>
                <a:ext cx="11178369" cy="1815049"/>
              </a:xfrm>
              <a:prstGeom prst="rect">
                <a:avLst/>
              </a:prstGeom>
              <a:noFill/>
            </p:spPr>
            <p:txBody>
              <a:bodyPr wrap="square" rtlCol="0">
                <a:spAutoFit/>
              </a:bodyPr>
              <a:lstStyle/>
              <a:p>
                <a:pPr>
                  <a:lnSpc>
                    <a:spcPct val="120000"/>
                  </a:lnSpc>
                </a:pPr>
                <a:r>
                  <a:rPr lang="zh-CN" altLang="en-US" sz="3200" spc="-10" dirty="0">
                    <a:latin typeface="+mn-ea"/>
                  </a:rPr>
                  <a:t>可由给定的容忍误差</a:t>
                </a:r>
                <a14:m>
                  <m:oMath xmlns:m="http://schemas.openxmlformats.org/officeDocument/2006/math">
                    <m:r>
                      <a:rPr lang="en-US" altLang="zh-CN" sz="3200" b="1" i="1" spc="-10">
                        <a:latin typeface="Cambria Math" panose="02040503050406030204" pitchFamily="18" charset="0"/>
                        <a:ea typeface="Cambria Math" panose="02040503050406030204" pitchFamily="18" charset="0"/>
                      </a:rPr>
                      <m:t>𝜺</m:t>
                    </m:r>
                  </m:oMath>
                </a14:m>
                <a:r>
                  <a:rPr lang="zh-CN" altLang="en-US" sz="3200" spc="-10" dirty="0">
                    <a:latin typeface="+mn-ea"/>
                  </a:rPr>
                  <a:t>和对坏样本的容忍误差</a:t>
                </a:r>
                <a14:m>
                  <m:oMath xmlns:m="http://schemas.openxmlformats.org/officeDocument/2006/math">
                    <m:r>
                      <a:rPr lang="en-US" altLang="zh-CN" sz="3200" b="1" i="1" spc="-10">
                        <a:latin typeface="Cambria Math" panose="02040503050406030204" pitchFamily="18" charset="0"/>
                        <a:ea typeface="Cambria Math" panose="02040503050406030204" pitchFamily="18" charset="0"/>
                      </a:rPr>
                      <m:t>𝜹</m:t>
                    </m:r>
                  </m:oMath>
                </a14:m>
                <a:r>
                  <a:rPr lang="zh-CN" altLang="en-US" sz="3200" spc="-10" dirty="0">
                    <a:latin typeface="+mn-ea"/>
                  </a:rPr>
                  <a:t>来确定需要收集多大的数据集</a:t>
                </a:r>
                <a14:m>
                  <m:oMath xmlns:m="http://schemas.openxmlformats.org/officeDocument/2006/math">
                    <m:r>
                      <a:rPr lang="en-US" altLang="zh-CN" sz="3200" b="1" i="1" spc="-10">
                        <a:latin typeface="Cambria Math" panose="02040503050406030204" pitchFamily="18" charset="0"/>
                      </a:rPr>
                      <m:t>𝑵</m:t>
                    </m:r>
                  </m:oMath>
                </a14:m>
                <a:r>
                  <a:rPr lang="zh-CN" altLang="en-US" sz="3200" spc="-10" dirty="0">
                    <a:latin typeface="+mn-ea"/>
                  </a:rPr>
                  <a:t>来满足该要求。给定</a:t>
                </a:r>
                <a14:m>
                  <m:oMath xmlns:m="http://schemas.openxmlformats.org/officeDocument/2006/math">
                    <m:r>
                      <a:rPr lang="en-US" altLang="zh-CN" sz="3200" b="1" i="1" spc="-10">
                        <a:latin typeface="Cambria Math" panose="02040503050406030204" pitchFamily="18" charset="0"/>
                        <a:ea typeface="Cambria Math" panose="02040503050406030204" pitchFamily="18" charset="0"/>
                      </a:rPr>
                      <m:t>𝜺</m:t>
                    </m:r>
                    <m:r>
                      <a:rPr lang="en-US" altLang="zh-CN" sz="3200" b="1" i="1" spc="-10" smtClean="0">
                        <a:latin typeface="Cambria Math" panose="02040503050406030204" pitchFamily="18" charset="0"/>
                        <a:ea typeface="Cambria Math" panose="02040503050406030204" pitchFamily="18" charset="0"/>
                      </a:rPr>
                      <m:t>=</m:t>
                    </m:r>
                    <m:r>
                      <a:rPr lang="en-US" altLang="zh-CN" sz="3200" b="1" i="1" spc="-10" smtClean="0">
                        <a:latin typeface="Cambria Math" panose="02040503050406030204" pitchFamily="18" charset="0"/>
                        <a:ea typeface="Cambria Math" panose="02040503050406030204" pitchFamily="18" charset="0"/>
                      </a:rPr>
                      <m:t>𝟎</m:t>
                    </m:r>
                    <m:r>
                      <a:rPr lang="en-US" altLang="zh-CN" sz="3200" b="1" i="1" spc="-10" smtClean="0">
                        <a:latin typeface="Cambria Math" panose="02040503050406030204" pitchFamily="18" charset="0"/>
                        <a:ea typeface="Cambria Math" panose="02040503050406030204" pitchFamily="18" charset="0"/>
                      </a:rPr>
                      <m:t>.</m:t>
                    </m:r>
                    <m:r>
                      <a:rPr lang="en-US" altLang="zh-CN" sz="3200" b="1" i="1" spc="-10" smtClean="0">
                        <a:latin typeface="Cambria Math" panose="02040503050406030204" pitchFamily="18" charset="0"/>
                        <a:ea typeface="Cambria Math" panose="02040503050406030204" pitchFamily="18" charset="0"/>
                      </a:rPr>
                      <m:t>𝟏</m:t>
                    </m:r>
                  </m:oMath>
                </a14:m>
                <a:r>
                  <a:rPr lang="en-US" altLang="zh-CN" sz="3200" spc="-10" dirty="0">
                    <a:latin typeface="+mn-ea"/>
                  </a:rPr>
                  <a:t>,</a:t>
                </a:r>
                <a:r>
                  <a:rPr lang="en-US" altLang="zh-CN" sz="3200" b="1" spc="-10" dirty="0">
                    <a:ea typeface="Cambria Math" panose="02040503050406030204" pitchFamily="18" charset="0"/>
                  </a:rPr>
                  <a:t> </a:t>
                </a:r>
                <a14:m>
                  <m:oMath xmlns:m="http://schemas.openxmlformats.org/officeDocument/2006/math">
                    <m:r>
                      <a:rPr lang="en-US" altLang="zh-CN" sz="3200" b="1" i="1" spc="-10">
                        <a:latin typeface="Cambria Math" panose="02040503050406030204" pitchFamily="18" charset="0"/>
                        <a:ea typeface="Cambria Math" panose="02040503050406030204" pitchFamily="18" charset="0"/>
                      </a:rPr>
                      <m:t>𝜹</m:t>
                    </m:r>
                    <m:r>
                      <a:rPr lang="en-US" altLang="zh-CN" sz="3200" b="0" i="0" spc="-10" smtClean="0">
                        <a:latin typeface="Cambria Math" panose="02040503050406030204" pitchFamily="18" charset="0"/>
                        <a:ea typeface="Cambria Math" panose="02040503050406030204" pitchFamily="18" charset="0"/>
                      </a:rPr>
                      <m:t>=</m:t>
                    </m:r>
                    <m:r>
                      <a:rPr lang="en-US" altLang="zh-CN" sz="3200" b="1" i="0" spc="-10" smtClean="0">
                        <a:latin typeface="Cambria Math" panose="02040503050406030204" pitchFamily="18" charset="0"/>
                        <a:ea typeface="Cambria Math" panose="02040503050406030204" pitchFamily="18" charset="0"/>
                      </a:rPr>
                      <m:t>𝟎</m:t>
                    </m:r>
                    <m:r>
                      <a:rPr lang="en-US" altLang="zh-CN" sz="3200" b="1" i="0" spc="-10" smtClean="0">
                        <a:latin typeface="Cambria Math" panose="02040503050406030204" pitchFamily="18" charset="0"/>
                        <a:ea typeface="Cambria Math" panose="02040503050406030204" pitchFamily="18" charset="0"/>
                      </a:rPr>
                      <m:t>.</m:t>
                    </m:r>
                    <m:r>
                      <a:rPr lang="en-US" altLang="zh-CN" sz="3200" b="1" i="0" spc="-10" smtClean="0">
                        <a:latin typeface="Cambria Math" panose="02040503050406030204" pitchFamily="18" charset="0"/>
                        <a:ea typeface="Cambria Math" panose="02040503050406030204" pitchFamily="18" charset="0"/>
                      </a:rPr>
                      <m:t>𝟎𝟓</m:t>
                    </m:r>
                  </m:oMath>
                </a14:m>
                <a:r>
                  <a:rPr lang="en-US" altLang="zh-CN" sz="3200" spc="-10" dirty="0">
                    <a:latin typeface="+mn-ea"/>
                  </a:rPr>
                  <a:t>,</a:t>
                </a:r>
                <a:r>
                  <a:rPr lang="en-US" altLang="zh-CN" sz="3200" b="1" spc="-10" dirty="0"/>
                  <a:t> </a:t>
                </a:r>
                <a14:m>
                  <m:oMath xmlns:m="http://schemas.openxmlformats.org/officeDocument/2006/math">
                    <m:r>
                      <a:rPr lang="en-US" altLang="zh-CN" sz="3200" b="1" spc="-10">
                        <a:latin typeface="Cambria Math" panose="02040503050406030204" pitchFamily="18" charset="0"/>
                      </a:rPr>
                      <m:t>𝐌</m:t>
                    </m:r>
                    <m:r>
                      <a:rPr lang="en-US" altLang="zh-CN" sz="3200" b="1" i="0" spc="-10" smtClean="0">
                        <a:latin typeface="Cambria Math" panose="02040503050406030204" pitchFamily="18" charset="0"/>
                      </a:rPr>
                      <m:t>=</m:t>
                    </m:r>
                    <m:r>
                      <a:rPr lang="en-US" altLang="zh-CN" sz="3200" b="1" i="0" spc="-10" smtClean="0">
                        <a:latin typeface="Cambria Math" panose="02040503050406030204" pitchFamily="18" charset="0"/>
                      </a:rPr>
                      <m:t>𝟏𝟎𝟎</m:t>
                    </m:r>
                  </m:oMath>
                </a14:m>
                <a:r>
                  <a:rPr lang="en-US" altLang="zh-CN" sz="3200" spc="-10" dirty="0">
                    <a:latin typeface="+mn-ea"/>
                  </a:rPr>
                  <a:t>,</a:t>
                </a:r>
                <a:r>
                  <a:rPr lang="zh-CN" altLang="en-US" sz="3200" spc="-10" dirty="0">
                    <a:latin typeface="+mn-ea"/>
                  </a:rPr>
                  <a:t>那么需要多大的数据集。</a:t>
                </a:r>
                <a:endParaRPr lang="en-US" altLang="zh-CN" sz="3200" spc="-10" dirty="0">
                  <a:latin typeface="+mn-ea"/>
                </a:endParaRPr>
              </a:p>
            </p:txBody>
          </p:sp>
        </mc:Choice>
        <mc:Fallback xmlns="">
          <p:sp>
            <p:nvSpPr>
              <p:cNvPr id="15" name="文本框 119">
                <a:extLst>
                  <a:ext uri="{FF2B5EF4-FFF2-40B4-BE49-F238E27FC236}">
                    <a16:creationId xmlns:a16="http://schemas.microsoft.com/office/drawing/2014/main" id="{876220C9-7AA2-6441-8875-A6C4579073AA}"/>
                  </a:ext>
                </a:extLst>
              </p:cNvPr>
              <p:cNvSpPr txBox="1">
                <a:spLocks noRot="1" noChangeAspect="1" noMove="1" noResize="1" noEditPoints="1" noAdjustHandles="1" noChangeArrowheads="1" noChangeShapeType="1" noTextEdit="1"/>
              </p:cNvSpPr>
              <p:nvPr/>
            </p:nvSpPr>
            <p:spPr>
              <a:xfrm>
                <a:off x="394036" y="2467030"/>
                <a:ext cx="11178369" cy="1815049"/>
              </a:xfrm>
              <a:prstGeom prst="rect">
                <a:avLst/>
              </a:prstGeom>
              <a:blipFill>
                <a:blip r:embed="rId4"/>
                <a:stretch>
                  <a:fillRect l="-1362" t="-1399" r="-1135" b="-11189"/>
                </a:stretch>
              </a:blipFill>
            </p:spPr>
            <p:txBody>
              <a:bodyPr/>
              <a:lstStyle/>
              <a:p>
                <a:r>
                  <a:rPr lang="en-CN">
                    <a:noFill/>
                  </a:rPr>
                  <a:t> </a:t>
                </a:r>
              </a:p>
            </p:txBody>
          </p:sp>
        </mc:Fallback>
      </mc:AlternateContent>
      <p:sp>
        <p:nvSpPr>
          <p:cNvPr id="16" name="文本框 119">
            <a:extLst>
              <a:ext uri="{FF2B5EF4-FFF2-40B4-BE49-F238E27FC236}">
                <a16:creationId xmlns:a16="http://schemas.microsoft.com/office/drawing/2014/main" id="{10875EBA-0818-C144-B3EC-7DE857C4FDB8}"/>
              </a:ext>
            </a:extLst>
          </p:cNvPr>
          <p:cNvSpPr txBox="1"/>
          <p:nvPr/>
        </p:nvSpPr>
        <p:spPr>
          <a:xfrm>
            <a:off x="1293311" y="4733683"/>
            <a:ext cx="8775787" cy="633187"/>
          </a:xfrm>
          <a:prstGeom prst="rect">
            <a:avLst/>
          </a:prstGeom>
          <a:noFill/>
        </p:spPr>
        <p:txBody>
          <a:bodyPr wrap="square" rtlCol="0">
            <a:spAutoFit/>
          </a:bodyPr>
          <a:lstStyle/>
          <a:p>
            <a:pPr>
              <a:lnSpc>
                <a:spcPct val="120000"/>
              </a:lnSpc>
            </a:pPr>
            <a:r>
              <a:rPr lang="en-US" altLang="zh-CN" sz="3200" spc="-10" dirty="0">
                <a:solidFill>
                  <a:schemeClr val="accent1"/>
                </a:solidFill>
                <a:latin typeface="+mn-ea"/>
              </a:rPr>
              <a:t>A</a:t>
            </a:r>
            <a:r>
              <a:rPr lang="zh-CN" altLang="en-US" sz="3200" spc="-10" dirty="0">
                <a:solidFill>
                  <a:schemeClr val="accent1"/>
                </a:solidFill>
                <a:latin typeface="+mn-ea"/>
              </a:rPr>
              <a:t>、</a:t>
            </a:r>
            <a:r>
              <a:rPr lang="en-US" altLang="zh-CN" sz="3200" spc="-10" dirty="0">
                <a:solidFill>
                  <a:schemeClr val="accent1"/>
                </a:solidFill>
                <a:latin typeface="+mn-ea"/>
              </a:rPr>
              <a:t>215</a:t>
            </a:r>
            <a:r>
              <a:rPr lang="zh-CN" altLang="en-US" sz="3200" spc="-10" dirty="0">
                <a:solidFill>
                  <a:schemeClr val="accent1"/>
                </a:solidFill>
                <a:latin typeface="+mn-ea"/>
              </a:rPr>
              <a:t>        </a:t>
            </a:r>
            <a:r>
              <a:rPr lang="en-US" altLang="zh-CN" sz="3200" spc="-10" dirty="0">
                <a:solidFill>
                  <a:schemeClr val="accent1"/>
                </a:solidFill>
                <a:latin typeface="+mn-ea"/>
              </a:rPr>
              <a:t>B</a:t>
            </a:r>
            <a:r>
              <a:rPr lang="zh-CN" altLang="en-US" sz="3200" spc="-10" dirty="0">
                <a:solidFill>
                  <a:schemeClr val="accent1"/>
                </a:solidFill>
                <a:latin typeface="+mn-ea"/>
              </a:rPr>
              <a:t>、</a:t>
            </a:r>
            <a:r>
              <a:rPr lang="en-US" altLang="zh-CN" sz="3200" spc="-10" dirty="0">
                <a:solidFill>
                  <a:schemeClr val="accent1"/>
                </a:solidFill>
                <a:latin typeface="+mn-ea"/>
              </a:rPr>
              <a:t>415</a:t>
            </a:r>
            <a:r>
              <a:rPr lang="zh-CN" altLang="en-US" sz="3200" spc="-10" dirty="0">
                <a:solidFill>
                  <a:schemeClr val="accent1"/>
                </a:solidFill>
                <a:latin typeface="+mn-ea"/>
              </a:rPr>
              <a:t>       </a:t>
            </a:r>
            <a:r>
              <a:rPr lang="en-US" altLang="zh-CN" sz="3200" spc="-10" dirty="0">
                <a:solidFill>
                  <a:schemeClr val="accent1"/>
                </a:solidFill>
                <a:latin typeface="+mn-ea"/>
              </a:rPr>
              <a:t>C</a:t>
            </a:r>
            <a:r>
              <a:rPr lang="zh-CN" altLang="en-US" sz="3200" spc="-10" dirty="0">
                <a:solidFill>
                  <a:schemeClr val="accent1"/>
                </a:solidFill>
                <a:latin typeface="+mn-ea"/>
              </a:rPr>
              <a:t>、</a:t>
            </a:r>
            <a:r>
              <a:rPr lang="en-US" altLang="zh-CN" sz="3200" spc="-10" dirty="0">
                <a:solidFill>
                  <a:schemeClr val="accent1"/>
                </a:solidFill>
                <a:latin typeface="+mn-ea"/>
              </a:rPr>
              <a:t>615</a:t>
            </a:r>
            <a:r>
              <a:rPr lang="zh-CN" altLang="en-US" sz="3200" spc="-10" dirty="0">
                <a:solidFill>
                  <a:schemeClr val="accent1"/>
                </a:solidFill>
                <a:latin typeface="+mn-ea"/>
              </a:rPr>
              <a:t>     </a:t>
            </a:r>
            <a:r>
              <a:rPr lang="en-US" altLang="zh-CN" sz="3200" spc="-10" dirty="0">
                <a:solidFill>
                  <a:schemeClr val="accent1"/>
                </a:solidFill>
                <a:latin typeface="+mn-ea"/>
              </a:rPr>
              <a:t>D</a:t>
            </a:r>
            <a:r>
              <a:rPr lang="zh-CN" altLang="en-US" sz="3200" spc="-10" dirty="0">
                <a:solidFill>
                  <a:schemeClr val="accent1"/>
                </a:solidFill>
                <a:latin typeface="+mn-ea"/>
              </a:rPr>
              <a:t>、</a:t>
            </a:r>
            <a:r>
              <a:rPr lang="en-US" altLang="zh-CN" sz="3200" spc="-10" dirty="0">
                <a:solidFill>
                  <a:schemeClr val="accent1"/>
                </a:solidFill>
                <a:latin typeface="+mn-ea"/>
              </a:rPr>
              <a:t>815</a:t>
            </a:r>
            <a:r>
              <a:rPr lang="zh-CN" altLang="en-US" sz="3200" spc="-10" dirty="0">
                <a:solidFill>
                  <a:schemeClr val="accent1"/>
                </a:solidFill>
                <a:latin typeface="+mn-ea"/>
              </a:rPr>
              <a:t>  </a:t>
            </a:r>
            <a:endParaRPr lang="en-US" altLang="zh-CN" sz="3200" spc="-10" dirty="0">
              <a:latin typeface="+mn-ea"/>
            </a:endParaRPr>
          </a:p>
        </p:txBody>
      </p:sp>
      <p:sp>
        <p:nvSpPr>
          <p:cNvPr id="17" name="Text Box 314">
            <a:extLst>
              <a:ext uri="{FF2B5EF4-FFF2-40B4-BE49-F238E27FC236}">
                <a16:creationId xmlns:a16="http://schemas.microsoft.com/office/drawing/2014/main" id="{AA6A15B2-39DA-F64D-A014-E68BA03ED49B}"/>
              </a:ext>
            </a:extLst>
          </p:cNvPr>
          <p:cNvSpPr txBox="1">
            <a:spLocks noChangeArrowheads="1"/>
          </p:cNvSpPr>
          <p:nvPr/>
        </p:nvSpPr>
        <p:spPr bwMode="auto">
          <a:xfrm>
            <a:off x="3484310" y="5322594"/>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pic>
        <p:nvPicPr>
          <p:cNvPr id="2" name="Picture 1">
            <a:extLst>
              <a:ext uri="{FF2B5EF4-FFF2-40B4-BE49-F238E27FC236}">
                <a16:creationId xmlns:a16="http://schemas.microsoft.com/office/drawing/2014/main" id="{12D0739C-2D50-7B48-B383-C7360AACA161}"/>
              </a:ext>
            </a:extLst>
          </p:cNvPr>
          <p:cNvPicPr>
            <a:picLocks noChangeAspect="1"/>
          </p:cNvPicPr>
          <p:nvPr/>
        </p:nvPicPr>
        <p:blipFill>
          <a:blip r:embed="rId5"/>
          <a:stretch>
            <a:fillRect/>
          </a:stretch>
        </p:blipFill>
        <p:spPr>
          <a:xfrm>
            <a:off x="8940800" y="5725224"/>
            <a:ext cx="2006600" cy="520700"/>
          </a:xfrm>
          <a:prstGeom prst="rect">
            <a:avLst/>
          </a:prstGeom>
        </p:spPr>
      </p:pic>
    </p:spTree>
    <p:extLst>
      <p:ext uri="{BB962C8B-B14F-4D97-AF65-F5344CB8AC3E}">
        <p14:creationId xmlns:p14="http://schemas.microsoft.com/office/powerpoint/2010/main" val="85553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3" name="文本框 119">
                <a:extLst>
                  <a:ext uri="{FF2B5EF4-FFF2-40B4-BE49-F238E27FC236}">
                    <a16:creationId xmlns:a16="http://schemas.microsoft.com/office/drawing/2014/main" id="{D615AEAD-C571-1948-9AC8-487E74109DA2}"/>
                  </a:ext>
                </a:extLst>
              </p:cNvPr>
              <p:cNvSpPr txBox="1"/>
              <p:nvPr/>
            </p:nvSpPr>
            <p:spPr>
              <a:xfrm>
                <a:off x="92980" y="1740292"/>
                <a:ext cx="12238720"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存在多个假设时，</a:t>
                </a:r>
                <a14:m>
                  <m:oMath xmlns:m="http://schemas.openxmlformats.org/officeDocument/2006/math">
                    <m:r>
                      <m:rPr>
                        <m:sty m:val="p"/>
                      </m:rPr>
                      <a:rPr lang="en-US" altLang="zh-CN" sz="3200" b="0" i="0" spc="-10" smtClean="0">
                        <a:latin typeface="Cambria Math" panose="02040503050406030204" pitchFamily="18" charset="0"/>
                      </a:rPr>
                      <m:t>Hoeffding</m:t>
                    </m:r>
                    <m:r>
                      <a:rPr lang="zh-CN" altLang="en-US" sz="3200" i="1" spc="-10">
                        <a:latin typeface="Cambria Math" panose="02040503050406030204" pitchFamily="18" charset="0"/>
                      </a:rPr>
                      <m:t>不等式</m:t>
                    </m:r>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𝑃</m:t>
                        </m:r>
                      </m:e>
                      <m:sub>
                        <m:r>
                          <a:rPr lang="en-US" altLang="zh-CN" sz="3200" b="0" i="1" spc="-10" smtClean="0">
                            <a:latin typeface="Cambria Math" panose="02040503050406030204" pitchFamily="18" charset="0"/>
                          </a:rPr>
                          <m:t>𝐷</m:t>
                        </m:r>
                      </m:sub>
                    </m:sSub>
                    <m:r>
                      <a:rPr lang="en-US" altLang="zh-CN" sz="3200" b="0" i="1" spc="-10" smtClean="0">
                        <a:latin typeface="Cambria Math" panose="02040503050406030204" pitchFamily="18" charset="0"/>
                      </a:rPr>
                      <m:t>[</m:t>
                    </m:r>
                    <m:r>
                      <a:rPr lang="en-US" altLang="zh-CN" sz="3200" b="0" i="1" spc="-10" smtClean="0">
                        <a:solidFill>
                          <a:srgbClr val="FF0000"/>
                        </a:solidFill>
                        <a:latin typeface="Cambria Math" panose="02040503050406030204" pitchFamily="18" charset="0"/>
                      </a:rPr>
                      <m:t>𝐵𝐴𝐷</m:t>
                    </m:r>
                    <m:r>
                      <a:rPr lang="en-US" altLang="zh-CN" sz="3200" b="0" i="1" spc="-10" smtClean="0">
                        <a:latin typeface="Cambria Math" panose="02040503050406030204" pitchFamily="18" charset="0"/>
                      </a:rPr>
                      <m:t> </m:t>
                    </m:r>
                    <m:r>
                      <a:rPr lang="en-US" altLang="zh-CN" sz="3200" b="0" i="1" spc="-10" smtClean="0">
                        <a:latin typeface="Cambria Math" panose="02040503050406030204" pitchFamily="18" charset="0"/>
                        <a:ea typeface="Cambria Math" panose="02040503050406030204" pitchFamily="18" charset="0"/>
                      </a:rPr>
                      <m:t>𝒟</m:t>
                    </m:r>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ea typeface="Cambria Math" panose="02040503050406030204" pitchFamily="18" charset="0"/>
                      </a:rPr>
                      <m:t>≤2</m:t>
                    </m:r>
                    <m:r>
                      <a:rPr lang="en-US" altLang="zh-CN" sz="3200" b="0" i="1" spc="-10" smtClean="0">
                        <a:solidFill>
                          <a:srgbClr val="FF0000"/>
                        </a:solidFill>
                        <a:latin typeface="Cambria Math" panose="02040503050406030204" pitchFamily="18" charset="0"/>
                        <a:ea typeface="Cambria Math" panose="02040503050406030204" pitchFamily="18" charset="0"/>
                      </a:rPr>
                      <m:t>𝑀</m:t>
                    </m:r>
                    <m:r>
                      <a:rPr lang="en-US" altLang="zh-CN" sz="3200" b="0" i="1" spc="-10" smtClean="0">
                        <a:latin typeface="Cambria Math" panose="02040503050406030204" pitchFamily="18" charset="0"/>
                        <a:ea typeface="Cambria Math" panose="02040503050406030204" pitchFamily="18" charset="0"/>
                      </a:rPr>
                      <m:t>𝑒𝑥𝑝</m:t>
                    </m:r>
                    <m:r>
                      <a:rPr lang="en-US" altLang="zh-CN" sz="3200" b="0" i="1" spc="-10" smtClean="0">
                        <a:latin typeface="Cambria Math" panose="02040503050406030204" pitchFamily="18" charset="0"/>
                        <a:ea typeface="Cambria Math" panose="02040503050406030204" pitchFamily="18" charset="0"/>
                      </a:rPr>
                      <m:t>(−2</m:t>
                    </m:r>
                    <m:sSup>
                      <m:sSupPr>
                        <m:ctrlPr>
                          <a:rPr lang="en-US" altLang="zh-CN" sz="3200" b="0" i="1" spc="-10" smtClean="0">
                            <a:latin typeface="Cambria Math" panose="02040503050406030204" pitchFamily="18" charset="0"/>
                            <a:ea typeface="Cambria Math" panose="02040503050406030204" pitchFamily="18" charset="0"/>
                          </a:rPr>
                        </m:ctrlPr>
                      </m:sSupPr>
                      <m:e>
                        <m:r>
                          <a:rPr lang="en-US" altLang="zh-CN" sz="3200" i="1" spc="-10">
                            <a:latin typeface="Cambria Math" panose="02040503050406030204" pitchFamily="18" charset="0"/>
                            <a:ea typeface="Cambria Math" panose="02040503050406030204" pitchFamily="18" charset="0"/>
                          </a:rPr>
                          <m:t>𝜀</m:t>
                        </m:r>
                      </m:e>
                      <m:sup>
                        <m:r>
                          <a:rPr lang="en-US" altLang="zh-CN" sz="3200" b="0" i="1" spc="-10" smtClean="0">
                            <a:latin typeface="Cambria Math" panose="02040503050406030204" pitchFamily="18" charset="0"/>
                            <a:ea typeface="Cambria Math" panose="02040503050406030204" pitchFamily="18" charset="0"/>
                          </a:rPr>
                          <m:t>2</m:t>
                        </m:r>
                      </m:sup>
                    </m:sSup>
                    <m:r>
                      <a:rPr lang="en-US" altLang="zh-CN" sz="3200" b="0" i="1" spc="-10" smtClean="0">
                        <a:solidFill>
                          <a:schemeClr val="accent1"/>
                        </a:solidFill>
                        <a:latin typeface="Cambria Math" panose="02040503050406030204" pitchFamily="18" charset="0"/>
                        <a:ea typeface="Cambria Math" panose="02040503050406030204" pitchFamily="18" charset="0"/>
                      </a:rPr>
                      <m:t>𝑁</m:t>
                    </m:r>
                    <m:r>
                      <a:rPr lang="en-US" altLang="zh-CN" sz="3200" b="0" i="1" spc="-10" smtClean="0">
                        <a:latin typeface="Cambria Math" panose="02040503050406030204" pitchFamily="18" charset="0"/>
                        <a:ea typeface="Cambria Math" panose="02040503050406030204" pitchFamily="18" charset="0"/>
                      </a:rPr>
                      <m:t>)</m:t>
                    </m:r>
                  </m:oMath>
                </a14:m>
                <a:r>
                  <a:rPr lang="zh-CN" altLang="en-US" sz="3200" spc="-10" dirty="0">
                    <a:latin typeface="+mn-ea"/>
                  </a:rPr>
                  <a:t>中</a:t>
                </a:r>
                <a14:m>
                  <m:oMath xmlns:m="http://schemas.openxmlformats.org/officeDocument/2006/math">
                    <m:r>
                      <a:rPr lang="en-US" altLang="zh-CN" sz="3200" b="0" i="1" spc="-10" dirty="0" smtClean="0">
                        <a:solidFill>
                          <a:srgbClr val="FF0000"/>
                        </a:solidFill>
                        <a:latin typeface="Cambria Math" panose="02040503050406030204" pitchFamily="18" charset="0"/>
                      </a:rPr>
                      <m:t>𝑀</m:t>
                    </m:r>
                  </m:oMath>
                </a14:m>
                <a:r>
                  <a:rPr lang="zh-CN" altLang="en-US" sz="3200" spc="-10" dirty="0">
                    <a:latin typeface="+mn-ea"/>
                  </a:rPr>
                  <a:t>的由来：</a:t>
                </a:r>
                <a:endParaRPr lang="en-US" altLang="zh-CN" sz="3200" spc="-10" dirty="0">
                  <a:latin typeface="+mn-ea"/>
                </a:endParaRPr>
              </a:p>
            </p:txBody>
          </p:sp>
        </mc:Choice>
        <mc:Fallback xmlns="">
          <p:sp>
            <p:nvSpPr>
              <p:cNvPr id="13" name="文本框 119">
                <a:extLst>
                  <a:ext uri="{FF2B5EF4-FFF2-40B4-BE49-F238E27FC236}">
                    <a16:creationId xmlns:a16="http://schemas.microsoft.com/office/drawing/2014/main" id="{D615AEAD-C571-1948-9AC8-487E74109DA2}"/>
                  </a:ext>
                </a:extLst>
              </p:cNvPr>
              <p:cNvSpPr txBox="1">
                <a:spLocks noRot="1" noChangeAspect="1" noMove="1" noResize="1" noEditPoints="1" noAdjustHandles="1" noChangeArrowheads="1" noChangeShapeType="1" noTextEdit="1"/>
              </p:cNvSpPr>
              <p:nvPr/>
            </p:nvSpPr>
            <p:spPr>
              <a:xfrm>
                <a:off x="92980" y="1740292"/>
                <a:ext cx="12238720" cy="1224118"/>
              </a:xfrm>
              <a:prstGeom prst="rect">
                <a:avLst/>
              </a:prstGeom>
              <a:blipFill>
                <a:blip r:embed="rId3"/>
                <a:stretch>
                  <a:fillRect l="-1140" t="-2041" b="-153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2C4FE813-AE81-B043-8F9C-2D293BE016CA}"/>
                  </a:ext>
                </a:extLst>
              </p:cNvPr>
              <p:cNvSpPr txBox="1"/>
              <p:nvPr/>
            </p:nvSpPr>
            <p:spPr>
              <a:xfrm>
                <a:off x="283480" y="1021449"/>
                <a:ext cx="11625040" cy="633187"/>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3200" spc="-10" dirty="0">
                    <a:solidFill>
                      <a:schemeClr val="accent1">
                        <a:lumMod val="75000"/>
                      </a:schemeClr>
                    </a:solidFill>
                    <a:latin typeface="+mn-ea"/>
                  </a:rPr>
                  <a:t>问题</a:t>
                </a:r>
                <a:r>
                  <a:rPr lang="zh-CN" altLang="en-US" sz="3200" spc="-10" dirty="0">
                    <a:latin typeface="+mn-ea"/>
                  </a:rPr>
                  <a:t>：当</a:t>
                </a:r>
                <a14:m>
                  <m:oMath xmlns:m="http://schemas.openxmlformats.org/officeDocument/2006/math">
                    <m:r>
                      <a:rPr lang="en-US" altLang="zh-CN" sz="3200" i="1" spc="-10">
                        <a:latin typeface="Cambria Math" panose="02040503050406030204" pitchFamily="18" charset="0"/>
                      </a:rPr>
                      <m:t>𝑀</m:t>
                    </m:r>
                  </m:oMath>
                </a14:m>
                <a:r>
                  <a:rPr lang="zh-CN" altLang="en-US" sz="3200" spc="-10" dirty="0">
                    <a:latin typeface="+mn-ea"/>
                  </a:rPr>
                  <a:t>无限时，怎么论证机器可学习？</a:t>
                </a:r>
                <a:endParaRPr lang="en-US" altLang="zh-CN" sz="3200" spc="-10" dirty="0">
                  <a:latin typeface="+mn-ea"/>
                </a:endParaRPr>
              </a:p>
            </p:txBody>
          </p:sp>
        </mc:Choice>
        <mc:Fallback xmlns="">
          <p:sp>
            <p:nvSpPr>
              <p:cNvPr id="14" name="文本框 119">
                <a:extLst>
                  <a:ext uri="{FF2B5EF4-FFF2-40B4-BE49-F238E27FC236}">
                    <a16:creationId xmlns:a16="http://schemas.microsoft.com/office/drawing/2014/main" id="{2C4FE813-AE81-B043-8F9C-2D293BE016CA}"/>
                  </a:ext>
                </a:extLst>
              </p:cNvPr>
              <p:cNvSpPr txBox="1">
                <a:spLocks noRot="1" noChangeAspect="1" noMove="1" noResize="1" noEditPoints="1" noAdjustHandles="1" noChangeArrowheads="1" noChangeShapeType="1" noTextEdit="1"/>
              </p:cNvSpPr>
              <p:nvPr/>
            </p:nvSpPr>
            <p:spPr>
              <a:xfrm>
                <a:off x="283480" y="1021449"/>
                <a:ext cx="11625040" cy="633187"/>
              </a:xfrm>
              <a:prstGeom prst="rect">
                <a:avLst/>
              </a:prstGeom>
              <a:blipFill>
                <a:blip r:embed="rId4"/>
                <a:stretch>
                  <a:fillRect l="-1201" t="-3922" b="-31373"/>
                </a:stretch>
              </a:blipFill>
            </p:spPr>
            <p:txBody>
              <a:bodyPr/>
              <a:lstStyle/>
              <a:p>
                <a:r>
                  <a:rPr lang="en-CN">
                    <a:noFill/>
                  </a:rPr>
                  <a:t> </a:t>
                </a:r>
              </a:p>
            </p:txBody>
          </p:sp>
        </mc:Fallback>
      </mc:AlternateContent>
      <p:pic>
        <p:nvPicPr>
          <p:cNvPr id="15" name="Picture 14">
            <a:extLst>
              <a:ext uri="{FF2B5EF4-FFF2-40B4-BE49-F238E27FC236}">
                <a16:creationId xmlns:a16="http://schemas.microsoft.com/office/drawing/2014/main" id="{F8EDF606-BC44-B345-A386-DB2DD9890983}"/>
              </a:ext>
            </a:extLst>
          </p:cNvPr>
          <p:cNvPicPr>
            <a:picLocks noChangeAspect="1"/>
          </p:cNvPicPr>
          <p:nvPr/>
        </p:nvPicPr>
        <p:blipFill>
          <a:blip r:embed="rId5"/>
          <a:stretch>
            <a:fillRect/>
          </a:stretch>
        </p:blipFill>
        <p:spPr>
          <a:xfrm>
            <a:off x="1803644" y="2985538"/>
            <a:ext cx="8138039" cy="2705378"/>
          </a:xfrm>
          <a:prstGeom prst="rect">
            <a:avLst/>
          </a:prstGeom>
        </p:spPr>
      </p:pic>
      <p:sp>
        <p:nvSpPr>
          <p:cNvPr id="16" name="文本框 119">
            <a:extLst>
              <a:ext uri="{FF2B5EF4-FFF2-40B4-BE49-F238E27FC236}">
                <a16:creationId xmlns:a16="http://schemas.microsoft.com/office/drawing/2014/main" id="{CD45C9E1-81B9-424B-B737-573FE8F83B3E}"/>
              </a:ext>
            </a:extLst>
          </p:cNvPr>
          <p:cNvSpPr txBox="1"/>
          <p:nvPr/>
        </p:nvSpPr>
        <p:spPr>
          <a:xfrm>
            <a:off x="706660" y="5690916"/>
            <a:ext cx="11625040" cy="633187"/>
          </a:xfrm>
          <a:prstGeom prst="rect">
            <a:avLst/>
          </a:prstGeom>
          <a:noFill/>
        </p:spPr>
        <p:txBody>
          <a:bodyPr wrap="square" rtlCol="0">
            <a:spAutoFit/>
          </a:bodyPr>
          <a:lstStyle/>
          <a:p>
            <a:pPr>
              <a:lnSpc>
                <a:spcPct val="120000"/>
              </a:lnSpc>
            </a:pPr>
            <a:r>
              <a:rPr lang="zh-CN" altLang="en-US" sz="3200" spc="-10" dirty="0">
                <a:latin typeface="+mn-ea"/>
              </a:rPr>
              <a:t>这里的</a:t>
            </a:r>
            <a:r>
              <a:rPr lang="en-US" altLang="zh-CN" sz="3200" spc="-10" dirty="0">
                <a:latin typeface="+mn-ea"/>
              </a:rPr>
              <a:t>union</a:t>
            </a:r>
            <a:r>
              <a:rPr lang="zh-CN" altLang="en-US" sz="3200" spc="-10" dirty="0">
                <a:latin typeface="+mn-ea"/>
              </a:rPr>
              <a:t> </a:t>
            </a:r>
            <a:r>
              <a:rPr lang="en-US" altLang="zh-CN" sz="3200" spc="-10" dirty="0">
                <a:latin typeface="+mn-ea"/>
              </a:rPr>
              <a:t>bound</a:t>
            </a:r>
            <a:r>
              <a:rPr lang="zh-CN" altLang="en-US" sz="3200" spc="-10" dirty="0">
                <a:latin typeface="+mn-ea"/>
              </a:rPr>
              <a:t>计算假定</a:t>
            </a:r>
            <a:r>
              <a:rPr lang="zh-CN" altLang="en-US" sz="3200" spc="-10" dirty="0">
                <a:solidFill>
                  <a:srgbClr val="C00000"/>
                </a:solidFill>
                <a:latin typeface="+mn-ea"/>
              </a:rPr>
              <a:t>不同假设</a:t>
            </a:r>
            <a:r>
              <a:rPr lang="zh-CN" altLang="en-US" sz="3200" spc="-10" dirty="0">
                <a:latin typeface="+mn-ea"/>
              </a:rPr>
              <a:t>间没有交集</a:t>
            </a:r>
            <a:endParaRPr lang="en-US" altLang="zh-CN" sz="3200" spc="-10" dirty="0">
              <a:latin typeface="+mn-ea"/>
            </a:endParaRPr>
          </a:p>
        </p:txBody>
      </p:sp>
    </p:spTree>
    <p:extLst>
      <p:ext uri="{BB962C8B-B14F-4D97-AF65-F5344CB8AC3E}">
        <p14:creationId xmlns:p14="http://schemas.microsoft.com/office/powerpoint/2010/main" val="89765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16" name="文本框 119">
            <a:extLst>
              <a:ext uri="{FF2B5EF4-FFF2-40B4-BE49-F238E27FC236}">
                <a16:creationId xmlns:a16="http://schemas.microsoft.com/office/drawing/2014/main" id="{CD45C9E1-81B9-424B-B737-573FE8F83B3E}"/>
              </a:ext>
            </a:extLst>
          </p:cNvPr>
          <p:cNvSpPr txBox="1"/>
          <p:nvPr/>
        </p:nvSpPr>
        <p:spPr>
          <a:xfrm>
            <a:off x="283480" y="1101153"/>
            <a:ext cx="7895320"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latin typeface="+mn-ea"/>
              </a:rPr>
              <a:t>通常</a:t>
            </a:r>
            <a:r>
              <a:rPr lang="zh-CN" altLang="en-US" sz="3200" spc="-10" dirty="0">
                <a:latin typeface="+mn-ea"/>
              </a:rPr>
              <a:t>不同假设对应的</a:t>
            </a:r>
            <a:r>
              <a:rPr lang="zh-CN" altLang="en-CN" sz="3200" spc="-10" dirty="0">
                <a:latin typeface="+mn-ea"/>
              </a:rPr>
              <a:t>坏事件</a:t>
            </a:r>
            <a:r>
              <a:rPr lang="zh-CN" altLang="en-US" sz="3200" spc="-10" dirty="0">
                <a:latin typeface="+mn-ea"/>
              </a:rPr>
              <a:t>间存在交集，上述式子中</a:t>
            </a:r>
            <a:r>
              <a:rPr lang="en-US" altLang="zh-CN" sz="3200" spc="-10" dirty="0">
                <a:latin typeface="+mn-ea"/>
              </a:rPr>
              <a:t>union</a:t>
            </a:r>
            <a:r>
              <a:rPr lang="zh-CN" altLang="en-US" sz="3200" spc="-10" dirty="0">
                <a:latin typeface="+mn-ea"/>
              </a:rPr>
              <a:t> </a:t>
            </a:r>
            <a:r>
              <a:rPr lang="en-US" altLang="zh-CN" sz="3200" spc="-10" dirty="0">
                <a:latin typeface="+mn-ea"/>
              </a:rPr>
              <a:t>bound</a:t>
            </a:r>
            <a:r>
              <a:rPr lang="zh-CN" altLang="en-US" sz="3200" spc="-10" dirty="0">
                <a:latin typeface="+mn-ea"/>
              </a:rPr>
              <a:t>被过高估计了</a:t>
            </a:r>
            <a:endParaRPr lang="en-US" altLang="zh-CN" sz="3200" spc="-10" dirty="0">
              <a:latin typeface="+mn-ea"/>
            </a:endParaRPr>
          </a:p>
        </p:txBody>
      </p:sp>
      <p:pic>
        <p:nvPicPr>
          <p:cNvPr id="2" name="Picture 1">
            <a:extLst>
              <a:ext uri="{FF2B5EF4-FFF2-40B4-BE49-F238E27FC236}">
                <a16:creationId xmlns:a16="http://schemas.microsoft.com/office/drawing/2014/main" id="{227935CD-FF5E-E043-A3A1-1AB69F3F2431}"/>
              </a:ext>
            </a:extLst>
          </p:cNvPr>
          <p:cNvPicPr>
            <a:picLocks noChangeAspect="1"/>
          </p:cNvPicPr>
          <p:nvPr/>
        </p:nvPicPr>
        <p:blipFill>
          <a:blip r:embed="rId3"/>
          <a:stretch>
            <a:fillRect/>
          </a:stretch>
        </p:blipFill>
        <p:spPr>
          <a:xfrm>
            <a:off x="8675940" y="869081"/>
            <a:ext cx="1672719" cy="1619106"/>
          </a:xfrm>
          <a:prstGeom prst="rect">
            <a:avLst/>
          </a:prstGeom>
        </p:spPr>
      </p:pic>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76C0F382-F577-4F43-B49F-0C7C2A481297}"/>
                  </a:ext>
                </a:extLst>
              </p:cNvPr>
              <p:cNvSpPr txBox="1"/>
              <p:nvPr/>
            </p:nvSpPr>
            <p:spPr>
              <a:xfrm>
                <a:off x="283480" y="2824312"/>
                <a:ext cx="11625040" cy="1224118"/>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3200" spc="-10" dirty="0">
                    <a:solidFill>
                      <a:schemeClr val="accent1">
                        <a:lumMod val="75000"/>
                      </a:schemeClr>
                    </a:solidFill>
                    <a:latin typeface="+mn-ea"/>
                  </a:rPr>
                  <a:t>问题</a:t>
                </a:r>
                <a:r>
                  <a:rPr lang="zh-CN" altLang="en-US" sz="3200" spc="-10" dirty="0">
                    <a:latin typeface="+mn-ea"/>
                  </a:rPr>
                  <a:t>：</a:t>
                </a:r>
                <a:r>
                  <a:rPr lang="zh-CN" altLang="en-CN" sz="3200" spc="-10" dirty="0">
                    <a:latin typeface="+mn-ea"/>
                  </a:rPr>
                  <a:t>如何</a:t>
                </a:r>
                <a:r>
                  <a:rPr lang="zh-CN" altLang="en-US" sz="3200" spc="-10" dirty="0">
                    <a:latin typeface="+mn-ea"/>
                  </a:rPr>
                  <a:t>寻找这些</a:t>
                </a:r>
                <a:r>
                  <a:rPr lang="zh-CN" altLang="en-CN" sz="3200" spc="-10" dirty="0">
                    <a:latin typeface="+mn-ea"/>
                  </a:rPr>
                  <a:t>坏事件</a:t>
                </a:r>
                <a:r>
                  <a:rPr lang="zh-CN" altLang="en-US" sz="3200" spc="-10" dirty="0">
                    <a:latin typeface="+mn-ea"/>
                  </a:rPr>
                  <a:t>间重叠的部分？使得霍夫丁不等式右边无限大的</a:t>
                </a:r>
                <a14:m>
                  <m:oMath xmlns:m="http://schemas.openxmlformats.org/officeDocument/2006/math">
                    <m:r>
                      <a:rPr lang="en-US" altLang="zh-CN" sz="3200" i="1" spc="-10" dirty="0" smtClean="0">
                        <a:solidFill>
                          <a:schemeClr val="accent1"/>
                        </a:solidFill>
                        <a:latin typeface="Cambria Math" panose="02040503050406030204" pitchFamily="18" charset="0"/>
                      </a:rPr>
                      <m:t>𝑀</m:t>
                    </m:r>
                  </m:oMath>
                </a14:m>
                <a:r>
                  <a:rPr lang="zh-CN" altLang="en-CN" sz="3200" spc="-10" dirty="0">
                    <a:latin typeface="+mn-ea"/>
                  </a:rPr>
                  <a:t>可被</a:t>
                </a:r>
                <a:r>
                  <a:rPr lang="zh-CN" altLang="en-US" sz="3200" spc="-10" dirty="0">
                    <a:latin typeface="+mn-ea"/>
                  </a:rPr>
                  <a:t>某个有限值</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b="0" i="1" spc="-10" smtClean="0">
                            <a:solidFill>
                              <a:srgbClr val="FF0000"/>
                            </a:solidFill>
                            <a:latin typeface="Cambria Math" panose="02040503050406030204" pitchFamily="18" charset="0"/>
                          </a:rPr>
                          <m:t>𝑚</m:t>
                        </m:r>
                      </m:e>
                      <m:sub>
                        <m:r>
                          <a:rPr lang="en-US" altLang="zh-CN" sz="3200" i="1" spc="-10" smtClean="0">
                            <a:solidFill>
                              <a:srgbClr val="FF0000"/>
                            </a:solidFill>
                            <a:latin typeface="Cambria Math" panose="02040503050406030204" pitchFamily="18" charset="0"/>
                            <a:ea typeface="Cambria Math" panose="02040503050406030204" pitchFamily="18" charset="0"/>
                          </a:rPr>
                          <m:t>ℋ</m:t>
                        </m:r>
                      </m:sub>
                    </m:sSub>
                  </m:oMath>
                </a14:m>
                <a:r>
                  <a:rPr lang="zh-CN" altLang="en-US" sz="3200" spc="-10" dirty="0">
                    <a:latin typeface="+mn-ea"/>
                  </a:rPr>
                  <a:t>所限定，即</a:t>
                </a:r>
                <a:endParaRPr lang="en-US" altLang="zh-CN" sz="3200" spc="-10" dirty="0">
                  <a:latin typeface="+mn-ea"/>
                </a:endParaRPr>
              </a:p>
            </p:txBody>
          </p:sp>
        </mc:Choice>
        <mc:Fallback xmlns="">
          <p:sp>
            <p:nvSpPr>
              <p:cNvPr id="9" name="文本框 119">
                <a:extLst>
                  <a:ext uri="{FF2B5EF4-FFF2-40B4-BE49-F238E27FC236}">
                    <a16:creationId xmlns:a16="http://schemas.microsoft.com/office/drawing/2014/main" id="{76C0F382-F577-4F43-B49F-0C7C2A481297}"/>
                  </a:ext>
                </a:extLst>
              </p:cNvPr>
              <p:cNvSpPr txBox="1">
                <a:spLocks noRot="1" noChangeAspect="1" noMove="1" noResize="1" noEditPoints="1" noAdjustHandles="1" noChangeArrowheads="1" noChangeShapeType="1" noTextEdit="1"/>
              </p:cNvSpPr>
              <p:nvPr/>
            </p:nvSpPr>
            <p:spPr>
              <a:xfrm>
                <a:off x="283480" y="2824312"/>
                <a:ext cx="11625040" cy="1224118"/>
              </a:xfrm>
              <a:prstGeom prst="rect">
                <a:avLst/>
              </a:prstGeom>
              <a:blipFill>
                <a:blip r:embed="rId4"/>
                <a:stretch>
                  <a:fillRect l="-1201" t="-2062" r="-983" b="-16495"/>
                </a:stretch>
              </a:blipFill>
            </p:spPr>
            <p:txBody>
              <a:bodyPr/>
              <a:lstStyle/>
              <a:p>
                <a:r>
                  <a:rPr lang="en-CN">
                    <a:noFill/>
                  </a:rPr>
                  <a:t> </a:t>
                </a:r>
              </a:p>
            </p:txBody>
          </p:sp>
        </mc:Fallback>
      </mc:AlternateContent>
      <p:sp>
        <p:nvSpPr>
          <p:cNvPr id="10" name="文本框 119">
            <a:extLst>
              <a:ext uri="{FF2B5EF4-FFF2-40B4-BE49-F238E27FC236}">
                <a16:creationId xmlns:a16="http://schemas.microsoft.com/office/drawing/2014/main" id="{7EB489D4-4D73-2741-8A1A-625E4FE2013A}"/>
              </a:ext>
            </a:extLst>
          </p:cNvPr>
          <p:cNvSpPr txBox="1"/>
          <p:nvPr/>
        </p:nvSpPr>
        <p:spPr>
          <a:xfrm>
            <a:off x="755649" y="5021112"/>
            <a:ext cx="10737851" cy="1224118"/>
          </a:xfrm>
          <a:prstGeom prst="rect">
            <a:avLst/>
          </a:prstGeom>
          <a:noFill/>
        </p:spPr>
        <p:txBody>
          <a:bodyPr wrap="square" rtlCol="0">
            <a:spAutoFit/>
          </a:bodyPr>
          <a:lstStyle/>
          <a:p>
            <a:pPr>
              <a:lnSpc>
                <a:spcPct val="120000"/>
              </a:lnSpc>
            </a:pPr>
            <a:r>
              <a:rPr lang="zh-CN" altLang="en-US" sz="3200" spc="-10" dirty="0">
                <a:latin typeface="+mn-ea"/>
              </a:rPr>
              <a:t>下面以</a:t>
            </a:r>
            <a:r>
              <a:rPr lang="zh-CN" altLang="en-US" sz="3200" spc="-10" dirty="0">
                <a:solidFill>
                  <a:schemeClr val="accent1"/>
                </a:solidFill>
                <a:latin typeface="+mn-ea"/>
              </a:rPr>
              <a:t>感知器学习模型</a:t>
            </a:r>
            <a:r>
              <a:rPr lang="en-US" altLang="zh-CN" sz="3200" spc="-10" dirty="0">
                <a:solidFill>
                  <a:srgbClr val="FF0000"/>
                </a:solidFill>
                <a:latin typeface="+mn-ea"/>
              </a:rPr>
              <a:t>PLA </a:t>
            </a:r>
            <a:r>
              <a:rPr lang="en-US" altLang="zh-CN" sz="3200" spc="-10" dirty="0">
                <a:solidFill>
                  <a:schemeClr val="accent1"/>
                </a:solidFill>
                <a:latin typeface="+mn-ea"/>
              </a:rPr>
              <a:t>(Perceptron Learning Algorithm) </a:t>
            </a:r>
            <a:r>
              <a:rPr lang="zh-CN" altLang="en-US" sz="3200" spc="-10" dirty="0">
                <a:latin typeface="+mn-ea"/>
              </a:rPr>
              <a:t>为例来说明</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1255D869-7919-DE4C-A485-3D812C6C094A}"/>
                  </a:ext>
                </a:extLst>
              </p:cNvPr>
              <p:cNvSpPr txBox="1"/>
              <p:nvPr/>
            </p:nvSpPr>
            <p:spPr>
              <a:xfrm>
                <a:off x="1093580" y="4048430"/>
                <a:ext cx="10004839" cy="759375"/>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chemeClr val="tx1"/>
                          </a:solidFill>
                          <a:latin typeface="Cambria Math" panose="02040503050406030204" pitchFamily="18" charset="0"/>
                        </a:rPr>
                        <m:t>𝑷</m:t>
                      </m:r>
                      <m:d>
                        <m:dPr>
                          <m:ctrlPr>
                            <a:rPr lang="en-US" altLang="zh-CN" sz="3200" b="1" i="1" spc="-10" smtClean="0">
                              <a:solidFill>
                                <a:schemeClr val="tx1"/>
                              </a:solidFill>
                              <a:latin typeface="Cambria Math" panose="02040503050406030204" pitchFamily="18" charset="0"/>
                            </a:rPr>
                          </m:ctrlPr>
                        </m:dPr>
                        <m:e>
                          <m:d>
                            <m:dPr>
                              <m:begChr m:val="|"/>
                              <m:endChr m:val="|"/>
                              <m:ctrlPr>
                                <a:rPr lang="en-US" altLang="zh-CN" sz="3200" b="1" i="1" spc="-10" smtClean="0">
                                  <a:solidFill>
                                    <a:schemeClr val="tx1"/>
                                  </a:solidFill>
                                  <a:latin typeface="Cambria Math" panose="02040503050406030204" pitchFamily="18" charset="0"/>
                                </a:rPr>
                              </m:ctrlPr>
                            </m:dPr>
                            <m:e>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a:solidFill>
                                        <a:schemeClr val="tx1"/>
                                      </a:solidFill>
                                      <a:latin typeface="Cambria Math" panose="02040503050406030204" pitchFamily="18" charset="0"/>
                                    </a:rPr>
                                    <m:t>𝒊𝒏</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smtClean="0">
                                      <a:solidFill>
                                        <a:schemeClr val="tx1"/>
                                      </a:solidFill>
                                      <a:latin typeface="Cambria Math" panose="02040503050406030204" pitchFamily="18" charset="0"/>
                                    </a:rPr>
                                    <m:t>𝒐𝒖𝒕</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e>
                          </m:d>
                          <m:r>
                            <a:rPr lang="en-US" altLang="zh-CN" sz="3200" b="1" i="1" spc="-10" smtClean="0">
                              <a:solidFill>
                                <a:schemeClr val="tx1"/>
                              </a:solidFill>
                              <a:latin typeface="Cambria Math" panose="02040503050406030204" pitchFamily="18" charset="0"/>
                            </a:rPr>
                            <m:t>&gt;</m:t>
                          </m:r>
                          <m:r>
                            <a:rPr lang="en-US" altLang="zh-CN" sz="3200" b="1" i="1" spc="-10" smtClean="0">
                              <a:solidFill>
                                <a:schemeClr val="tx1"/>
                              </a:solidFill>
                              <a:latin typeface="Cambria Math" panose="02040503050406030204" pitchFamily="18" charset="0"/>
                              <a:ea typeface="Cambria Math" panose="02040503050406030204" pitchFamily="18" charset="0"/>
                            </a:rPr>
                            <m:t>𝜺</m:t>
                          </m:r>
                        </m:e>
                      </m:d>
                      <m:r>
                        <a:rPr lang="en-US" altLang="zh-CN" sz="3200" b="1" i="1" spc="-10" smtClean="0">
                          <a:solidFill>
                            <a:schemeClr val="tx1"/>
                          </a:solidFill>
                          <a:latin typeface="Cambria Math" panose="02040503050406030204" pitchFamily="18" charset="0"/>
                          <a:ea typeface="Cambria Math" panose="02040503050406030204" pitchFamily="18" charset="0"/>
                        </a:rPr>
                        <m:t>≤</m:t>
                      </m:r>
                      <m:r>
                        <a:rPr lang="en-US" altLang="zh-CN" sz="3200" b="1" i="1" spc="-10" smtClean="0">
                          <a:solidFill>
                            <a:schemeClr val="tx1"/>
                          </a:solidFill>
                          <a:latin typeface="Cambria Math" panose="02040503050406030204" pitchFamily="18" charset="0"/>
                        </a:rPr>
                        <m:t>𝟐</m:t>
                      </m:r>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r>
                        <a:rPr lang="en-US" altLang="zh-CN" sz="3200" b="1" i="0" spc="-10" smtClean="0">
                          <a:solidFill>
                            <a:schemeClr val="tx1"/>
                          </a:solidFill>
                          <a:latin typeface="Cambria Math" panose="02040503050406030204" pitchFamily="18" charset="0"/>
                        </a:rPr>
                        <m:t>𝐞𝐱</m:t>
                      </m:r>
                      <m:func>
                        <m:funcPr>
                          <m:ctrlPr>
                            <a:rPr lang="en-US" altLang="zh-CN" sz="3200" b="1" i="1" spc="-10" smtClean="0">
                              <a:solidFill>
                                <a:schemeClr val="tx1"/>
                              </a:solidFill>
                              <a:latin typeface="Cambria Math" panose="02040503050406030204" pitchFamily="18" charset="0"/>
                            </a:rPr>
                          </m:ctrlPr>
                        </m:funcPr>
                        <m:fName>
                          <m:r>
                            <a:rPr lang="en-US" altLang="zh-CN" sz="3200" b="1" i="0" spc="-10" smtClean="0">
                              <a:solidFill>
                                <a:schemeClr val="tx1"/>
                              </a:solidFill>
                              <a:latin typeface="Cambria Math" panose="02040503050406030204" pitchFamily="18" charset="0"/>
                            </a:rPr>
                            <m:t>𝐩</m:t>
                          </m:r>
                        </m:fName>
                        <m:e>
                          <m:d>
                            <m:dPr>
                              <m:ctrlPr>
                                <a:rPr lang="en-US" altLang="zh-CN" sz="3200" b="1" i="1" spc="-10" smtClean="0">
                                  <a:solidFill>
                                    <a:schemeClr val="tx1"/>
                                  </a:solidFill>
                                  <a:latin typeface="Cambria Math" panose="02040503050406030204" pitchFamily="18" charset="0"/>
                                </a:rPr>
                              </m:ctrlPr>
                            </m:dPr>
                            <m:e>
                              <m:r>
                                <a:rPr lang="en-US" altLang="zh-CN" sz="3200" b="1" i="1" spc="-10" smtClean="0">
                                  <a:solidFill>
                                    <a:schemeClr val="tx1"/>
                                  </a:solidFill>
                                  <a:latin typeface="Cambria Math" panose="02040503050406030204" pitchFamily="18" charset="0"/>
                                </a:rPr>
                                <m:t>−</m:t>
                              </m:r>
                              <m:r>
                                <a:rPr lang="en-US" altLang="zh-CN" sz="3200" b="1" i="1" spc="-10" smtClean="0">
                                  <a:solidFill>
                                    <a:schemeClr val="tx1"/>
                                  </a:solidFill>
                                  <a:latin typeface="Cambria Math" panose="02040503050406030204" pitchFamily="18" charset="0"/>
                                </a:rPr>
                                <m:t>𝟐</m:t>
                              </m:r>
                              <m:sSup>
                                <m:sSupPr>
                                  <m:ctrlPr>
                                    <a:rPr lang="en-US" altLang="zh-CN" sz="3200" b="1" i="1" spc="-10" smtClean="0">
                                      <a:solidFill>
                                        <a:schemeClr val="tx1"/>
                                      </a:solidFill>
                                      <a:latin typeface="Cambria Math" panose="02040503050406030204" pitchFamily="18" charset="0"/>
                                    </a:rPr>
                                  </m:ctrlPr>
                                </m:sSupPr>
                                <m:e>
                                  <m:r>
                                    <a:rPr lang="en-US" altLang="zh-CN" sz="3200" b="1" i="1" spc="-10" smtClean="0">
                                      <a:solidFill>
                                        <a:schemeClr val="tx1"/>
                                      </a:solidFill>
                                      <a:latin typeface="Cambria Math" panose="02040503050406030204" pitchFamily="18" charset="0"/>
                                      <a:ea typeface="Cambria Math" panose="02040503050406030204" pitchFamily="18" charset="0"/>
                                    </a:rPr>
                                    <m:t>𝜺</m:t>
                                  </m:r>
                                </m:e>
                                <m:sup>
                                  <m:r>
                                    <a:rPr lang="en-US" altLang="zh-CN" sz="3200" b="1" i="1" spc="-10" smtClean="0">
                                      <a:solidFill>
                                        <a:schemeClr val="tx1"/>
                                      </a:solidFill>
                                      <a:latin typeface="Cambria Math" panose="02040503050406030204" pitchFamily="18" charset="0"/>
                                    </a:rPr>
                                    <m:t>𝟐</m:t>
                                  </m:r>
                                </m:sup>
                              </m:sSup>
                              <m:r>
                                <a:rPr lang="en-US" altLang="zh-CN" sz="3200" b="1" i="1" spc="-10" smtClean="0">
                                  <a:solidFill>
                                    <a:schemeClr val="tx1"/>
                                  </a:solidFill>
                                  <a:latin typeface="Cambria Math" panose="02040503050406030204" pitchFamily="18" charset="0"/>
                                </a:rPr>
                                <m:t>𝑵</m:t>
                              </m:r>
                            </m:e>
                          </m:d>
                        </m:e>
                      </m:func>
                    </m:oMath>
                  </m:oMathPara>
                </a14:m>
                <a:endParaRPr lang="en-US" altLang="zh-CN" sz="3200" b="1" spc="-10" dirty="0">
                  <a:solidFill>
                    <a:schemeClr val="tx1"/>
                  </a:solidFill>
                  <a:latin typeface="+mn-ea"/>
                </a:endParaRPr>
              </a:p>
            </p:txBody>
          </p:sp>
        </mc:Choice>
        <mc:Fallback xmlns="">
          <p:sp>
            <p:nvSpPr>
              <p:cNvPr id="11" name="文本框 119">
                <a:extLst>
                  <a:ext uri="{FF2B5EF4-FFF2-40B4-BE49-F238E27FC236}">
                    <a16:creationId xmlns:a16="http://schemas.microsoft.com/office/drawing/2014/main" id="{1255D869-7919-DE4C-A485-3D812C6C094A}"/>
                  </a:ext>
                </a:extLst>
              </p:cNvPr>
              <p:cNvSpPr txBox="1">
                <a:spLocks noRot="1" noChangeAspect="1" noMove="1" noResize="1" noEditPoints="1" noAdjustHandles="1" noChangeArrowheads="1" noChangeShapeType="1" noTextEdit="1"/>
              </p:cNvSpPr>
              <p:nvPr/>
            </p:nvSpPr>
            <p:spPr>
              <a:xfrm>
                <a:off x="1093580" y="4048430"/>
                <a:ext cx="10004839" cy="759375"/>
              </a:xfrm>
              <a:prstGeom prst="rect">
                <a:avLst/>
              </a:prstGeom>
              <a:blipFill>
                <a:blip r:embed="rId5"/>
                <a:stretch>
                  <a:fillRect b="-8197"/>
                </a:stretch>
              </a:blipFill>
            </p:spPr>
            <p:txBody>
              <a:bodyPr/>
              <a:lstStyle/>
              <a:p>
                <a:r>
                  <a:rPr lang="en-CN">
                    <a:noFill/>
                  </a:rPr>
                  <a:t> </a:t>
                </a:r>
              </a:p>
            </p:txBody>
          </p:sp>
        </mc:Fallback>
      </mc:AlternateContent>
    </p:spTree>
    <p:extLst>
      <p:ext uri="{BB962C8B-B14F-4D97-AF65-F5344CB8AC3E}">
        <p14:creationId xmlns:p14="http://schemas.microsoft.com/office/powerpoint/2010/main" val="4919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0022756" y="3316852"/>
            <a:ext cx="2023754" cy="656591"/>
          </a:xfrm>
          <a:prstGeom prst="rect">
            <a:avLst/>
          </a:prstGeom>
          <a:noFill/>
        </p:spPr>
        <p:txBody>
          <a:bodyPr wrap="none" lIns="121889" tIns="60944" rIns="121889" bIns="60944" rtlCol="0">
            <a:spAutoFit/>
          </a:bodyPr>
          <a:lstStyle/>
          <a:p>
            <a:r>
              <a:rPr lang="zh-CN" altLang="en-US" sz="3499" b="1">
                <a:solidFill>
                  <a:schemeClr val="bg1"/>
                </a:solidFill>
                <a:latin typeface="Eras Bold ITC" panose="020B0907030504020204" pitchFamily="34" charset="0"/>
                <a:ea typeface="微软雅黑" panose="020B0503020204020204" pitchFamily="34" charset="-122"/>
              </a:rPr>
              <a:t>为人师表</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344321"/>
            <a:ext cx="12192001" cy="7211757"/>
          </a:xfrm>
          <a:prstGeom prst="rect">
            <a:avLst/>
          </a:prstGeom>
        </p:spPr>
      </p:pic>
      <p:sp>
        <p:nvSpPr>
          <p:cNvPr id="4" name="矩形 28"/>
          <p:cNvSpPr/>
          <p:nvPr/>
        </p:nvSpPr>
        <p:spPr bwMode="auto">
          <a:xfrm>
            <a:off x="2203" y="3489165"/>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3679342"/>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4445440"/>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4922946" y="2681574"/>
            <a:ext cx="3016148"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机器可学习性分析</a:t>
            </a:r>
          </a:p>
        </p:txBody>
      </p:sp>
      <p:sp>
        <p:nvSpPr>
          <p:cNvPr id="10" name="TextBox 9"/>
          <p:cNvSpPr txBox="1"/>
          <p:nvPr/>
        </p:nvSpPr>
        <p:spPr bwMode="auto">
          <a:xfrm>
            <a:off x="5615893" y="3687410"/>
            <a:ext cx="5143333" cy="538448"/>
          </a:xfrm>
          <a:prstGeom prst="rect">
            <a:avLst/>
          </a:prstGeom>
          <a:noFill/>
        </p:spPr>
        <p:txBody>
          <a:bodyPr wrap="none" lIns="121889" tIns="60944" rIns="121889" bIns="60944">
            <a:spAutoFit/>
          </a:bodyPr>
          <a:lstStyle/>
          <a:p>
            <a:pPr lvl="0">
              <a:defRPr/>
            </a:pPr>
            <a:r>
              <a:rPr lang="en-US" altLang="zh-CN" sz="2699" b="1" kern="0" dirty="0" err="1">
                <a:solidFill>
                  <a:schemeClr val="tx1">
                    <a:lumMod val="75000"/>
                    <a:lumOff val="25000"/>
                  </a:schemeClr>
                </a:solidFill>
                <a:latin typeface="微软雅黑" panose="020B0503020204020204" pitchFamily="34" charset="-122"/>
                <a:ea typeface="微软雅黑" panose="020B0503020204020204" pitchFamily="34" charset="-122"/>
              </a:rPr>
              <a:t>Hoeffding</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不等式与模式二分性</a:t>
            </a:r>
          </a:p>
        </p:txBody>
      </p:sp>
      <p:sp>
        <p:nvSpPr>
          <p:cNvPr id="14" name="TextBox 13"/>
          <p:cNvSpPr txBox="1"/>
          <p:nvPr/>
        </p:nvSpPr>
        <p:spPr bwMode="auto">
          <a:xfrm>
            <a:off x="6463941" y="4659410"/>
            <a:ext cx="3841695" cy="538448"/>
          </a:xfrm>
          <a:prstGeom prst="rect">
            <a:avLst/>
          </a:prstGeom>
          <a:noFill/>
        </p:spPr>
        <p:txBody>
          <a:bodyPr wrap="none" lIns="121889" tIns="60944" rIns="121889" bIns="60944">
            <a:spAutoFit/>
          </a:bodyPr>
          <a:lstStyle/>
          <a:p>
            <a:pPr lvl="0">
              <a:defRPr/>
            </a:pP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VC</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维理论与模型复杂性</a:t>
            </a:r>
          </a:p>
        </p:txBody>
      </p:sp>
      <p:sp>
        <p:nvSpPr>
          <p:cNvPr id="16" name="TextBox 15"/>
          <p:cNvSpPr txBox="1"/>
          <p:nvPr/>
        </p:nvSpPr>
        <p:spPr>
          <a:xfrm>
            <a:off x="4029966" y="2638909"/>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4721208" y="3617097"/>
            <a:ext cx="957608"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02</a:t>
            </a:r>
            <a:endParaRPr lang="zh-CN" altLang="en-US" sz="5299">
              <a:solidFill>
                <a:schemeClr val="accent1"/>
              </a:solidFill>
              <a:latin typeface="Impact" pitchFamily="34" charset="0"/>
            </a:endParaRPr>
          </a:p>
        </p:txBody>
      </p:sp>
      <p:sp>
        <p:nvSpPr>
          <p:cNvPr id="18" name="TextBox 17"/>
          <p:cNvSpPr txBox="1"/>
          <p:nvPr/>
        </p:nvSpPr>
        <p:spPr>
          <a:xfrm>
            <a:off x="5434616" y="4490531"/>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20" name="TextBox 19">
            <a:extLst>
              <a:ext uri="{FF2B5EF4-FFF2-40B4-BE49-F238E27FC236}">
                <a16:creationId xmlns:a16="http://schemas.microsoft.com/office/drawing/2014/main" id="{D0777F15-B2A0-094D-A88E-B750E08F24C5}"/>
              </a:ext>
            </a:extLst>
          </p:cNvPr>
          <p:cNvSpPr txBox="1"/>
          <p:nvPr/>
        </p:nvSpPr>
        <p:spPr bwMode="auto">
          <a:xfrm>
            <a:off x="672772" y="766522"/>
            <a:ext cx="5375768" cy="738631"/>
          </a:xfrm>
          <a:prstGeom prst="rect">
            <a:avLst/>
          </a:prstGeom>
          <a:noFill/>
        </p:spPr>
        <p:txBody>
          <a:bodyPr wrap="none" lIns="121889" tIns="60944" rIns="121889" bIns="60944">
            <a:spAutoFit/>
          </a:bodyPr>
          <a:lstStyle/>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第二章、机器学习理论</a:t>
            </a:r>
          </a:p>
        </p:txBody>
      </p:sp>
      <p:sp>
        <p:nvSpPr>
          <p:cNvPr id="22" name="TextBox 21">
            <a:extLst>
              <a:ext uri="{FF2B5EF4-FFF2-40B4-BE49-F238E27FC236}">
                <a16:creationId xmlns:a16="http://schemas.microsoft.com/office/drawing/2014/main" id="{708896E4-A709-B44F-9BC7-21058C0B6360}"/>
              </a:ext>
            </a:extLst>
          </p:cNvPr>
          <p:cNvSpPr txBox="1"/>
          <p:nvPr/>
        </p:nvSpPr>
        <p:spPr bwMode="auto">
          <a:xfrm>
            <a:off x="706809" y="6235019"/>
            <a:ext cx="7175941" cy="553966"/>
          </a:xfrm>
          <a:prstGeom prst="rect">
            <a:avLst/>
          </a:prstGeom>
          <a:noFill/>
        </p:spPr>
        <p:txBody>
          <a:bodyPr wrap="none" lIns="121889" tIns="60944" rIns="121889" bIns="60944">
            <a:spAutoFit/>
          </a:bodyPr>
          <a:lstStyle/>
          <a:p>
            <a:pPr>
              <a:defRPr/>
            </a:pPr>
            <a:r>
              <a:rPr lang="zh-CN" altLang="en-US" sz="2800" b="1" kern="0" dirty="0">
                <a:solidFill>
                  <a:srgbClr val="002060"/>
                </a:solidFill>
                <a:latin typeface="微软雅黑" panose="020B0503020204020204" pitchFamily="34" charset="-122"/>
                <a:ea typeface="微软雅黑" panose="020B0503020204020204" pitchFamily="34" charset="-122"/>
              </a:rPr>
              <a:t>本章学习的目的：</a:t>
            </a:r>
            <a:r>
              <a:rPr lang="zh-CN" altLang="en-US" sz="2800" b="1" kern="0" dirty="0">
                <a:solidFill>
                  <a:srgbClr val="FF0000"/>
                </a:solidFill>
                <a:latin typeface="微软雅黑" panose="020B0503020204020204" pitchFamily="34" charset="-122"/>
                <a:ea typeface="微软雅黑" panose="020B0503020204020204" pitchFamily="34" charset="-122"/>
              </a:rPr>
              <a:t>理解机器为什么可以学习 </a:t>
            </a: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nodeType="withGroup">
                            <p:stCondLst>
                              <p:cond delay="500"/>
                            </p:stCondLst>
                            <p:childTnLst>
                              <p:par>
                                <p:cTn id="14" presetID="42" presetClass="entr" presetSubtype="0" fill="hold" grpId="0" nodeType="afterEffec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par>
                          <p:cTn id="24" fill="hold" nodeType="withGroup">
                            <p:stCondLst>
                              <p:cond delay="1000"/>
                            </p:stCondLst>
                            <p:childTnLst>
                              <p:par>
                                <p:cTn id="25" presetID="42" presetClass="entr" presetSubtype="0" fill="hold" grpId="0" nodeType="afterEffec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par>
                          <p:cTn id="30" fill="hold" nodeType="withGroup">
                            <p:stCondLst>
                              <p:cond delay="2000"/>
                            </p:stCondLst>
                            <p:childTnLst>
                              <p:par>
                                <p:cTn id="31" presetID="49" presetClass="entr" presetSubtype="0" decel="100000" fill="hold" grpId="0" nodeType="afterEffec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 calcmode="lin" valueType="num">
                                      <p:cBhvr>
                                        <p:cTn id="35" dur="500" fill="hold"/>
                                        <p:tgtEl>
                                          <p:spTgt spid="16"/>
                                        </p:tgtEl>
                                        <p:attrNameLst>
                                          <p:attrName>style.rotation</p:attrName>
                                        </p:attrNameLst>
                                      </p:cBhvr>
                                      <p:tavLst>
                                        <p:tav tm="0">
                                          <p:val>
                                            <p:fltVal val="360"/>
                                          </p:val>
                                        </p:tav>
                                        <p:tav tm="100000">
                                          <p:val>
                                            <p:fltVal val="0"/>
                                          </p:val>
                                        </p:tav>
                                      </p:tavLst>
                                    </p:anim>
                                    <p:animEffect transition="in" filter="fade">
                                      <p:cBhvr>
                                        <p:cTn id="36" dur="500"/>
                                        <p:tgtEl>
                                          <p:spTgt spid="16"/>
                                        </p:tgtEl>
                                      </p:cBhvr>
                                    </p:animEffect>
                                  </p:childTnLst>
                                </p:cTn>
                              </p:par>
                            </p:childTnLst>
                          </p:cTn>
                        </p:par>
                        <p:par>
                          <p:cTn id="37" fill="hold" nodeType="withGroup">
                            <p:stCondLst>
                              <p:cond delay="2500"/>
                            </p:stCondLst>
                            <p:childTnLst>
                              <p:par>
                                <p:cTn id="38" presetID="42" presetClass="entr" presetSubtype="0" fill="hold" grpId="0" nodeType="afterEffec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anim calcmode="lin" valueType="num">
                                      <p:cBhvr>
                                        <p:cTn id="41" dur="500" fill="hold"/>
                                        <p:tgtEl>
                                          <p:spTgt spid="8"/>
                                        </p:tgtEl>
                                        <p:attrNameLst>
                                          <p:attrName>ppt_x</p:attrName>
                                        </p:attrNameLst>
                                      </p:cBhvr>
                                      <p:tavLst>
                                        <p:tav tm="0">
                                          <p:val>
                                            <p:strVal val="#ppt_x"/>
                                          </p:val>
                                        </p:tav>
                                        <p:tav tm="100000">
                                          <p:val>
                                            <p:strVal val="#ppt_x"/>
                                          </p:val>
                                        </p:tav>
                                      </p:tavLst>
                                    </p:anim>
                                    <p:anim calcmode="lin" valueType="num">
                                      <p:cBhvr>
                                        <p:cTn id="42" dur="500" fill="hold"/>
                                        <p:tgtEl>
                                          <p:spTgt spid="8"/>
                                        </p:tgtEl>
                                        <p:attrNameLst>
                                          <p:attrName>ppt_y</p:attrName>
                                        </p:attrNameLst>
                                      </p:cBhvr>
                                      <p:tavLst>
                                        <p:tav tm="0">
                                          <p:val>
                                            <p:strVal val="#ppt_y+.1"/>
                                          </p:val>
                                        </p:tav>
                                        <p:tav tm="100000">
                                          <p:val>
                                            <p:strVal val="#ppt_y"/>
                                          </p:val>
                                        </p:tav>
                                      </p:tavLst>
                                    </p:anim>
                                  </p:childTnLst>
                                </p:cTn>
                              </p:par>
                            </p:childTnLst>
                          </p:cTn>
                        </p:par>
                        <p:par>
                          <p:cTn id="43" fill="hold" nodeType="withGroup">
                            <p:stCondLst>
                              <p:cond delay="3000"/>
                            </p:stCondLst>
                            <p:childTnLst>
                              <p:par>
                                <p:cTn id="44" presetID="49" presetClass="entr" presetSubtype="0" decel="100000" fill="hold" grpId="0" nodeType="afterEffec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style.rotation</p:attrName>
                                        </p:attrNameLst>
                                      </p:cBhvr>
                                      <p:tavLst>
                                        <p:tav tm="0">
                                          <p:val>
                                            <p:fltVal val="360"/>
                                          </p:val>
                                        </p:tav>
                                        <p:tav tm="100000">
                                          <p:val>
                                            <p:fltVal val="0"/>
                                          </p:val>
                                        </p:tav>
                                      </p:tavLst>
                                    </p:anim>
                                    <p:animEffect transition="in" filter="fade">
                                      <p:cBhvr>
                                        <p:cTn id="49" dur="500"/>
                                        <p:tgtEl>
                                          <p:spTgt spid="17"/>
                                        </p:tgtEl>
                                      </p:cBhvr>
                                    </p:animEffect>
                                  </p:childTnLst>
                                </p:cTn>
                              </p:par>
                            </p:childTnLst>
                          </p:cTn>
                        </p:par>
                        <p:par>
                          <p:cTn id="50" fill="hold" nodeType="withGroup">
                            <p:stCondLst>
                              <p:cond delay="3500"/>
                            </p:stCondLst>
                            <p:childTnLst>
                              <p:par>
                                <p:cTn id="51" presetID="49" presetClass="entr" presetSubtype="0" decel="100000" fill="hold" grpId="0" nodeType="afterEffec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 calcmode="lin" valueType="num">
                                      <p:cBhvr>
                                        <p:cTn id="55" dur="500" fill="hold"/>
                                        <p:tgtEl>
                                          <p:spTgt spid="18"/>
                                        </p:tgtEl>
                                        <p:attrNameLst>
                                          <p:attrName>style.rotation</p:attrName>
                                        </p:attrNameLst>
                                      </p:cBhvr>
                                      <p:tavLst>
                                        <p:tav tm="0">
                                          <p:val>
                                            <p:fltVal val="360"/>
                                          </p:val>
                                        </p:tav>
                                        <p:tav tm="100000">
                                          <p:val>
                                            <p:fltVal val="0"/>
                                          </p:val>
                                        </p:tav>
                                      </p:tavLst>
                                    </p:anim>
                                    <p:animEffect transition="in" filter="fade">
                                      <p:cBhvr>
                                        <p:cTn id="56" dur="500"/>
                                        <p:tgtEl>
                                          <p:spTgt spid="18"/>
                                        </p:tgtEl>
                                      </p:cBhvr>
                                    </p:animEffect>
                                  </p:childTnLst>
                                </p:cTn>
                              </p:par>
                              <p:par>
                                <p:cTn id="57" presetID="42" presetClass="entr" presetSubtype="0" fill="hold" grpId="0" nodeType="withEffec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anim calcmode="lin" valueType="num">
                                      <p:cBhvr>
                                        <p:cTn id="60" dur="500" fill="hold"/>
                                        <p:tgtEl>
                                          <p:spTgt spid="10"/>
                                        </p:tgtEl>
                                        <p:attrNameLst>
                                          <p:attrName>ppt_x</p:attrName>
                                        </p:attrNameLst>
                                      </p:cBhvr>
                                      <p:tavLst>
                                        <p:tav tm="0">
                                          <p:val>
                                            <p:strVal val="#ppt_x"/>
                                          </p:val>
                                        </p:tav>
                                        <p:tav tm="100000">
                                          <p:val>
                                            <p:strVal val="#ppt_x"/>
                                          </p:val>
                                        </p:tav>
                                      </p:tavLst>
                                    </p:anim>
                                    <p:anim calcmode="lin" valueType="num">
                                      <p:cBhvr>
                                        <p:cTn id="61" dur="500" fill="hold"/>
                                        <p:tgtEl>
                                          <p:spTgt spid="10"/>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anim calcmode="lin" valueType="num">
                                      <p:cBhvr>
                                        <p:cTn id="65" dur="500" fill="hold"/>
                                        <p:tgtEl>
                                          <p:spTgt spid="14"/>
                                        </p:tgtEl>
                                        <p:attrNameLst>
                                          <p:attrName>ppt_x</p:attrName>
                                        </p:attrNameLst>
                                      </p:cBhvr>
                                      <p:tavLst>
                                        <p:tav tm="0">
                                          <p:val>
                                            <p:strVal val="#ppt_x"/>
                                          </p:val>
                                        </p:tav>
                                        <p:tav tm="100000">
                                          <p:val>
                                            <p:strVal val="#ppt_x"/>
                                          </p:val>
                                        </p:tav>
                                      </p:tavLst>
                                    </p:anim>
                                    <p:anim calcmode="lin" valueType="num">
                                      <p:cBhvr>
                                        <p:cTn id="66" dur="500" fill="hold"/>
                                        <p:tgtEl>
                                          <p:spTgt spid="1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anim calcmode="lin" valueType="num">
                                      <p:cBhvr>
                                        <p:cTn id="70" dur="500" fill="hold"/>
                                        <p:tgtEl>
                                          <p:spTgt spid="22"/>
                                        </p:tgtEl>
                                        <p:attrNameLst>
                                          <p:attrName>ppt_x</p:attrName>
                                        </p:attrNameLst>
                                      </p:cBhvr>
                                      <p:tavLst>
                                        <p:tav tm="0">
                                          <p:val>
                                            <p:strVal val="#ppt_x"/>
                                          </p:val>
                                        </p:tav>
                                        <p:tav tm="100000">
                                          <p:val>
                                            <p:strVal val="#ppt_x"/>
                                          </p:val>
                                        </p:tav>
                                      </p:tavLst>
                                    </p:anim>
                                    <p:anim calcmode="lin" valueType="num">
                                      <p:cBhvr>
                                        <p:cTn id="7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animBg="1"/>
      <p:bldP spid="5" grpId="0"/>
      <p:bldP spid="6" grpId="0"/>
      <p:bldP spid="8" grpId="0"/>
      <p:bldP spid="10" grpId="0"/>
      <p:bldP spid="14" grpId="0"/>
      <p:bldP spid="16" grpId="0"/>
      <p:bldP spid="17" grpId="0"/>
      <p:bldP spid="18" grpId="0"/>
      <p:bldP spid="20"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E8BCFC32-0E81-5E43-8C33-C3A4C9823D4C}"/>
                  </a:ext>
                </a:extLst>
              </p:cNvPr>
              <p:cNvSpPr txBox="1"/>
              <p:nvPr/>
            </p:nvSpPr>
            <p:spPr>
              <a:xfrm>
                <a:off x="566961" y="2011212"/>
                <a:ext cx="11167839" cy="2405980"/>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感知器学习模型</a:t>
                </a:r>
                <a:r>
                  <a:rPr lang="en-US" altLang="zh-CN" sz="3200" spc="-10" dirty="0">
                    <a:solidFill>
                      <a:srgbClr val="FF0000"/>
                    </a:solidFill>
                    <a:latin typeface="+mn-ea"/>
                  </a:rPr>
                  <a:t>PLA</a:t>
                </a:r>
                <a:r>
                  <a:rPr lang="zh-CN" altLang="en-US" sz="3200" spc="-10" dirty="0">
                    <a:latin typeface="+mn-ea"/>
                  </a:rPr>
                  <a:t>（</a:t>
                </a:r>
                <a:r>
                  <a:rPr lang="zh-CN" altLang="en-CN" sz="3200" spc="-10" dirty="0">
                    <a:latin typeface="+mn-ea"/>
                  </a:rPr>
                  <a:t>二分类</a:t>
                </a:r>
                <a:r>
                  <a:rPr lang="zh-CN" altLang="en-US" sz="3200" spc="-10" dirty="0">
                    <a:latin typeface="+mn-ea"/>
                  </a:rPr>
                  <a:t>模型且线性可分）中可能的假设空间</a:t>
                </a:r>
                <a14:m>
                  <m:oMath xmlns:m="http://schemas.openxmlformats.org/officeDocument/2006/math">
                    <m:r>
                      <a:rPr lang="en-US" altLang="zh-CN" sz="3200" i="1" spc="-10" smtClean="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是无限大的（存在无数可能的分界线</a:t>
                </a:r>
                <a14:m>
                  <m:oMath xmlns:m="http://schemas.openxmlformats.org/officeDocument/2006/math">
                    <m:d>
                      <m:dPr>
                        <m:begChr m:val="|"/>
                        <m:endChr m:val="|"/>
                        <m:ctrlPr>
                          <a:rPr lang="en-US" altLang="zh-CN" sz="3200" i="1" spc="-10" dirty="0" smtClean="0">
                            <a:solidFill>
                              <a:schemeClr val="accent1"/>
                            </a:solidFill>
                            <a:latin typeface="Cambria Math" panose="02040503050406030204" pitchFamily="18" charset="0"/>
                            <a:ea typeface="Cambria Math" panose="02040503050406030204" pitchFamily="18" charset="0"/>
                          </a:rPr>
                        </m:ctrlPr>
                      </m:dPr>
                      <m:e>
                        <m:r>
                          <a:rPr lang="en-US" altLang="zh-CN" sz="3200" i="1" spc="-10">
                            <a:solidFill>
                              <a:schemeClr val="accent1"/>
                            </a:solidFill>
                            <a:latin typeface="Cambria Math" panose="02040503050406030204" pitchFamily="18" charset="0"/>
                            <a:ea typeface="Cambria Math" panose="02040503050406030204" pitchFamily="18" charset="0"/>
                          </a:rPr>
                          <m:t>ℋ</m:t>
                        </m:r>
                      </m:e>
                    </m:d>
                    <m:r>
                      <a:rPr lang="en-US" altLang="zh-CN" sz="3200" b="0" i="1" spc="-10" smtClean="0">
                        <a:solidFill>
                          <a:schemeClr val="accent1"/>
                        </a:solidFill>
                        <a:latin typeface="Cambria Math" panose="02040503050406030204" pitchFamily="18" charset="0"/>
                        <a:ea typeface="Cambria Math" panose="02040503050406030204" pitchFamily="18" charset="0"/>
                      </a:rPr>
                      <m:t>=</m:t>
                    </m:r>
                    <m:r>
                      <a:rPr lang="en-US" altLang="zh-CN" sz="3200" b="0" i="1" spc="-10" smtClean="0">
                        <a:solidFill>
                          <a:schemeClr val="accent1"/>
                        </a:solidFill>
                        <a:latin typeface="Cambria Math" panose="02040503050406030204" pitchFamily="18" charset="0"/>
                        <a:ea typeface="Cambria Math" panose="02040503050406030204" pitchFamily="18" charset="0"/>
                      </a:rPr>
                      <m:t>𝑀</m:t>
                    </m:r>
                    <m:r>
                      <a:rPr lang="en-US" altLang="zh-CN" sz="3200" b="0" i="1" spc="-10" smtClean="0">
                        <a:solidFill>
                          <a:schemeClr val="accent1"/>
                        </a:solidFill>
                        <a:latin typeface="Cambria Math" panose="02040503050406030204" pitchFamily="18" charset="0"/>
                        <a:ea typeface="Cambria Math" panose="02040503050406030204" pitchFamily="18" charset="0"/>
                      </a:rPr>
                      <m:t>=∞</m:t>
                    </m:r>
                  </m:oMath>
                </a14:m>
                <a:r>
                  <a:rPr lang="zh-CN" altLang="en-US" sz="3200" spc="-10" dirty="0">
                    <a:latin typeface="+mn-ea"/>
                  </a:rPr>
                  <a:t>），但有效直线的种类</a:t>
                </a:r>
                <a14:m>
                  <m:oMath xmlns:m="http://schemas.openxmlformats.org/officeDocument/2006/math">
                    <m:r>
                      <a:rPr lang="en-US" altLang="zh-CN" sz="3200" b="0" i="1" spc="-10" smtClean="0">
                        <a:solidFill>
                          <a:srgbClr val="FF0000"/>
                        </a:solidFill>
                        <a:latin typeface="Cambria Math" panose="02040503050406030204" pitchFamily="18" charset="0"/>
                      </a:rPr>
                      <m:t>𝑒𝑓𝑓𝑒𝑐𝑡𝑖𝑣𝑒</m:t>
                    </m:r>
                    <m:d>
                      <m:dPr>
                        <m:ctrlPr>
                          <a:rPr lang="en-US" altLang="zh-CN" sz="3200" b="0" i="1" spc="-10" smtClean="0">
                            <a:solidFill>
                              <a:srgbClr val="FF0000"/>
                            </a:solidFill>
                            <a:latin typeface="Cambria Math" panose="02040503050406030204" pitchFamily="18" charset="0"/>
                          </a:rPr>
                        </m:ctrlPr>
                      </m:dPr>
                      <m:e>
                        <m:r>
                          <a:rPr lang="en-US" altLang="zh-CN" sz="3200" b="0" i="1" spc="-10" smtClean="0">
                            <a:solidFill>
                              <a:srgbClr val="FF0000"/>
                            </a:solidFill>
                            <a:latin typeface="Cambria Math" panose="02040503050406030204" pitchFamily="18" charset="0"/>
                          </a:rPr>
                          <m:t>𝑁</m:t>
                        </m:r>
                      </m:e>
                    </m:d>
                    <m:r>
                      <a:rPr lang="en-US" altLang="zh-CN" sz="3200" b="0" i="1" spc="-10" smtClean="0">
                        <a:solidFill>
                          <a:srgbClr val="FF0000"/>
                        </a:solidFill>
                        <a:latin typeface="Cambria Math" panose="02040503050406030204" pitchFamily="18" charset="0"/>
                      </a:rPr>
                      <m:t>=</m:t>
                    </m:r>
                    <m:d>
                      <m:dPr>
                        <m:begChr m:val="|"/>
                        <m:endChr m:val="|"/>
                        <m:ctrlPr>
                          <a:rPr lang="en-US" altLang="zh-CN" sz="3200" i="1" spc="-10">
                            <a:solidFill>
                              <a:srgbClr val="FF0000"/>
                            </a:solidFill>
                            <a:latin typeface="Cambria Math" panose="02040503050406030204" pitchFamily="18" charset="0"/>
                          </a:rPr>
                        </m:ctrlPr>
                      </m:dPr>
                      <m:e>
                        <m:r>
                          <a:rPr lang="en-US" altLang="zh-CN" sz="3200" i="1" spc="-10">
                            <a:solidFill>
                              <a:srgbClr val="FF0000"/>
                            </a:solidFill>
                            <a:latin typeface="Cambria Math" panose="02040503050406030204" pitchFamily="18" charset="0"/>
                            <a:ea typeface="Cambria Math" panose="02040503050406030204" pitchFamily="18" charset="0"/>
                          </a:rPr>
                          <m:t>ℋ</m:t>
                        </m:r>
                        <m:r>
                          <a:rPr lang="en-US" altLang="zh-CN" sz="3200" i="1" spc="-10">
                            <a:solidFill>
                              <a:srgbClr val="FF0000"/>
                            </a:solidFill>
                            <a:latin typeface="Cambria Math" panose="02040503050406030204" pitchFamily="18" charset="0"/>
                            <a:ea typeface="Cambria Math" panose="02040503050406030204" pitchFamily="18" charset="0"/>
                          </a:rPr>
                          <m:t>(</m:t>
                        </m:r>
                        <m:sSub>
                          <m:sSubPr>
                            <m:ctrlPr>
                              <a:rPr lang="en-US" altLang="zh-CN" sz="3200" i="1" spc="-10">
                                <a:solidFill>
                                  <a:srgbClr val="FF0000"/>
                                </a:solidFill>
                                <a:latin typeface="Cambria Math" panose="02040503050406030204" pitchFamily="18" charset="0"/>
                                <a:ea typeface="Cambria Math" panose="02040503050406030204" pitchFamily="18" charset="0"/>
                              </a:rPr>
                            </m:ctrlPr>
                          </m:sSubPr>
                          <m:e>
                            <m:r>
                              <a:rPr lang="en-US" altLang="zh-CN" sz="3200" i="1" spc="-10">
                                <a:solidFill>
                                  <a:srgbClr val="FF0000"/>
                                </a:solidFill>
                                <a:latin typeface="Cambria Math" panose="02040503050406030204" pitchFamily="18" charset="0"/>
                                <a:ea typeface="Cambria Math" panose="02040503050406030204" pitchFamily="18" charset="0"/>
                              </a:rPr>
                              <m:t>𝑥</m:t>
                            </m:r>
                          </m:e>
                          <m:sub>
                            <m:r>
                              <a:rPr lang="en-US" altLang="zh-CN" sz="3200" i="1" spc="-10">
                                <a:solidFill>
                                  <a:srgbClr val="FF0000"/>
                                </a:solidFill>
                                <a:latin typeface="Cambria Math" panose="02040503050406030204" pitchFamily="18" charset="0"/>
                                <a:ea typeface="Cambria Math" panose="02040503050406030204" pitchFamily="18" charset="0"/>
                              </a:rPr>
                              <m:t>1</m:t>
                            </m:r>
                          </m:sub>
                        </m:sSub>
                        <m:r>
                          <a:rPr lang="en-US" altLang="zh-CN" sz="3200" i="1" spc="-10">
                            <a:solidFill>
                              <a:srgbClr val="FF0000"/>
                            </a:solidFill>
                            <a:latin typeface="Cambria Math" panose="02040503050406030204" pitchFamily="18" charset="0"/>
                            <a:ea typeface="Cambria Math" panose="02040503050406030204" pitchFamily="18" charset="0"/>
                          </a:rPr>
                          <m:t>,</m:t>
                        </m:r>
                        <m:sSub>
                          <m:sSubPr>
                            <m:ctrlPr>
                              <a:rPr lang="en-US" altLang="zh-CN" sz="3200" i="1" spc="-10">
                                <a:solidFill>
                                  <a:srgbClr val="FF0000"/>
                                </a:solidFill>
                                <a:latin typeface="Cambria Math" panose="02040503050406030204" pitchFamily="18" charset="0"/>
                                <a:ea typeface="Cambria Math" panose="02040503050406030204" pitchFamily="18" charset="0"/>
                              </a:rPr>
                            </m:ctrlPr>
                          </m:sSubPr>
                          <m:e>
                            <m:r>
                              <a:rPr lang="en-US" altLang="zh-CN" sz="3200" i="1" spc="-10">
                                <a:solidFill>
                                  <a:srgbClr val="FF0000"/>
                                </a:solidFill>
                                <a:latin typeface="Cambria Math" panose="02040503050406030204" pitchFamily="18" charset="0"/>
                                <a:ea typeface="Cambria Math" panose="02040503050406030204" pitchFamily="18" charset="0"/>
                              </a:rPr>
                              <m:t>𝑥</m:t>
                            </m:r>
                          </m:e>
                          <m:sub>
                            <m:r>
                              <a:rPr lang="en-US" altLang="zh-CN" sz="3200" i="1" spc="-10">
                                <a:solidFill>
                                  <a:srgbClr val="FF0000"/>
                                </a:solidFill>
                                <a:latin typeface="Cambria Math" panose="02040503050406030204" pitchFamily="18" charset="0"/>
                                <a:ea typeface="Cambria Math" panose="02040503050406030204" pitchFamily="18" charset="0"/>
                              </a:rPr>
                              <m:t>2</m:t>
                            </m:r>
                          </m:sub>
                        </m:sSub>
                        <m:r>
                          <a:rPr lang="en-US" altLang="zh-CN" sz="3200" i="1" spc="-10">
                            <a:solidFill>
                              <a:srgbClr val="FF0000"/>
                            </a:solidFill>
                            <a:latin typeface="Cambria Math" panose="02040503050406030204" pitchFamily="18" charset="0"/>
                            <a:ea typeface="Cambria Math" panose="02040503050406030204" pitchFamily="18" charset="0"/>
                          </a:rPr>
                          <m:t>,…</m:t>
                        </m:r>
                        <m:sSub>
                          <m:sSubPr>
                            <m:ctrlPr>
                              <a:rPr lang="en-US" altLang="zh-CN" sz="3200" i="1" spc="-10">
                                <a:solidFill>
                                  <a:srgbClr val="FF0000"/>
                                </a:solidFill>
                                <a:latin typeface="Cambria Math" panose="02040503050406030204" pitchFamily="18" charset="0"/>
                                <a:ea typeface="Cambria Math" panose="02040503050406030204" pitchFamily="18" charset="0"/>
                              </a:rPr>
                            </m:ctrlPr>
                          </m:sSubPr>
                          <m:e>
                            <m:r>
                              <a:rPr lang="en-US" altLang="zh-CN" sz="3200" i="1" spc="-10">
                                <a:solidFill>
                                  <a:srgbClr val="FF0000"/>
                                </a:solidFill>
                                <a:latin typeface="Cambria Math" panose="02040503050406030204" pitchFamily="18" charset="0"/>
                                <a:ea typeface="Cambria Math" panose="02040503050406030204" pitchFamily="18" charset="0"/>
                              </a:rPr>
                              <m:t>𝑥</m:t>
                            </m:r>
                          </m:e>
                          <m:sub>
                            <m:r>
                              <a:rPr lang="en-US" altLang="zh-CN" sz="3200" i="1" spc="-10">
                                <a:solidFill>
                                  <a:srgbClr val="FF0000"/>
                                </a:solidFill>
                                <a:latin typeface="Cambria Math" panose="02040503050406030204" pitchFamily="18" charset="0"/>
                                <a:ea typeface="Cambria Math" panose="02040503050406030204" pitchFamily="18" charset="0"/>
                              </a:rPr>
                              <m:t>𝑁</m:t>
                            </m:r>
                          </m:sub>
                        </m:sSub>
                        <m:r>
                          <a:rPr lang="en-US" altLang="zh-CN" sz="3200" i="1" spc="-10">
                            <a:solidFill>
                              <a:srgbClr val="FF0000"/>
                            </a:solidFill>
                            <a:latin typeface="Cambria Math" panose="02040503050406030204" pitchFamily="18" charset="0"/>
                            <a:ea typeface="Cambria Math" panose="02040503050406030204" pitchFamily="18" charset="0"/>
                          </a:rPr>
                          <m:t>)</m:t>
                        </m:r>
                      </m:e>
                    </m:d>
                  </m:oMath>
                </a14:m>
                <a:r>
                  <a:rPr lang="zh-CN" altLang="en-US" sz="3200" spc="-10" dirty="0">
                    <a:latin typeface="+mn-ea"/>
                  </a:rPr>
                  <a:t>却是有限的</a:t>
                </a:r>
                <a:endParaRPr lang="en-US" altLang="zh-CN" sz="3200" spc="-10" dirty="0">
                  <a:latin typeface="+mn-ea"/>
                </a:endParaRPr>
              </a:p>
            </p:txBody>
          </p:sp>
        </mc:Choice>
        <mc:Fallback xmlns="">
          <p:sp>
            <p:nvSpPr>
              <p:cNvPr id="5" name="文本框 119">
                <a:extLst>
                  <a:ext uri="{FF2B5EF4-FFF2-40B4-BE49-F238E27FC236}">
                    <a16:creationId xmlns:a16="http://schemas.microsoft.com/office/drawing/2014/main" id="{E8BCFC32-0E81-5E43-8C33-C3A4C9823D4C}"/>
                  </a:ext>
                </a:extLst>
              </p:cNvPr>
              <p:cNvSpPr txBox="1">
                <a:spLocks noRot="1" noChangeAspect="1" noMove="1" noResize="1" noEditPoints="1" noAdjustHandles="1" noChangeArrowheads="1" noChangeShapeType="1" noTextEdit="1"/>
              </p:cNvSpPr>
              <p:nvPr/>
            </p:nvSpPr>
            <p:spPr>
              <a:xfrm>
                <a:off x="566961" y="2011212"/>
                <a:ext cx="11167839" cy="2405980"/>
              </a:xfrm>
              <a:prstGeom prst="rect">
                <a:avLst/>
              </a:prstGeom>
              <a:blipFill>
                <a:blip r:embed="rId3"/>
                <a:stretch>
                  <a:fillRect l="-1249" t="-1053" r="-795" b="-7895"/>
                </a:stretch>
              </a:blipFill>
            </p:spPr>
            <p:txBody>
              <a:bodyPr/>
              <a:lstStyle/>
              <a:p>
                <a:r>
                  <a:rPr lang="en-CN">
                    <a:noFill/>
                  </a:rPr>
                  <a:t> </a:t>
                </a:r>
              </a:p>
            </p:txBody>
          </p:sp>
        </mc:Fallback>
      </mc:AlternateContent>
    </p:spTree>
    <p:extLst>
      <p:ext uri="{BB962C8B-B14F-4D97-AF65-F5344CB8AC3E}">
        <p14:creationId xmlns:p14="http://schemas.microsoft.com/office/powerpoint/2010/main" val="3434199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pic>
        <p:nvPicPr>
          <p:cNvPr id="2" name="Picture 1">
            <a:extLst>
              <a:ext uri="{FF2B5EF4-FFF2-40B4-BE49-F238E27FC236}">
                <a16:creationId xmlns:a16="http://schemas.microsoft.com/office/drawing/2014/main" id="{C97E2DBF-B33B-B348-A912-8E015DAB4C08}"/>
              </a:ext>
            </a:extLst>
          </p:cNvPr>
          <p:cNvPicPr>
            <a:picLocks noChangeAspect="1"/>
          </p:cNvPicPr>
          <p:nvPr/>
        </p:nvPicPr>
        <p:blipFill>
          <a:blip r:embed="rId3"/>
          <a:stretch>
            <a:fillRect/>
          </a:stretch>
        </p:blipFill>
        <p:spPr>
          <a:xfrm>
            <a:off x="3160934" y="1625395"/>
            <a:ext cx="4967066" cy="1765505"/>
          </a:xfrm>
          <a:prstGeom prst="rect">
            <a:avLst/>
          </a:prstGeom>
        </p:spPr>
      </p:pic>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2098BE5A-CA59-5046-AB78-B2BD19323EBE}"/>
                  </a:ext>
                </a:extLst>
              </p:cNvPr>
              <p:cNvSpPr txBox="1"/>
              <p:nvPr/>
            </p:nvSpPr>
            <p:spPr>
              <a:xfrm>
                <a:off x="527493" y="842254"/>
                <a:ext cx="10737851"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3200" spc="-10" dirty="0">
                    <a:latin typeface="+mn-ea"/>
                  </a:rPr>
                  <a:t>考虑</a:t>
                </a:r>
                <a:r>
                  <a:rPr lang="en-US" altLang="zh-CN" sz="3200" spc="-10" dirty="0">
                    <a:latin typeface="+mn-ea"/>
                  </a:rPr>
                  <a:t>2</a:t>
                </a:r>
                <a:r>
                  <a:rPr lang="zh-CN" altLang="en-US" sz="3200" spc="-10" dirty="0">
                    <a:latin typeface="+mn-ea"/>
                  </a:rPr>
                  <a:t>维平面上</a:t>
                </a:r>
                <a:r>
                  <a:rPr lang="en-US" altLang="zh-CN" sz="3200" spc="-10" dirty="0">
                    <a:solidFill>
                      <a:srgbClr val="FF0000"/>
                    </a:solidFill>
                    <a:latin typeface="+mn-ea"/>
                  </a:rPr>
                  <a:t>1</a:t>
                </a:r>
                <a:r>
                  <a:rPr lang="zh-CN" altLang="en-US" sz="3200" spc="-10" dirty="0">
                    <a:latin typeface="+mn-ea"/>
                  </a:rPr>
                  <a:t>个样本的二分类模型（</a:t>
                </a:r>
                <a:r>
                  <a:rPr lang="en-US" altLang="zh-CN" sz="3200" spc="-10" dirty="0">
                    <a:solidFill>
                      <a:schemeClr val="accent1"/>
                    </a:solidFill>
                    <a:ea typeface="Cambria Math" panose="02040503050406030204" pitchFamily="18" charset="0"/>
                  </a:rPr>
                  <a:t> </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是平面上所有的线）</a:t>
                </a:r>
                <a:endParaRPr lang="en-US" altLang="zh-CN" sz="3200" spc="-10" dirty="0">
                  <a:latin typeface="+mn-ea"/>
                </a:endParaRPr>
              </a:p>
            </p:txBody>
          </p:sp>
        </mc:Choice>
        <mc:Fallback xmlns="">
          <p:sp>
            <p:nvSpPr>
              <p:cNvPr id="6" name="文本框 119">
                <a:extLst>
                  <a:ext uri="{FF2B5EF4-FFF2-40B4-BE49-F238E27FC236}">
                    <a16:creationId xmlns:a16="http://schemas.microsoft.com/office/drawing/2014/main" id="{2098BE5A-CA59-5046-AB78-B2BD19323EBE}"/>
                  </a:ext>
                </a:extLst>
              </p:cNvPr>
              <p:cNvSpPr txBox="1">
                <a:spLocks noRot="1" noChangeAspect="1" noMove="1" noResize="1" noEditPoints="1" noAdjustHandles="1" noChangeArrowheads="1" noChangeShapeType="1" noTextEdit="1"/>
              </p:cNvSpPr>
              <p:nvPr/>
            </p:nvSpPr>
            <p:spPr>
              <a:xfrm>
                <a:off x="527493" y="842254"/>
                <a:ext cx="10737851" cy="1224118"/>
              </a:xfrm>
              <a:prstGeom prst="rect">
                <a:avLst/>
              </a:prstGeom>
              <a:blipFill>
                <a:blip r:embed="rId4"/>
                <a:stretch>
                  <a:fillRect l="-1299" t="-2062" b="-164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0B79B249-C1CE-5A40-9242-21A8D1E6F862}"/>
                  </a:ext>
                </a:extLst>
              </p:cNvPr>
              <p:cNvSpPr txBox="1"/>
              <p:nvPr/>
            </p:nvSpPr>
            <p:spPr>
              <a:xfrm>
                <a:off x="566961" y="3467101"/>
                <a:ext cx="11117041" cy="564706"/>
              </a:xfrm>
              <a:prstGeom prst="rect">
                <a:avLst/>
              </a:prstGeom>
              <a:noFill/>
            </p:spPr>
            <p:txBody>
              <a:bodyPr wrap="square" rtlCol="0">
                <a:spAutoFit/>
              </a:bodyPr>
              <a:lstStyle/>
              <a:p>
                <a:pPr>
                  <a:lnSpc>
                    <a:spcPct val="120000"/>
                  </a:lnSpc>
                </a:pPr>
                <a:r>
                  <a:rPr lang="zh-CN" altLang="en-US" sz="2800" spc="-10" dirty="0">
                    <a:latin typeface="+mn-ea"/>
                  </a:rPr>
                  <a:t>该模型存在的无限个假设可被归类为上述</a:t>
                </a:r>
                <a:r>
                  <a:rPr lang="en-US" altLang="zh-CN" sz="2800" spc="-10" dirty="0">
                    <a:solidFill>
                      <a:srgbClr val="FF0000"/>
                    </a:solidFill>
                    <a:latin typeface="+mn-ea"/>
                  </a:rPr>
                  <a:t>2</a:t>
                </a:r>
                <a:r>
                  <a:rPr lang="zh-CN" altLang="en-US" sz="2800" spc="-10" dirty="0">
                    <a:solidFill>
                      <a:srgbClr val="FF0000"/>
                    </a:solidFill>
                    <a:latin typeface="+mn-ea"/>
                  </a:rPr>
                  <a:t>种（</a:t>
                </a:r>
                <a:r>
                  <a:rPr lang="en-US" altLang="zh-CN" sz="2800" spc="-10" dirty="0">
                    <a:solidFill>
                      <a:srgbClr val="FF0000"/>
                    </a:solidFill>
                  </a:rPr>
                  <a:t> </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)=2</m:t>
                    </m:r>
                  </m:oMath>
                </a14:m>
                <a:r>
                  <a:rPr lang="zh-CN" altLang="en-US" sz="2800" spc="-10" dirty="0">
                    <a:solidFill>
                      <a:srgbClr val="FF0000"/>
                    </a:solidFill>
                    <a:latin typeface="+mn-ea"/>
                  </a:rPr>
                  <a:t>）</a:t>
                </a:r>
                <a:r>
                  <a:rPr lang="zh-CN" altLang="en-US" sz="2800" spc="-10" dirty="0">
                    <a:latin typeface="+mn-ea"/>
                  </a:rPr>
                  <a:t>：</a:t>
                </a:r>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0B79B249-C1CE-5A40-9242-21A8D1E6F862}"/>
                  </a:ext>
                </a:extLst>
              </p:cNvPr>
              <p:cNvSpPr txBox="1">
                <a:spLocks noRot="1" noChangeAspect="1" noMove="1" noResize="1" noEditPoints="1" noAdjustHandles="1" noChangeArrowheads="1" noChangeShapeType="1" noTextEdit="1"/>
              </p:cNvSpPr>
              <p:nvPr/>
            </p:nvSpPr>
            <p:spPr>
              <a:xfrm>
                <a:off x="566961" y="3467101"/>
                <a:ext cx="11117041" cy="564706"/>
              </a:xfrm>
              <a:prstGeom prst="rect">
                <a:avLst/>
              </a:prstGeom>
              <a:blipFill>
                <a:blip r:embed="rId5"/>
                <a:stretch>
                  <a:fillRect l="-1140" t="-6667" r="-228" b="-28889"/>
                </a:stretch>
              </a:blipFill>
            </p:spPr>
            <p:txBody>
              <a:bodyPr/>
              <a:lstStyle/>
              <a:p>
                <a:r>
                  <a:rPr lang="en-CN">
                    <a:noFill/>
                  </a:rPr>
                  <a:t> </a:t>
                </a:r>
              </a:p>
            </p:txBody>
          </p:sp>
        </mc:Fallback>
      </mc:AlternateContent>
      <p:sp>
        <p:nvSpPr>
          <p:cNvPr id="8" name="文本框 119">
            <a:extLst>
              <a:ext uri="{FF2B5EF4-FFF2-40B4-BE49-F238E27FC236}">
                <a16:creationId xmlns:a16="http://schemas.microsoft.com/office/drawing/2014/main" id="{CABEC30F-ADF1-E841-923D-0AE108F92987}"/>
              </a:ext>
            </a:extLst>
          </p:cNvPr>
          <p:cNvSpPr txBox="1"/>
          <p:nvPr/>
        </p:nvSpPr>
        <p:spPr>
          <a:xfrm>
            <a:off x="527492" y="5045006"/>
            <a:ext cx="10737851"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样本要么被判定为</a:t>
            </a:r>
            <a:r>
              <a:rPr lang="en-US" altLang="zh-CN" sz="3200" spc="-10" dirty="0">
                <a:latin typeface="+mn-ea"/>
              </a:rPr>
              <a:t>+1</a:t>
            </a:r>
            <a:r>
              <a:rPr lang="zh-CN" altLang="en-US" sz="3200" spc="-10" dirty="0">
                <a:latin typeface="+mn-ea"/>
              </a:rPr>
              <a:t>，要么被判定为</a:t>
            </a:r>
            <a:r>
              <a:rPr lang="en-US" altLang="zh-CN" sz="3200" spc="-10" dirty="0">
                <a:latin typeface="+mn-ea"/>
              </a:rPr>
              <a:t>-1</a:t>
            </a:r>
            <a:r>
              <a:rPr lang="zh-CN" altLang="en-US" sz="3200" spc="-10" dirty="0">
                <a:latin typeface="+mn-ea"/>
              </a:rPr>
              <a:t>，其中任意一种输出叫做一种</a:t>
            </a:r>
            <a:r>
              <a:rPr lang="en-US" altLang="zh-CN" sz="3200" spc="-10" dirty="0">
                <a:solidFill>
                  <a:srgbClr val="FF0000"/>
                </a:solidFill>
                <a:latin typeface="+mn-ea"/>
              </a:rPr>
              <a:t>dichotomy</a:t>
            </a:r>
            <a:r>
              <a:rPr lang="zh-CN" altLang="en-US" sz="3200" spc="-10" dirty="0">
                <a:latin typeface="+mn-ea"/>
              </a:rPr>
              <a:t>（二分、对分）</a:t>
            </a:r>
            <a:endParaRPr lang="en-US" altLang="zh-CN" sz="3200" spc="-10" dirty="0">
              <a:latin typeface="+mn-ea"/>
            </a:endParaRPr>
          </a:p>
        </p:txBody>
      </p:sp>
      <p:sp>
        <p:nvSpPr>
          <p:cNvPr id="9" name="TextBox 8">
            <a:extLst>
              <a:ext uri="{FF2B5EF4-FFF2-40B4-BE49-F238E27FC236}">
                <a16:creationId xmlns:a16="http://schemas.microsoft.com/office/drawing/2014/main" id="{76FAE6B1-B3DE-2B48-B7E1-4CCDF01F9FD6}"/>
              </a:ext>
            </a:extLst>
          </p:cNvPr>
          <p:cNvSpPr txBox="1"/>
          <p:nvPr/>
        </p:nvSpPr>
        <p:spPr>
          <a:xfrm>
            <a:off x="1714500" y="4021103"/>
            <a:ext cx="8039100" cy="1082604"/>
          </a:xfrm>
          <a:prstGeom prst="rect">
            <a:avLst/>
          </a:prstGeom>
          <a:noFill/>
        </p:spPr>
        <p:txBody>
          <a:bodyPr wrap="square">
            <a:spAutoFit/>
          </a:bodyPr>
          <a:lstStyle/>
          <a:p>
            <a:pPr marL="457200" indent="-457200">
              <a:lnSpc>
                <a:spcPct val="120000"/>
              </a:lnSpc>
              <a:buFont typeface="Wingdings" pitchFamily="2" charset="2"/>
              <a:buChar char="ü"/>
            </a:pPr>
            <a:r>
              <a:rPr lang="zh-CN" altLang="en-CN" sz="2800" spc="-10" dirty="0">
                <a:latin typeface="+mn-ea"/>
              </a:rPr>
              <a:t>线在</a:t>
            </a:r>
            <a:r>
              <a:rPr lang="zh-CN" altLang="en-US" sz="2800" spc="-10" dirty="0">
                <a:latin typeface="+mn-ea"/>
              </a:rPr>
              <a:t>样本左边，样本分类为</a:t>
            </a:r>
            <a:r>
              <a:rPr lang="en-US" altLang="zh-CN" sz="2800" spc="-10" dirty="0">
                <a:latin typeface="+mn-ea"/>
              </a:rPr>
              <a:t>+1</a:t>
            </a:r>
            <a:r>
              <a:rPr lang="zh-CN" altLang="en-US" sz="2800" spc="-10" dirty="0">
                <a:latin typeface="+mn-ea"/>
              </a:rPr>
              <a:t>（</a:t>
            </a:r>
            <a:r>
              <a:rPr lang="zh-CN" altLang="en-CN" sz="2800" spc="-10" dirty="0">
                <a:latin typeface="+mn-ea"/>
              </a:rPr>
              <a:t>红圈</a:t>
            </a:r>
            <a:r>
              <a:rPr lang="zh-CN" altLang="en-US" sz="2800" spc="-10" dirty="0">
                <a:latin typeface="+mn-ea"/>
              </a:rPr>
              <a:t>）；</a:t>
            </a:r>
            <a:endParaRPr lang="en-US" altLang="zh-CN" sz="2800" spc="-10" dirty="0">
              <a:latin typeface="+mn-ea"/>
            </a:endParaRPr>
          </a:p>
          <a:p>
            <a:pPr marL="457200" indent="-457200">
              <a:lnSpc>
                <a:spcPct val="120000"/>
              </a:lnSpc>
              <a:buFont typeface="Wingdings" pitchFamily="2" charset="2"/>
              <a:buChar char="ü"/>
            </a:pPr>
            <a:r>
              <a:rPr lang="zh-CN" altLang="en-US" sz="2800" spc="-10" dirty="0">
                <a:latin typeface="+mn-ea"/>
              </a:rPr>
              <a:t>线在样本右边，样本分类为</a:t>
            </a:r>
            <a:r>
              <a:rPr lang="en-US" altLang="zh-CN" sz="2800" spc="-10" dirty="0">
                <a:latin typeface="+mn-ea"/>
              </a:rPr>
              <a:t>-1</a:t>
            </a:r>
            <a:r>
              <a:rPr lang="zh-CN" altLang="en-US" sz="2800" spc="-10" dirty="0">
                <a:latin typeface="+mn-ea"/>
              </a:rPr>
              <a:t>（蓝叉）</a:t>
            </a:r>
            <a:endParaRPr lang="en-US" altLang="zh-CN" sz="2800" spc="-10" dirty="0">
              <a:latin typeface="+mn-ea"/>
            </a:endParaRPr>
          </a:p>
        </p:txBody>
      </p:sp>
    </p:spTree>
    <p:extLst>
      <p:ext uri="{BB962C8B-B14F-4D97-AF65-F5344CB8AC3E}">
        <p14:creationId xmlns:p14="http://schemas.microsoft.com/office/powerpoint/2010/main" val="3406078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6" name="文本框 119">
            <a:extLst>
              <a:ext uri="{FF2B5EF4-FFF2-40B4-BE49-F238E27FC236}">
                <a16:creationId xmlns:a16="http://schemas.microsoft.com/office/drawing/2014/main" id="{2098BE5A-CA59-5046-AB78-B2BD19323EBE}"/>
              </a:ext>
            </a:extLst>
          </p:cNvPr>
          <p:cNvSpPr txBox="1"/>
          <p:nvPr/>
        </p:nvSpPr>
        <p:spPr>
          <a:xfrm>
            <a:off x="541558" y="860656"/>
            <a:ext cx="10737851"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下面</a:t>
            </a:r>
            <a:r>
              <a:rPr lang="zh-CN" altLang="en-CN" sz="3200" spc="-10" dirty="0">
                <a:latin typeface="+mn-ea"/>
              </a:rPr>
              <a:t>考虑</a:t>
            </a:r>
            <a:r>
              <a:rPr lang="en-US" altLang="zh-CN" sz="3200" spc="-10" dirty="0">
                <a:solidFill>
                  <a:srgbClr val="FF0000"/>
                </a:solidFill>
                <a:latin typeface="+mn-ea"/>
              </a:rPr>
              <a:t>2</a:t>
            </a:r>
            <a:r>
              <a:rPr lang="zh-CN" altLang="en-US" sz="3200" spc="-10" dirty="0">
                <a:latin typeface="+mn-ea"/>
              </a:rPr>
              <a:t>个样本的二分类模型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0B79B249-C1CE-5A40-9242-21A8D1E6F862}"/>
                  </a:ext>
                </a:extLst>
              </p:cNvPr>
              <p:cNvSpPr txBox="1"/>
              <p:nvPr/>
            </p:nvSpPr>
            <p:spPr>
              <a:xfrm>
                <a:off x="912592" y="1549129"/>
                <a:ext cx="7063008" cy="1599669"/>
              </a:xfrm>
              <a:prstGeom prst="rect">
                <a:avLst/>
              </a:prstGeom>
              <a:noFill/>
            </p:spPr>
            <p:txBody>
              <a:bodyPr wrap="square" rtlCol="0">
                <a:spAutoFit/>
              </a:bodyPr>
              <a:lstStyle/>
              <a:p>
                <a:pPr>
                  <a:lnSpc>
                    <a:spcPct val="120000"/>
                  </a:lnSpc>
                </a:pPr>
                <a:r>
                  <a:rPr lang="zh-CN" altLang="en-US" sz="2800" spc="-10" dirty="0">
                    <a:latin typeface="+mn-ea"/>
                  </a:rPr>
                  <a:t>该模型无限多的假设可被归类为右边</a:t>
                </a:r>
                <a:r>
                  <a:rPr lang="en-US" altLang="zh-CN" sz="2800" spc="-10" dirty="0">
                    <a:solidFill>
                      <a:srgbClr val="FF0000"/>
                    </a:solidFill>
                    <a:latin typeface="+mn-ea"/>
                  </a:rPr>
                  <a:t>4</a:t>
                </a:r>
                <a:r>
                  <a:rPr lang="zh-CN" altLang="en-US" sz="2800" spc="-10" dirty="0">
                    <a:solidFill>
                      <a:srgbClr val="FF0000"/>
                    </a:solidFill>
                    <a:latin typeface="+mn-ea"/>
                  </a:rPr>
                  <a:t>种，</a:t>
                </a:r>
                <a:r>
                  <a:rPr lang="zh-CN" altLang="en-US" sz="2800" spc="-10" dirty="0">
                    <a:latin typeface="+mn-ea"/>
                  </a:rPr>
                  <a:t>输出分别为</a:t>
                </a:r>
                <a:r>
                  <a:rPr lang="en-US" altLang="zh-CN" sz="2800" spc="-10" dirty="0">
                    <a:solidFill>
                      <a:schemeClr val="accent1"/>
                    </a:solidFill>
                    <a:latin typeface="+mn-ea"/>
                    <a:sym typeface="Wingdings" pitchFamily="2" charset="2"/>
                  </a:rPr>
                  <a:t>(+1,+1)</a:t>
                </a:r>
                <a:r>
                  <a:rPr lang="zh-CN" altLang="en-US" sz="2800" spc="-10" dirty="0">
                    <a:solidFill>
                      <a:schemeClr val="accent1"/>
                    </a:solidFill>
                    <a:latin typeface="+mn-ea"/>
                    <a:sym typeface="Wingdings" pitchFamily="2" charset="2"/>
                  </a:rPr>
                  <a:t>，</a:t>
                </a:r>
                <a:r>
                  <a:rPr lang="en-US" altLang="zh-CN" sz="2800" spc="-10" dirty="0">
                    <a:solidFill>
                      <a:schemeClr val="accent1"/>
                    </a:solidFill>
                    <a:latin typeface="+mn-ea"/>
                    <a:sym typeface="Wingdings" pitchFamily="2" charset="2"/>
                  </a:rPr>
                  <a:t> (-1,+1)</a:t>
                </a:r>
                <a:r>
                  <a:rPr lang="zh-CN" altLang="en-US" sz="2800" spc="-10" dirty="0">
                    <a:solidFill>
                      <a:schemeClr val="accent1"/>
                    </a:solidFill>
                    <a:latin typeface="+mn-ea"/>
                    <a:sym typeface="Wingdings" pitchFamily="2" charset="2"/>
                  </a:rPr>
                  <a:t>，</a:t>
                </a:r>
                <a:r>
                  <a:rPr lang="en-US" altLang="zh-CN" sz="2800" spc="-10" dirty="0">
                    <a:solidFill>
                      <a:schemeClr val="accent1"/>
                    </a:solidFill>
                    <a:latin typeface="+mn-ea"/>
                    <a:sym typeface="Wingdings" pitchFamily="2" charset="2"/>
                  </a:rPr>
                  <a:t> (-1,-1)</a:t>
                </a:r>
                <a:r>
                  <a:rPr lang="zh-CN" altLang="en-US" sz="2800" spc="-10" dirty="0">
                    <a:solidFill>
                      <a:schemeClr val="accent1"/>
                    </a:solidFill>
                    <a:latin typeface="+mn-ea"/>
                    <a:sym typeface="Wingdings" pitchFamily="2" charset="2"/>
                  </a:rPr>
                  <a:t>，</a:t>
                </a:r>
                <a:r>
                  <a:rPr lang="en-US" altLang="zh-CN" sz="2800" spc="-10" dirty="0">
                    <a:solidFill>
                      <a:schemeClr val="accent1"/>
                    </a:solidFill>
                    <a:latin typeface="+mn-ea"/>
                    <a:sym typeface="Wingdings" pitchFamily="2" charset="2"/>
                  </a:rPr>
                  <a:t> (-1,-1)</a:t>
                </a:r>
                <a:r>
                  <a:rPr lang="zh-CN" altLang="en-US" sz="2800" spc="-10" dirty="0">
                    <a:solidFill>
                      <a:schemeClr val="accent1"/>
                    </a:solidFill>
                    <a:latin typeface="+mn-ea"/>
                    <a:sym typeface="Wingdings" pitchFamily="2" charset="2"/>
                  </a:rPr>
                  <a:t>，</a:t>
                </a:r>
                <a:r>
                  <a:rPr lang="zh-CN" altLang="en-US" sz="2800" spc="-10" dirty="0">
                    <a:latin typeface="+mn-ea"/>
                    <a:sym typeface="Wingdings" pitchFamily="2" charset="2"/>
                  </a:rPr>
                  <a:t>称有效直线数量为</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)=4</m:t>
                    </m:r>
                  </m:oMath>
                </a14:m>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0B79B249-C1CE-5A40-9242-21A8D1E6F862}"/>
                  </a:ext>
                </a:extLst>
              </p:cNvPr>
              <p:cNvSpPr txBox="1">
                <a:spLocks noRot="1" noChangeAspect="1" noMove="1" noResize="1" noEditPoints="1" noAdjustHandles="1" noChangeArrowheads="1" noChangeShapeType="1" noTextEdit="1"/>
              </p:cNvSpPr>
              <p:nvPr/>
            </p:nvSpPr>
            <p:spPr>
              <a:xfrm>
                <a:off x="912592" y="1549129"/>
                <a:ext cx="7063008" cy="1599669"/>
              </a:xfrm>
              <a:prstGeom prst="rect">
                <a:avLst/>
              </a:prstGeom>
              <a:blipFill>
                <a:blip r:embed="rId3"/>
                <a:stretch>
                  <a:fillRect l="-1978" t="-781" r="-1619" b="-937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CABEC30F-ADF1-E841-923D-0AE108F92987}"/>
                  </a:ext>
                </a:extLst>
              </p:cNvPr>
              <p:cNvSpPr txBox="1"/>
              <p:nvPr/>
            </p:nvSpPr>
            <p:spPr>
              <a:xfrm>
                <a:off x="541558" y="3274276"/>
                <a:ext cx="10737851" cy="565539"/>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r>
                      <a:rPr lang="en-CN" altLang="zh-CN" sz="2800" i="1" spc="-10" dirty="0" smtClean="0">
                        <a:latin typeface="Cambria Math" panose="02040503050406030204" pitchFamily="18" charset="0"/>
                      </a:rPr>
                      <m:t>𝑁</m:t>
                    </m:r>
                    <m:r>
                      <a:rPr lang="en-US" altLang="zh-CN" sz="2800" b="0" i="1" spc="-10" dirty="0" smtClean="0">
                        <a:latin typeface="Cambria Math" panose="02040503050406030204" pitchFamily="18" charset="0"/>
                      </a:rPr>
                      <m:t>=2</m:t>
                    </m:r>
                  </m:oMath>
                </a14:m>
                <a:r>
                  <a:rPr lang="zh-CN" altLang="en-US" sz="2800" spc="-10" dirty="0">
                    <a:latin typeface="+mn-ea"/>
                  </a:rPr>
                  <a:t>的感知器分类模型的假设空间有</a:t>
                </a:r>
                <a:r>
                  <a:rPr lang="en-US" altLang="zh-CN" sz="2800" spc="-10" dirty="0">
                    <a:latin typeface="+mn-ea"/>
                  </a:rPr>
                  <a:t>4</a:t>
                </a:r>
                <a:r>
                  <a:rPr lang="zh-CN" altLang="en-US" sz="2800" spc="-10" dirty="0">
                    <a:latin typeface="+mn-ea"/>
                  </a:rPr>
                  <a:t>种</a:t>
                </a:r>
                <a:r>
                  <a:rPr lang="en-US" altLang="zh-CN" sz="2800" spc="-10" dirty="0">
                    <a:solidFill>
                      <a:srgbClr val="FF0000"/>
                    </a:solidFill>
                    <a:latin typeface="+mn-ea"/>
                  </a:rPr>
                  <a:t>dichotomies</a:t>
                </a:r>
                <a:endParaRPr lang="en-US" altLang="zh-CN" sz="2800" spc="-10" dirty="0">
                  <a:latin typeface="+mn-ea"/>
                </a:endParaRPr>
              </a:p>
            </p:txBody>
          </p:sp>
        </mc:Choice>
        <mc:Fallback xmlns="">
          <p:sp>
            <p:nvSpPr>
              <p:cNvPr id="8" name="文本框 119">
                <a:extLst>
                  <a:ext uri="{FF2B5EF4-FFF2-40B4-BE49-F238E27FC236}">
                    <a16:creationId xmlns:a16="http://schemas.microsoft.com/office/drawing/2014/main" id="{CABEC30F-ADF1-E841-923D-0AE108F92987}"/>
                  </a:ext>
                </a:extLst>
              </p:cNvPr>
              <p:cNvSpPr txBox="1">
                <a:spLocks noRot="1" noChangeAspect="1" noMove="1" noResize="1" noEditPoints="1" noAdjustHandles="1" noChangeArrowheads="1" noChangeShapeType="1" noTextEdit="1"/>
              </p:cNvSpPr>
              <p:nvPr/>
            </p:nvSpPr>
            <p:spPr>
              <a:xfrm>
                <a:off x="541558" y="3274276"/>
                <a:ext cx="10737851" cy="565539"/>
              </a:xfrm>
              <a:prstGeom prst="rect">
                <a:avLst/>
              </a:prstGeom>
              <a:blipFill>
                <a:blip r:embed="rId4"/>
                <a:stretch>
                  <a:fillRect l="-945" t="-4348" b="-28261"/>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7A05CB76-36ED-EF44-B7EA-155B7004392E}"/>
              </a:ext>
            </a:extLst>
          </p:cNvPr>
          <p:cNvPicPr>
            <a:picLocks noChangeAspect="1"/>
          </p:cNvPicPr>
          <p:nvPr/>
        </p:nvPicPr>
        <p:blipFill>
          <a:blip r:embed="rId5"/>
          <a:stretch>
            <a:fillRect/>
          </a:stretch>
        </p:blipFill>
        <p:spPr>
          <a:xfrm>
            <a:off x="8147050" y="811390"/>
            <a:ext cx="3132359" cy="2549092"/>
          </a:xfrm>
          <a:prstGeom prst="rect">
            <a:avLst/>
          </a:prstGeom>
        </p:spPr>
      </p:pic>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4C7DF649-9176-E946-BFA4-A9AA80E1C8A5}"/>
                  </a:ext>
                </a:extLst>
              </p:cNvPr>
              <p:cNvSpPr txBox="1"/>
              <p:nvPr/>
            </p:nvSpPr>
            <p:spPr>
              <a:xfrm>
                <a:off x="566961" y="5620248"/>
                <a:ext cx="10737851" cy="632161"/>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r>
                      <a:rPr lang="en-CN" altLang="zh-CN" sz="3200" i="1" spc="-10" dirty="0" smtClean="0">
                        <a:latin typeface="Cambria Math" panose="02040503050406030204" pitchFamily="18" charset="0"/>
                      </a:rPr>
                      <m:t>𝑁</m:t>
                    </m:r>
                  </m:oMath>
                </a14:m>
                <a:r>
                  <a:rPr lang="zh-CN" altLang="en-US" sz="3200" spc="-10" dirty="0">
                    <a:latin typeface="+mn-ea"/>
                  </a:rPr>
                  <a:t>个样本的感知器分类模型</a:t>
                </a:r>
                <a:r>
                  <a:rPr lang="zh-CN" altLang="en-CN" sz="3200" spc="-10" dirty="0">
                    <a:latin typeface="+mn-ea"/>
                  </a:rPr>
                  <a:t>最多</a:t>
                </a:r>
                <a:r>
                  <a:rPr lang="zh-CN" altLang="en-US" sz="3200" spc="-10" dirty="0">
                    <a:latin typeface="+mn-ea"/>
                  </a:rPr>
                  <a:t>存在</a:t>
                </a:r>
                <a14:m>
                  <m:oMath xmlns:m="http://schemas.openxmlformats.org/officeDocument/2006/math">
                    <m:sSup>
                      <m:sSupPr>
                        <m:ctrlPr>
                          <a:rPr lang="en-US" altLang="zh-CN" sz="3200" i="1" spc="-10" smtClean="0">
                            <a:solidFill>
                              <a:srgbClr val="FF0000"/>
                            </a:solidFill>
                            <a:latin typeface="Cambria Math" panose="02040503050406030204" pitchFamily="18" charset="0"/>
                          </a:rPr>
                        </m:ctrlPr>
                      </m:sSupPr>
                      <m:e>
                        <m:r>
                          <a:rPr lang="en-US" altLang="zh-CN" sz="3200" b="0" i="1" spc="-10" smtClean="0">
                            <a:solidFill>
                              <a:srgbClr val="FF0000"/>
                            </a:solidFill>
                            <a:latin typeface="Cambria Math" panose="02040503050406030204" pitchFamily="18" charset="0"/>
                          </a:rPr>
                          <m:t>2</m:t>
                        </m:r>
                      </m:e>
                      <m:sup>
                        <m:r>
                          <a:rPr lang="en-US" altLang="zh-CN" sz="3200" b="0" i="1" spc="-10" smtClean="0">
                            <a:solidFill>
                              <a:srgbClr val="FF0000"/>
                            </a:solidFill>
                            <a:latin typeface="Cambria Math" panose="02040503050406030204" pitchFamily="18" charset="0"/>
                          </a:rPr>
                          <m:t>𝑁</m:t>
                        </m:r>
                      </m:sup>
                    </m:sSup>
                  </m:oMath>
                </a14:m>
                <a:r>
                  <a:rPr lang="zh-CN" altLang="en-US" sz="3200" spc="-10" dirty="0">
                    <a:latin typeface="+mn-ea"/>
                  </a:rPr>
                  <a:t>种</a:t>
                </a:r>
                <a:r>
                  <a:rPr lang="en-US" altLang="zh-CN" sz="3200" spc="-10" dirty="0">
                    <a:solidFill>
                      <a:srgbClr val="FF0000"/>
                    </a:solidFill>
                    <a:latin typeface="+mn-ea"/>
                  </a:rPr>
                  <a:t>dichotomies</a:t>
                </a:r>
                <a:endParaRPr lang="en-US" altLang="zh-CN" sz="3200" spc="-10" dirty="0">
                  <a:latin typeface="+mn-ea"/>
                </a:endParaRPr>
              </a:p>
            </p:txBody>
          </p:sp>
        </mc:Choice>
        <mc:Fallback xmlns="">
          <p:sp>
            <p:nvSpPr>
              <p:cNvPr id="9" name="文本框 119">
                <a:extLst>
                  <a:ext uri="{FF2B5EF4-FFF2-40B4-BE49-F238E27FC236}">
                    <a16:creationId xmlns:a16="http://schemas.microsoft.com/office/drawing/2014/main" id="{4C7DF649-9176-E946-BFA4-A9AA80E1C8A5}"/>
                  </a:ext>
                </a:extLst>
              </p:cNvPr>
              <p:cNvSpPr txBox="1">
                <a:spLocks noRot="1" noChangeAspect="1" noMove="1" noResize="1" noEditPoints="1" noAdjustHandles="1" noChangeArrowheads="1" noChangeShapeType="1" noTextEdit="1"/>
              </p:cNvSpPr>
              <p:nvPr/>
            </p:nvSpPr>
            <p:spPr>
              <a:xfrm>
                <a:off x="566961" y="5620248"/>
                <a:ext cx="10737851" cy="632161"/>
              </a:xfrm>
              <a:prstGeom prst="rect">
                <a:avLst/>
              </a:prstGeom>
              <a:blipFill>
                <a:blip r:embed="rId6"/>
                <a:stretch>
                  <a:fillRect l="-1300"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F806B3F6-A60D-8E4E-A38C-E097D01376E7}"/>
                  </a:ext>
                </a:extLst>
              </p:cNvPr>
              <p:cNvSpPr txBox="1"/>
              <p:nvPr/>
            </p:nvSpPr>
            <p:spPr>
              <a:xfrm>
                <a:off x="541558" y="3866477"/>
                <a:ext cx="10737851" cy="1666225"/>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2800" spc="-10" dirty="0">
                    <a:latin typeface="+mn-ea"/>
                  </a:rPr>
                  <a:t>若两个假设</a:t>
                </a: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h</m:t>
                        </m:r>
                      </m:e>
                      <m:sub>
                        <m:r>
                          <a:rPr lang="en-US" altLang="zh-CN" sz="2800" b="0" i="1" spc="-10" smtClean="0">
                            <a:latin typeface="Cambria Math" panose="02040503050406030204" pitchFamily="18" charset="0"/>
                          </a:rPr>
                          <m:t>1</m:t>
                        </m:r>
                      </m:sub>
                    </m:sSub>
                  </m:oMath>
                </a14:m>
                <a:r>
                  <a:rPr lang="en-US" altLang="zh-CN" sz="2800" spc="-10" dirty="0">
                    <a:latin typeface="+mn-ea"/>
                  </a:rPr>
                  <a:t>,</a:t>
                </a:r>
                <a:r>
                  <a:rPr lang="en-US" altLang="zh-CN" sz="2800" spc="-10" dirty="0"/>
                  <a:t> </a:t>
                </a:r>
                <a14:m>
                  <m:oMath xmlns:m="http://schemas.openxmlformats.org/officeDocument/2006/math">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b="0" i="1" spc="-10" smtClean="0">
                            <a:latin typeface="Cambria Math" panose="02040503050406030204" pitchFamily="18" charset="0"/>
                          </a:rPr>
                          <m:t>2</m:t>
                        </m:r>
                      </m:sub>
                    </m:sSub>
                  </m:oMath>
                </a14:m>
                <a:r>
                  <a:rPr lang="zh-CN" altLang="en-US" sz="2800" spc="-10" dirty="0">
                    <a:latin typeface="+mn-ea"/>
                  </a:rPr>
                  <a:t>对训练数据的输出</a:t>
                </a:r>
                <a14:m>
                  <m:oMath xmlns:m="http://schemas.openxmlformats.org/officeDocument/2006/math">
                    <m:r>
                      <a:rPr lang="zh-CN" altLang="en-US" sz="2800" i="1" spc="-10" smtClean="0">
                        <a:latin typeface="Cambria Math" panose="02040503050406030204" pitchFamily="18" charset="0"/>
                      </a:rPr>
                      <m:t>𝒟</m:t>
                    </m:r>
                  </m:oMath>
                </a14:m>
                <a:r>
                  <a:rPr lang="zh-CN" altLang="en-US" sz="2800" spc="-10" dirty="0">
                    <a:latin typeface="+mn-ea"/>
                  </a:rPr>
                  <a:t>是相同的，即</a:t>
                </a:r>
                <a14:m>
                  <m:oMath xmlns:m="http://schemas.openxmlformats.org/officeDocument/2006/math">
                    <m:d>
                      <m:dPr>
                        <m:ctrlPr>
                          <a:rPr lang="en-US" altLang="zh-CN" sz="2800" b="0" i="1" spc="-10" smtClean="0">
                            <a:latin typeface="Cambria Math" panose="02040503050406030204" pitchFamily="18" charset="0"/>
                          </a:rPr>
                        </m:ctrlPr>
                      </m:dPr>
                      <m:e>
                        <m:sSub>
                          <m:sSubPr>
                            <m:ctrlPr>
                              <a:rPr lang="en-US" altLang="zh-CN" sz="2800" b="0" i="1" spc="-10" smtClean="0">
                                <a:latin typeface="Cambria Math" panose="02040503050406030204" pitchFamily="18" charset="0"/>
                              </a:rPr>
                            </m:ctrlPr>
                          </m:sSubPr>
                          <m:e>
                            <m:r>
                              <a:rPr lang="en-US" altLang="zh-CN" sz="2800" b="0" i="1" spc="-10" smtClean="0">
                                <a:latin typeface="Cambria Math" panose="02040503050406030204" pitchFamily="18" charset="0"/>
                              </a:rPr>
                              <m:t>h</m:t>
                            </m:r>
                          </m:e>
                          <m:sub>
                            <m:r>
                              <a:rPr lang="en-US" altLang="zh-CN" sz="2800" b="0" i="1" spc="-10" smtClean="0">
                                <a:latin typeface="Cambria Math" panose="02040503050406030204" pitchFamily="18" charset="0"/>
                              </a:rPr>
                              <m:t>1</m:t>
                            </m:r>
                          </m:sub>
                        </m:sSub>
                        <m:d>
                          <m:dPr>
                            <m:ctrlPr>
                              <a:rPr lang="en-US" altLang="zh-CN" sz="2800" b="0" i="1" spc="-10" smtClean="0">
                                <a:latin typeface="Cambria Math" panose="02040503050406030204" pitchFamily="18" charset="0"/>
                              </a:rPr>
                            </m:ctrlPr>
                          </m:dPr>
                          <m:e>
                            <m:sSub>
                              <m:sSubPr>
                                <m:ctrlPr>
                                  <a:rPr lang="en-US" altLang="zh-CN" sz="2800" b="0" i="1" spc="-10" smtClean="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1</m:t>
                                </m:r>
                              </m:sub>
                            </m:sSub>
                          </m:e>
                        </m:d>
                        <m:r>
                          <a:rPr lang="en-US" altLang="zh-CN" sz="2800" b="0" i="1" spc="-10" smtClean="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i="1" spc="-10">
                                <a:latin typeface="Cambria Math" panose="02040503050406030204" pitchFamily="18" charset="0"/>
                              </a:rPr>
                              <m:t>1</m:t>
                            </m:r>
                          </m:sub>
                        </m:sSub>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2</m:t>
                                </m:r>
                              </m:sub>
                            </m:sSub>
                          </m:e>
                        </m:d>
                        <m:r>
                          <a:rPr lang="en-US" altLang="zh-CN" sz="2800" b="0" i="1" spc="-10" smtClean="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i="1" spc="-10">
                                <a:latin typeface="Cambria Math" panose="02040503050406030204" pitchFamily="18" charset="0"/>
                              </a:rPr>
                              <m:t>1</m:t>
                            </m:r>
                          </m:sub>
                        </m:sSub>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𝑁</m:t>
                                </m:r>
                              </m:sub>
                            </m:sSub>
                          </m:e>
                        </m:d>
                      </m:e>
                    </m:d>
                    <m:r>
                      <a:rPr lang="en-US" altLang="zh-CN" sz="2800" b="0" i="1" spc="-10" smtClean="0">
                        <a:latin typeface="Cambria Math" panose="02040503050406030204" pitchFamily="18" charset="0"/>
                      </a:rPr>
                      <m:t>=</m:t>
                    </m:r>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b="0" i="1" spc="-10" smtClean="0">
                                <a:latin typeface="Cambria Math" panose="02040503050406030204" pitchFamily="18" charset="0"/>
                              </a:rPr>
                              <m:t>2</m:t>
                            </m:r>
                          </m:sub>
                        </m:sSub>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i="1" spc="-10">
                                    <a:latin typeface="Cambria Math" panose="02040503050406030204" pitchFamily="18" charset="0"/>
                                  </a:rPr>
                                  <m:t>1</m:t>
                                </m:r>
                              </m:sub>
                            </m:sSub>
                          </m:e>
                        </m:d>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b="0" i="1" spc="-10" smtClean="0">
                                <a:latin typeface="Cambria Math" panose="02040503050406030204" pitchFamily="18" charset="0"/>
                              </a:rPr>
                              <m:t>2</m:t>
                            </m:r>
                          </m:sub>
                        </m:sSub>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i="1" spc="-10">
                                    <a:latin typeface="Cambria Math" panose="02040503050406030204" pitchFamily="18" charset="0"/>
                                  </a:rPr>
                                  <m:t>2</m:t>
                                </m:r>
                              </m:sub>
                            </m:sSub>
                          </m:e>
                        </m:d>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b="0" i="1" spc="-10" smtClean="0">
                                <a:latin typeface="Cambria Math" panose="02040503050406030204" pitchFamily="18" charset="0"/>
                              </a:rPr>
                              <m:t>2</m:t>
                            </m:r>
                          </m:sub>
                        </m:sSub>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i="1" spc="-10">
                                    <a:latin typeface="Cambria Math" panose="02040503050406030204" pitchFamily="18" charset="0"/>
                                  </a:rPr>
                                  <m:t>𝑁</m:t>
                                </m:r>
                              </m:sub>
                            </m:sSub>
                          </m:e>
                        </m:d>
                      </m:e>
                    </m:d>
                  </m:oMath>
                </a14:m>
                <a:r>
                  <a:rPr lang="zh-CN" altLang="en-US" sz="2800" spc="-10" dirty="0">
                    <a:latin typeface="+mn-ea"/>
                  </a:rPr>
                  <a:t>，则称</a:t>
                </a:r>
                <a14:m>
                  <m:oMath xmlns:m="http://schemas.openxmlformats.org/officeDocument/2006/math">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i="1" spc="-10">
                            <a:latin typeface="Cambria Math" panose="02040503050406030204" pitchFamily="18" charset="0"/>
                          </a:rPr>
                          <m:t>1</m:t>
                        </m:r>
                      </m:sub>
                    </m:sSub>
                  </m:oMath>
                </a14:m>
                <a:r>
                  <a:rPr lang="en-US" altLang="zh-CN" sz="2800" spc="-10" dirty="0">
                    <a:latin typeface="+mn-ea"/>
                  </a:rPr>
                  <a:t>,</a:t>
                </a:r>
                <a:r>
                  <a:rPr lang="en-US" altLang="zh-CN" sz="2800" spc="-10" dirty="0"/>
                  <a:t> </a:t>
                </a:r>
                <a14:m>
                  <m:oMath xmlns:m="http://schemas.openxmlformats.org/officeDocument/2006/math">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i="1" spc="-10">
                            <a:latin typeface="Cambria Math" panose="02040503050406030204" pitchFamily="18" charset="0"/>
                          </a:rPr>
                          <m:t>2</m:t>
                        </m:r>
                      </m:sub>
                    </m:sSub>
                  </m:oMath>
                </a14:m>
                <a:r>
                  <a:rPr lang="zh-CN" altLang="en-US" sz="2800" spc="-10" dirty="0">
                    <a:latin typeface="+mn-ea"/>
                  </a:rPr>
                  <a:t>对这</a:t>
                </a:r>
                <a:r>
                  <a:rPr lang="en-US" altLang="zh-CN" sz="2800" spc="-10" dirty="0">
                    <a:latin typeface="+mn-ea"/>
                  </a:rPr>
                  <a:t>N</a:t>
                </a:r>
                <a:r>
                  <a:rPr lang="zh-CN" altLang="en-US" sz="2800" spc="-10" dirty="0">
                    <a:latin typeface="+mn-ea"/>
                  </a:rPr>
                  <a:t>个样本是“</a:t>
                </a:r>
                <a:r>
                  <a:rPr lang="zh-CN" altLang="en-US" sz="2800" spc="-10" dirty="0">
                    <a:solidFill>
                      <a:schemeClr val="accent1"/>
                    </a:solidFill>
                    <a:latin typeface="+mn-ea"/>
                  </a:rPr>
                  <a:t>等效</a:t>
                </a:r>
                <a:r>
                  <a:rPr lang="zh-CN" altLang="en-US" sz="2800" spc="-10" dirty="0">
                    <a:latin typeface="+mn-ea"/>
                  </a:rPr>
                  <a:t>”的，其输出称为</a:t>
                </a:r>
                <a14:m>
                  <m:oMath xmlns:m="http://schemas.openxmlformats.org/officeDocument/2006/math">
                    <m:r>
                      <a:rPr lang="zh-CN" altLang="en-US" sz="2800" i="1" spc="-10">
                        <a:latin typeface="Cambria Math" panose="02040503050406030204" pitchFamily="18" charset="0"/>
                      </a:rPr>
                      <m:t>𝒟</m:t>
                    </m:r>
                  </m:oMath>
                </a14:m>
                <a:r>
                  <a:rPr lang="zh-CN" altLang="en-US" sz="2800" spc="-10" dirty="0">
                    <a:latin typeface="+mn-ea"/>
                  </a:rPr>
                  <a:t>的一种</a:t>
                </a:r>
                <a:r>
                  <a:rPr lang="en-US" altLang="zh-CN" sz="2800" spc="-10" dirty="0">
                    <a:latin typeface="+mn-ea"/>
                  </a:rPr>
                  <a:t>dichotomy</a:t>
                </a:r>
              </a:p>
            </p:txBody>
          </p:sp>
        </mc:Choice>
        <mc:Fallback xmlns="">
          <p:sp>
            <p:nvSpPr>
              <p:cNvPr id="10" name="文本框 119">
                <a:extLst>
                  <a:ext uri="{FF2B5EF4-FFF2-40B4-BE49-F238E27FC236}">
                    <a16:creationId xmlns:a16="http://schemas.microsoft.com/office/drawing/2014/main" id="{F806B3F6-A60D-8E4E-A38C-E097D01376E7}"/>
                  </a:ext>
                </a:extLst>
              </p:cNvPr>
              <p:cNvSpPr txBox="1">
                <a:spLocks noRot="1" noChangeAspect="1" noMove="1" noResize="1" noEditPoints="1" noAdjustHandles="1" noChangeArrowheads="1" noChangeShapeType="1" noTextEdit="1"/>
              </p:cNvSpPr>
              <p:nvPr/>
            </p:nvSpPr>
            <p:spPr>
              <a:xfrm>
                <a:off x="541558" y="3866477"/>
                <a:ext cx="10737851" cy="1666225"/>
              </a:xfrm>
              <a:prstGeom prst="rect">
                <a:avLst/>
              </a:prstGeom>
              <a:blipFill>
                <a:blip r:embed="rId7"/>
                <a:stretch>
                  <a:fillRect l="-945" t="-1515" b="-9848"/>
                </a:stretch>
              </a:blipFill>
            </p:spPr>
            <p:txBody>
              <a:bodyPr/>
              <a:lstStyle/>
              <a:p>
                <a:r>
                  <a:rPr lang="en-CN">
                    <a:noFill/>
                  </a:rPr>
                  <a:t> </a:t>
                </a:r>
              </a:p>
            </p:txBody>
          </p:sp>
        </mc:Fallback>
      </mc:AlternateContent>
    </p:spTree>
    <p:extLst>
      <p:ext uri="{BB962C8B-B14F-4D97-AF65-F5344CB8AC3E}">
        <p14:creationId xmlns:p14="http://schemas.microsoft.com/office/powerpoint/2010/main" val="874880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5" name="文本框 119">
            <a:extLst>
              <a:ext uri="{FF2B5EF4-FFF2-40B4-BE49-F238E27FC236}">
                <a16:creationId xmlns:a16="http://schemas.microsoft.com/office/drawing/2014/main" id="{00738B5C-EA60-5040-8973-3E6AA9AD5CAE}"/>
              </a:ext>
            </a:extLst>
          </p:cNvPr>
          <p:cNvSpPr txBox="1"/>
          <p:nvPr/>
        </p:nvSpPr>
        <p:spPr>
          <a:xfrm>
            <a:off x="566960" y="1198218"/>
            <a:ext cx="10737851"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下面</a:t>
            </a:r>
            <a:r>
              <a:rPr lang="zh-CN" altLang="en-CN" sz="3200" spc="-10" dirty="0">
                <a:latin typeface="+mn-ea"/>
              </a:rPr>
              <a:t>考虑</a:t>
            </a:r>
            <a:r>
              <a:rPr lang="en-US" altLang="zh-CN" sz="3200" spc="-10" dirty="0">
                <a:solidFill>
                  <a:srgbClr val="FF0000"/>
                </a:solidFill>
                <a:latin typeface="+mn-ea"/>
              </a:rPr>
              <a:t>3</a:t>
            </a:r>
            <a:r>
              <a:rPr lang="zh-CN" altLang="en-US" sz="3200" spc="-10" dirty="0">
                <a:latin typeface="+mn-ea"/>
              </a:rPr>
              <a:t>个样本的二分类模型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6BF6385B-6F07-8046-92A9-3F2487674B99}"/>
                  </a:ext>
                </a:extLst>
              </p:cNvPr>
              <p:cNvSpPr txBox="1"/>
              <p:nvPr/>
            </p:nvSpPr>
            <p:spPr>
              <a:xfrm>
                <a:off x="788445" y="2021182"/>
                <a:ext cx="6551531" cy="1082604"/>
              </a:xfrm>
              <a:prstGeom prst="rect">
                <a:avLst/>
              </a:prstGeom>
              <a:noFill/>
            </p:spPr>
            <p:txBody>
              <a:bodyPr wrap="square" rtlCol="0">
                <a:spAutoFit/>
              </a:bodyPr>
              <a:lstStyle/>
              <a:p>
                <a:pPr>
                  <a:lnSpc>
                    <a:spcPct val="120000"/>
                  </a:lnSpc>
                </a:pPr>
                <a:r>
                  <a:rPr lang="zh-CN" altLang="en-US" sz="2800" spc="-10" dirty="0">
                    <a:latin typeface="+mn-ea"/>
                  </a:rPr>
                  <a:t>该模型无限多的假设可被归类为右边</a:t>
                </a:r>
                <a:r>
                  <a:rPr lang="en-US" altLang="zh-CN" sz="2800" spc="-10" dirty="0">
                    <a:solidFill>
                      <a:srgbClr val="FF0000"/>
                    </a:solidFill>
                    <a:latin typeface="+mn-ea"/>
                  </a:rPr>
                  <a:t>8</a:t>
                </a:r>
                <a:r>
                  <a:rPr lang="zh-CN" altLang="en-US" sz="2800" spc="-10" dirty="0">
                    <a:solidFill>
                      <a:srgbClr val="FF0000"/>
                    </a:solidFill>
                    <a:latin typeface="+mn-ea"/>
                  </a:rPr>
                  <a:t>种</a:t>
                </a:r>
                <a:r>
                  <a:rPr lang="zh-CN" altLang="en-US" sz="2800" spc="-10" dirty="0">
                    <a:latin typeface="+mn-ea"/>
                  </a:rPr>
                  <a:t>，即有效直线数量为</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smtClean="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ea typeface="Cambria Math" panose="02040503050406030204" pitchFamily="18" charset="0"/>
                      </a:rPr>
                      <m:t>=</m:t>
                    </m:r>
                    <m:r>
                      <a:rPr lang="en-US" altLang="zh-CN" sz="2800" b="0" i="1" spc="-10" smtClean="0">
                        <a:solidFill>
                          <a:srgbClr val="FF0000"/>
                        </a:solidFill>
                        <a:latin typeface="Cambria Math" panose="02040503050406030204" pitchFamily="18" charset="0"/>
                        <a:ea typeface="Cambria Math" panose="02040503050406030204" pitchFamily="18" charset="0"/>
                      </a:rPr>
                      <m:t>8</m:t>
                    </m:r>
                  </m:oMath>
                </a14:m>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6BF6385B-6F07-8046-92A9-3F2487674B99}"/>
                  </a:ext>
                </a:extLst>
              </p:cNvPr>
              <p:cNvSpPr txBox="1">
                <a:spLocks noRot="1" noChangeAspect="1" noMove="1" noResize="1" noEditPoints="1" noAdjustHandles="1" noChangeArrowheads="1" noChangeShapeType="1" noTextEdit="1"/>
              </p:cNvSpPr>
              <p:nvPr/>
            </p:nvSpPr>
            <p:spPr>
              <a:xfrm>
                <a:off x="788445" y="2021182"/>
                <a:ext cx="6551531" cy="1082604"/>
              </a:xfrm>
              <a:prstGeom prst="rect">
                <a:avLst/>
              </a:prstGeom>
              <a:blipFill>
                <a:blip r:embed="rId3"/>
                <a:stretch>
                  <a:fillRect l="-1934" t="-3488" r="-5222" b="-151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329ED238-C978-E04F-965E-A023F0060FE4}"/>
                  </a:ext>
                </a:extLst>
              </p:cNvPr>
              <p:cNvSpPr txBox="1"/>
              <p:nvPr/>
            </p:nvSpPr>
            <p:spPr>
              <a:xfrm>
                <a:off x="566960" y="3467471"/>
                <a:ext cx="6254464" cy="1224118"/>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r>
                      <a:rPr lang="en-US" altLang="zh-CN" sz="3200" b="0" i="1" spc="-10" dirty="0" smtClean="0">
                        <a:solidFill>
                          <a:srgbClr val="FF0000"/>
                        </a:solidFill>
                        <a:latin typeface="Cambria Math" panose="02040503050406030204" pitchFamily="18" charset="0"/>
                      </a:rPr>
                      <m:t>3</m:t>
                    </m:r>
                  </m:oMath>
                </a14:m>
                <a:r>
                  <a:rPr lang="zh-CN" altLang="en-US" sz="3200" spc="-10" dirty="0">
                    <a:latin typeface="+mn-ea"/>
                  </a:rPr>
                  <a:t>个样本的感知器分类模型存在</a:t>
                </a:r>
                <a14:m>
                  <m:oMath xmlns:m="http://schemas.openxmlformats.org/officeDocument/2006/math">
                    <m:sSup>
                      <m:sSupPr>
                        <m:ctrlPr>
                          <a:rPr lang="en-US" altLang="zh-CN" sz="3200" i="1" spc="-10" smtClean="0">
                            <a:solidFill>
                              <a:srgbClr val="FF0000"/>
                            </a:solidFill>
                            <a:latin typeface="Cambria Math" panose="02040503050406030204" pitchFamily="18" charset="0"/>
                          </a:rPr>
                        </m:ctrlPr>
                      </m:sSupPr>
                      <m:e>
                        <m:r>
                          <a:rPr lang="en-US" altLang="zh-CN" sz="3200" b="0" i="1" spc="-10" smtClean="0">
                            <a:solidFill>
                              <a:srgbClr val="FF0000"/>
                            </a:solidFill>
                            <a:latin typeface="Cambria Math" panose="02040503050406030204" pitchFamily="18" charset="0"/>
                          </a:rPr>
                          <m:t>2</m:t>
                        </m:r>
                      </m:e>
                      <m:sup>
                        <m:r>
                          <a:rPr lang="en-US" altLang="zh-CN" sz="3200" b="0" i="1" spc="-10" smtClean="0">
                            <a:solidFill>
                              <a:srgbClr val="FF0000"/>
                            </a:solidFill>
                            <a:latin typeface="Cambria Math" panose="02040503050406030204" pitchFamily="18" charset="0"/>
                          </a:rPr>
                          <m:t>3</m:t>
                        </m:r>
                      </m:sup>
                    </m:sSup>
                  </m:oMath>
                </a14:m>
                <a:r>
                  <a:rPr lang="zh-CN" altLang="en-US" sz="3200" spc="-10" dirty="0">
                    <a:latin typeface="+mn-ea"/>
                  </a:rPr>
                  <a:t>种</a:t>
                </a:r>
                <a:r>
                  <a:rPr lang="en-US" altLang="zh-CN" sz="3200" spc="-10" dirty="0">
                    <a:solidFill>
                      <a:srgbClr val="FF0000"/>
                    </a:solidFill>
                    <a:latin typeface="+mn-ea"/>
                  </a:rPr>
                  <a:t>dichotomies</a:t>
                </a:r>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329ED238-C978-E04F-965E-A023F0060FE4}"/>
                  </a:ext>
                </a:extLst>
              </p:cNvPr>
              <p:cNvSpPr txBox="1">
                <a:spLocks noRot="1" noChangeAspect="1" noMove="1" noResize="1" noEditPoints="1" noAdjustHandles="1" noChangeArrowheads="1" noChangeShapeType="1" noTextEdit="1"/>
              </p:cNvSpPr>
              <p:nvPr/>
            </p:nvSpPr>
            <p:spPr>
              <a:xfrm>
                <a:off x="566960" y="3467471"/>
                <a:ext cx="6254464" cy="1224118"/>
              </a:xfrm>
              <a:prstGeom prst="rect">
                <a:avLst/>
              </a:prstGeom>
              <a:blipFill>
                <a:blip r:embed="rId4"/>
                <a:stretch>
                  <a:fillRect l="-2227" t="-3093" r="-405" b="-15464"/>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3BEE01CE-2029-D845-AEAB-23A862B683A9}"/>
              </a:ext>
            </a:extLst>
          </p:cNvPr>
          <p:cNvPicPr>
            <a:picLocks noChangeAspect="1"/>
          </p:cNvPicPr>
          <p:nvPr/>
        </p:nvPicPr>
        <p:blipFill>
          <a:blip r:embed="rId5"/>
          <a:stretch>
            <a:fillRect/>
          </a:stretch>
        </p:blipFill>
        <p:spPr>
          <a:xfrm>
            <a:off x="7339976" y="768089"/>
            <a:ext cx="3815646" cy="5321822"/>
          </a:xfrm>
          <a:prstGeom prst="rect">
            <a:avLst/>
          </a:prstGeom>
        </p:spPr>
      </p:pic>
    </p:spTree>
    <p:extLst>
      <p:ext uri="{BB962C8B-B14F-4D97-AF65-F5344CB8AC3E}">
        <p14:creationId xmlns:p14="http://schemas.microsoft.com/office/powerpoint/2010/main" val="3146337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5" name="文本框 119">
            <a:extLst>
              <a:ext uri="{FF2B5EF4-FFF2-40B4-BE49-F238E27FC236}">
                <a16:creationId xmlns:a16="http://schemas.microsoft.com/office/drawing/2014/main" id="{00738B5C-EA60-5040-8973-3E6AA9AD5CAE}"/>
              </a:ext>
            </a:extLst>
          </p:cNvPr>
          <p:cNvSpPr txBox="1"/>
          <p:nvPr/>
        </p:nvSpPr>
        <p:spPr>
          <a:xfrm>
            <a:off x="566961" y="1198218"/>
            <a:ext cx="6400768"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下面</a:t>
            </a:r>
            <a:r>
              <a:rPr lang="zh-CN" altLang="en-CN" sz="3200" spc="-10" dirty="0">
                <a:latin typeface="+mn-ea"/>
              </a:rPr>
              <a:t>考虑</a:t>
            </a:r>
            <a:r>
              <a:rPr lang="zh-CN" altLang="en-US" sz="3200" spc="-10" dirty="0">
                <a:latin typeface="+mn-ea"/>
              </a:rPr>
              <a:t>直线排列的</a:t>
            </a:r>
            <a:r>
              <a:rPr lang="en-US" altLang="zh-CN" sz="3200" spc="-10" dirty="0">
                <a:solidFill>
                  <a:srgbClr val="FF0000"/>
                </a:solidFill>
                <a:latin typeface="+mn-ea"/>
              </a:rPr>
              <a:t>3</a:t>
            </a:r>
            <a:r>
              <a:rPr lang="zh-CN" altLang="en-US" sz="3200" spc="-10" dirty="0">
                <a:latin typeface="+mn-ea"/>
              </a:rPr>
              <a:t>个样本的二分类模型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6BF6385B-6F07-8046-92A9-3F2487674B99}"/>
                  </a:ext>
                </a:extLst>
              </p:cNvPr>
              <p:cNvSpPr txBox="1"/>
              <p:nvPr/>
            </p:nvSpPr>
            <p:spPr>
              <a:xfrm>
                <a:off x="788445" y="2581268"/>
                <a:ext cx="6551531" cy="1082604"/>
              </a:xfrm>
              <a:prstGeom prst="rect">
                <a:avLst/>
              </a:prstGeom>
              <a:noFill/>
            </p:spPr>
            <p:txBody>
              <a:bodyPr wrap="square" rtlCol="0">
                <a:spAutoFit/>
              </a:bodyPr>
              <a:lstStyle/>
              <a:p>
                <a:pPr>
                  <a:lnSpc>
                    <a:spcPct val="120000"/>
                  </a:lnSpc>
                </a:pPr>
                <a:r>
                  <a:rPr lang="zh-CN" altLang="en-US" sz="2800" spc="-10" dirty="0">
                    <a:latin typeface="+mn-ea"/>
                  </a:rPr>
                  <a:t>该模型无限多的假设可被归类为右边</a:t>
                </a:r>
                <a:r>
                  <a:rPr lang="en-US" altLang="zh-CN" sz="2800" spc="-10" dirty="0">
                    <a:solidFill>
                      <a:srgbClr val="FF0000"/>
                    </a:solidFill>
                    <a:latin typeface="+mn-ea"/>
                  </a:rPr>
                  <a:t>6</a:t>
                </a:r>
                <a:r>
                  <a:rPr lang="zh-CN" altLang="en-US" sz="2800" spc="-10" dirty="0">
                    <a:solidFill>
                      <a:srgbClr val="FF0000"/>
                    </a:solidFill>
                    <a:latin typeface="+mn-ea"/>
                  </a:rPr>
                  <a:t>种，</a:t>
                </a:r>
                <a:r>
                  <a:rPr lang="zh-CN" altLang="en-US" sz="2800" spc="-10" dirty="0">
                    <a:latin typeface="+mn-ea"/>
                  </a:rPr>
                  <a:t>即有效直线数量为</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)=6</m:t>
                    </m:r>
                  </m:oMath>
                </a14:m>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6BF6385B-6F07-8046-92A9-3F2487674B99}"/>
                  </a:ext>
                </a:extLst>
              </p:cNvPr>
              <p:cNvSpPr txBox="1">
                <a:spLocks noRot="1" noChangeAspect="1" noMove="1" noResize="1" noEditPoints="1" noAdjustHandles="1" noChangeArrowheads="1" noChangeShapeType="1" noTextEdit="1"/>
              </p:cNvSpPr>
              <p:nvPr/>
            </p:nvSpPr>
            <p:spPr>
              <a:xfrm>
                <a:off x="788445" y="2581268"/>
                <a:ext cx="6551531" cy="1082604"/>
              </a:xfrm>
              <a:prstGeom prst="rect">
                <a:avLst/>
              </a:prstGeom>
              <a:blipFill>
                <a:blip r:embed="rId3"/>
                <a:stretch>
                  <a:fillRect l="-1934" t="-2326" r="-5222" b="-151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329ED238-C978-E04F-965E-A023F0060FE4}"/>
                  </a:ext>
                </a:extLst>
              </p:cNvPr>
              <p:cNvSpPr txBox="1"/>
              <p:nvPr/>
            </p:nvSpPr>
            <p:spPr>
              <a:xfrm>
                <a:off x="566961" y="3844733"/>
                <a:ext cx="6254464" cy="181504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t>直线排列的</a:t>
                </a:r>
                <a14:m>
                  <m:oMath xmlns:m="http://schemas.openxmlformats.org/officeDocument/2006/math">
                    <m:r>
                      <a:rPr lang="en-US" altLang="zh-CN" sz="3200" b="0" i="1" spc="-10" dirty="0" smtClean="0">
                        <a:solidFill>
                          <a:srgbClr val="FF0000"/>
                        </a:solidFill>
                        <a:latin typeface="Cambria Math" panose="02040503050406030204" pitchFamily="18" charset="0"/>
                      </a:rPr>
                      <m:t>3</m:t>
                    </m:r>
                  </m:oMath>
                </a14:m>
                <a:r>
                  <a:rPr lang="zh-CN" altLang="en-US" sz="3200" spc="-10" dirty="0">
                    <a:latin typeface="+mn-ea"/>
                  </a:rPr>
                  <a:t>个样本的感知器分类模型存在</a:t>
                </a:r>
                <a14:m>
                  <m:oMath xmlns:m="http://schemas.openxmlformats.org/officeDocument/2006/math">
                    <m:sSup>
                      <m:sSupPr>
                        <m:ctrlPr>
                          <a:rPr lang="en-US" altLang="zh-CN" sz="3200" i="1" spc="-10" smtClean="0">
                            <a:solidFill>
                              <a:srgbClr val="FF0000"/>
                            </a:solidFill>
                            <a:latin typeface="Cambria Math" panose="02040503050406030204" pitchFamily="18" charset="0"/>
                          </a:rPr>
                        </m:ctrlPr>
                      </m:sSupPr>
                      <m:e>
                        <m:r>
                          <a:rPr lang="en-US" altLang="zh-CN" sz="3200" b="0" i="1" spc="-10" smtClean="0">
                            <a:solidFill>
                              <a:srgbClr val="FF0000"/>
                            </a:solidFill>
                            <a:latin typeface="Cambria Math" panose="02040503050406030204" pitchFamily="18" charset="0"/>
                          </a:rPr>
                          <m:t>6&lt;2</m:t>
                        </m:r>
                      </m:e>
                      <m:sup>
                        <m:r>
                          <a:rPr lang="en-US" altLang="zh-CN" sz="3200" b="0" i="1" spc="-10" smtClean="0">
                            <a:solidFill>
                              <a:srgbClr val="FF0000"/>
                            </a:solidFill>
                            <a:latin typeface="Cambria Math" panose="02040503050406030204" pitchFamily="18" charset="0"/>
                          </a:rPr>
                          <m:t>3</m:t>
                        </m:r>
                      </m:sup>
                    </m:sSup>
                  </m:oMath>
                </a14:m>
                <a:r>
                  <a:rPr lang="zh-CN" altLang="en-US" sz="3200" spc="-10" dirty="0">
                    <a:latin typeface="+mn-ea"/>
                  </a:rPr>
                  <a:t>种</a:t>
                </a:r>
                <a:r>
                  <a:rPr lang="en-US" altLang="zh-CN" sz="3200" spc="-10" dirty="0">
                    <a:solidFill>
                      <a:srgbClr val="FF0000"/>
                    </a:solidFill>
                    <a:latin typeface="+mn-ea"/>
                  </a:rPr>
                  <a:t>dichotomies</a:t>
                </a:r>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329ED238-C978-E04F-965E-A023F0060FE4}"/>
                  </a:ext>
                </a:extLst>
              </p:cNvPr>
              <p:cNvSpPr txBox="1">
                <a:spLocks noRot="1" noChangeAspect="1" noMove="1" noResize="1" noEditPoints="1" noAdjustHandles="1" noChangeArrowheads="1" noChangeShapeType="1" noTextEdit="1"/>
              </p:cNvSpPr>
              <p:nvPr/>
            </p:nvSpPr>
            <p:spPr>
              <a:xfrm>
                <a:off x="566961" y="3844733"/>
                <a:ext cx="6254464" cy="1815049"/>
              </a:xfrm>
              <a:prstGeom prst="rect">
                <a:avLst/>
              </a:prstGeom>
              <a:blipFill>
                <a:blip r:embed="rId4"/>
                <a:stretch>
                  <a:fillRect l="-2227" t="-1389" r="-405" b="-10417"/>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C89B69DE-32F2-0E4D-B206-E07431A5CD6A}"/>
              </a:ext>
            </a:extLst>
          </p:cNvPr>
          <p:cNvPicPr>
            <a:picLocks noChangeAspect="1"/>
          </p:cNvPicPr>
          <p:nvPr/>
        </p:nvPicPr>
        <p:blipFill>
          <a:blip r:embed="rId5"/>
          <a:stretch>
            <a:fillRect/>
          </a:stretch>
        </p:blipFill>
        <p:spPr>
          <a:xfrm>
            <a:off x="7479792" y="906992"/>
            <a:ext cx="3745055" cy="5319553"/>
          </a:xfrm>
          <a:prstGeom prst="rect">
            <a:avLst/>
          </a:prstGeom>
        </p:spPr>
      </p:pic>
    </p:spTree>
    <p:extLst>
      <p:ext uri="{BB962C8B-B14F-4D97-AF65-F5344CB8AC3E}">
        <p14:creationId xmlns:p14="http://schemas.microsoft.com/office/powerpoint/2010/main" val="826711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5" name="文本框 119">
            <a:extLst>
              <a:ext uri="{FF2B5EF4-FFF2-40B4-BE49-F238E27FC236}">
                <a16:creationId xmlns:a16="http://schemas.microsoft.com/office/drawing/2014/main" id="{00738B5C-EA60-5040-8973-3E6AA9AD5CAE}"/>
              </a:ext>
            </a:extLst>
          </p:cNvPr>
          <p:cNvSpPr txBox="1"/>
          <p:nvPr/>
        </p:nvSpPr>
        <p:spPr>
          <a:xfrm>
            <a:off x="566960" y="1198218"/>
            <a:ext cx="10737851"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下面</a:t>
            </a:r>
            <a:r>
              <a:rPr lang="zh-CN" altLang="en-CN" sz="3200" spc="-10" dirty="0">
                <a:latin typeface="+mn-ea"/>
              </a:rPr>
              <a:t>考虑</a:t>
            </a:r>
            <a:r>
              <a:rPr lang="en-US" altLang="zh-CN" sz="3200" spc="-10" dirty="0">
                <a:solidFill>
                  <a:srgbClr val="FF0000"/>
                </a:solidFill>
                <a:latin typeface="+mn-ea"/>
              </a:rPr>
              <a:t>4</a:t>
            </a:r>
            <a:r>
              <a:rPr lang="zh-CN" altLang="en-US" sz="3200" spc="-10" dirty="0">
                <a:latin typeface="+mn-ea"/>
              </a:rPr>
              <a:t>个样本的二分类模型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6BF6385B-6F07-8046-92A9-3F2487674B99}"/>
                  </a:ext>
                </a:extLst>
              </p:cNvPr>
              <p:cNvSpPr txBox="1"/>
              <p:nvPr/>
            </p:nvSpPr>
            <p:spPr>
              <a:xfrm>
                <a:off x="566961" y="2021182"/>
                <a:ext cx="6773016" cy="1082604"/>
              </a:xfrm>
              <a:prstGeom prst="rect">
                <a:avLst/>
              </a:prstGeom>
              <a:noFill/>
            </p:spPr>
            <p:txBody>
              <a:bodyPr wrap="square" rtlCol="0">
                <a:spAutoFit/>
              </a:bodyPr>
              <a:lstStyle/>
              <a:p>
                <a:pPr>
                  <a:lnSpc>
                    <a:spcPct val="120000"/>
                  </a:lnSpc>
                </a:pPr>
                <a:r>
                  <a:rPr lang="zh-CN" altLang="en-US" sz="2800" spc="-10" dirty="0">
                    <a:latin typeface="+mn-ea"/>
                  </a:rPr>
                  <a:t>该模型无限多的假设可被归类为右边</a:t>
                </a:r>
                <a:r>
                  <a:rPr lang="en-US" altLang="zh-CN" sz="2800" spc="-10" dirty="0">
                    <a:solidFill>
                      <a:srgbClr val="FF0000"/>
                    </a:solidFill>
                    <a:latin typeface="+mn-ea"/>
                  </a:rPr>
                  <a:t>14</a:t>
                </a:r>
                <a:r>
                  <a:rPr lang="zh-CN" altLang="en-US" sz="2800" spc="-10" dirty="0">
                    <a:solidFill>
                      <a:srgbClr val="FF0000"/>
                    </a:solidFill>
                    <a:latin typeface="+mn-ea"/>
                  </a:rPr>
                  <a:t>种，</a:t>
                </a:r>
                <a:r>
                  <a:rPr lang="zh-CN" altLang="en-US" sz="2800" spc="-10" dirty="0">
                    <a:latin typeface="+mn-ea"/>
                  </a:rPr>
                  <a:t>即有效直线数量为</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)=14</m:t>
                    </m:r>
                  </m:oMath>
                </a14:m>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6BF6385B-6F07-8046-92A9-3F2487674B99}"/>
                  </a:ext>
                </a:extLst>
              </p:cNvPr>
              <p:cNvSpPr txBox="1">
                <a:spLocks noRot="1" noChangeAspect="1" noMove="1" noResize="1" noEditPoints="1" noAdjustHandles="1" noChangeArrowheads="1" noChangeShapeType="1" noTextEdit="1"/>
              </p:cNvSpPr>
              <p:nvPr/>
            </p:nvSpPr>
            <p:spPr>
              <a:xfrm>
                <a:off x="566961" y="2021182"/>
                <a:ext cx="6773016" cy="1082604"/>
              </a:xfrm>
              <a:prstGeom prst="rect">
                <a:avLst/>
              </a:prstGeom>
              <a:blipFill>
                <a:blip r:embed="rId3"/>
                <a:stretch>
                  <a:fillRect l="-1873" t="-3488" r="-4869" b="-151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329ED238-C978-E04F-965E-A023F0060FE4}"/>
                  </a:ext>
                </a:extLst>
              </p:cNvPr>
              <p:cNvSpPr txBox="1"/>
              <p:nvPr/>
            </p:nvSpPr>
            <p:spPr>
              <a:xfrm>
                <a:off x="566960" y="3467471"/>
                <a:ext cx="6254464" cy="1224118"/>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r>
                      <a:rPr lang="en-US" altLang="zh-CN" sz="3200" b="0" i="1" spc="-10" dirty="0" smtClean="0">
                        <a:solidFill>
                          <a:srgbClr val="FF0000"/>
                        </a:solidFill>
                        <a:latin typeface="Cambria Math" panose="02040503050406030204" pitchFamily="18" charset="0"/>
                      </a:rPr>
                      <m:t>4</m:t>
                    </m:r>
                  </m:oMath>
                </a14:m>
                <a:r>
                  <a:rPr lang="zh-CN" altLang="en-US" sz="3200" spc="-10" dirty="0">
                    <a:latin typeface="+mn-ea"/>
                  </a:rPr>
                  <a:t>个样本的感知器分类模型存在</a:t>
                </a:r>
                <a14:m>
                  <m:oMath xmlns:m="http://schemas.openxmlformats.org/officeDocument/2006/math">
                    <m:sSup>
                      <m:sSupPr>
                        <m:ctrlPr>
                          <a:rPr lang="en-US" altLang="zh-CN" sz="3200" i="1" spc="-10" smtClean="0">
                            <a:solidFill>
                              <a:srgbClr val="FF0000"/>
                            </a:solidFill>
                            <a:latin typeface="Cambria Math" panose="02040503050406030204" pitchFamily="18" charset="0"/>
                          </a:rPr>
                        </m:ctrlPr>
                      </m:sSupPr>
                      <m:e>
                        <m:r>
                          <a:rPr lang="en-US" altLang="zh-CN" sz="3200" b="0" i="1" spc="-10" smtClean="0">
                            <a:solidFill>
                              <a:srgbClr val="FF0000"/>
                            </a:solidFill>
                            <a:latin typeface="Cambria Math" panose="02040503050406030204" pitchFamily="18" charset="0"/>
                          </a:rPr>
                          <m:t>14&lt;2</m:t>
                        </m:r>
                      </m:e>
                      <m:sup>
                        <m:r>
                          <a:rPr lang="en-US" altLang="zh-CN" sz="3200" b="0" i="1" spc="-10" smtClean="0">
                            <a:solidFill>
                              <a:srgbClr val="FF0000"/>
                            </a:solidFill>
                            <a:latin typeface="Cambria Math" panose="02040503050406030204" pitchFamily="18" charset="0"/>
                          </a:rPr>
                          <m:t>3</m:t>
                        </m:r>
                      </m:sup>
                    </m:sSup>
                  </m:oMath>
                </a14:m>
                <a:r>
                  <a:rPr lang="zh-CN" altLang="en-US" sz="3200" spc="-10" dirty="0">
                    <a:latin typeface="+mn-ea"/>
                  </a:rPr>
                  <a:t>种</a:t>
                </a:r>
                <a:r>
                  <a:rPr lang="en-US" altLang="zh-CN" sz="3200" spc="-10" dirty="0">
                    <a:solidFill>
                      <a:srgbClr val="FF0000"/>
                    </a:solidFill>
                    <a:latin typeface="+mn-ea"/>
                  </a:rPr>
                  <a:t>dichotomies</a:t>
                </a:r>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329ED238-C978-E04F-965E-A023F0060FE4}"/>
                  </a:ext>
                </a:extLst>
              </p:cNvPr>
              <p:cNvSpPr txBox="1">
                <a:spLocks noRot="1" noChangeAspect="1" noMove="1" noResize="1" noEditPoints="1" noAdjustHandles="1" noChangeArrowheads="1" noChangeShapeType="1" noTextEdit="1"/>
              </p:cNvSpPr>
              <p:nvPr/>
            </p:nvSpPr>
            <p:spPr>
              <a:xfrm>
                <a:off x="566960" y="3467471"/>
                <a:ext cx="6254464" cy="1224118"/>
              </a:xfrm>
              <a:prstGeom prst="rect">
                <a:avLst/>
              </a:prstGeom>
              <a:blipFill>
                <a:blip r:embed="rId4"/>
                <a:stretch>
                  <a:fillRect l="-2227" t="-3093" r="-405" b="-15464"/>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F727C8DA-C893-634B-A4E6-73E2BF5E902A}"/>
              </a:ext>
            </a:extLst>
          </p:cNvPr>
          <p:cNvPicPr>
            <a:picLocks noChangeAspect="1"/>
          </p:cNvPicPr>
          <p:nvPr/>
        </p:nvPicPr>
        <p:blipFill>
          <a:blip r:embed="rId5"/>
          <a:stretch>
            <a:fillRect/>
          </a:stretch>
        </p:blipFill>
        <p:spPr>
          <a:xfrm>
            <a:off x="7146225" y="736971"/>
            <a:ext cx="4158586" cy="5461000"/>
          </a:xfrm>
          <a:prstGeom prst="rect">
            <a:avLst/>
          </a:prstGeom>
        </p:spPr>
      </p:pic>
    </p:spTree>
    <p:extLst>
      <p:ext uri="{BB962C8B-B14F-4D97-AF65-F5344CB8AC3E}">
        <p14:creationId xmlns:p14="http://schemas.microsoft.com/office/powerpoint/2010/main" val="1045776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16" name="文本框 119">
            <a:extLst>
              <a:ext uri="{FF2B5EF4-FFF2-40B4-BE49-F238E27FC236}">
                <a16:creationId xmlns:a16="http://schemas.microsoft.com/office/drawing/2014/main" id="{CD45C9E1-81B9-424B-B737-573FE8F83B3E}"/>
              </a:ext>
            </a:extLst>
          </p:cNvPr>
          <p:cNvSpPr txBox="1"/>
          <p:nvPr/>
        </p:nvSpPr>
        <p:spPr>
          <a:xfrm>
            <a:off x="283480" y="1641547"/>
            <a:ext cx="11625040"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solidFill>
                  <a:schemeClr val="accent1"/>
                </a:solidFill>
                <a:latin typeface="+mn-ea"/>
              </a:rPr>
              <a:t>测验：</a:t>
            </a:r>
            <a:r>
              <a:rPr lang="en-US" altLang="zh-CN" sz="3200" spc="-10" dirty="0">
                <a:latin typeface="+mn-ea"/>
              </a:rPr>
              <a:t>2</a:t>
            </a:r>
            <a:r>
              <a:rPr lang="zh-CN" altLang="en-CN" sz="3200" spc="-10" dirty="0">
                <a:latin typeface="+mn-ea"/>
              </a:rPr>
              <a:t>维平面上</a:t>
            </a:r>
            <a:r>
              <a:rPr lang="zh-CN" altLang="en-US" sz="3200" spc="-10" dirty="0">
                <a:latin typeface="+mn-ea"/>
              </a:rPr>
              <a:t>直线排列的</a:t>
            </a:r>
            <a:r>
              <a:rPr lang="en-US" altLang="zh-CN" sz="3200" spc="-10" dirty="0">
                <a:latin typeface="+mn-ea"/>
              </a:rPr>
              <a:t>4</a:t>
            </a:r>
            <a:r>
              <a:rPr lang="zh-CN" altLang="en-US" sz="3200" spc="-10" dirty="0">
                <a:latin typeface="+mn-ea"/>
              </a:rPr>
              <a:t>样本二分类模型存在多少</a:t>
            </a:r>
            <a:r>
              <a:rPr lang="en-US" altLang="zh-CN" sz="3200" spc="-10" dirty="0">
                <a:latin typeface="+mn-ea"/>
              </a:rPr>
              <a:t>dichotomies</a:t>
            </a:r>
            <a:r>
              <a:rPr lang="zh-CN" altLang="en-US" sz="3200" spc="-10" dirty="0">
                <a:latin typeface="+mn-ea"/>
              </a:rPr>
              <a:t>？</a:t>
            </a:r>
            <a:endParaRPr lang="en-US" altLang="zh-CN" sz="3200" spc="-10" dirty="0">
              <a:latin typeface="+mn-ea"/>
            </a:endParaRPr>
          </a:p>
        </p:txBody>
      </p:sp>
    </p:spTree>
    <p:extLst>
      <p:ext uri="{BB962C8B-B14F-4D97-AF65-F5344CB8AC3E}">
        <p14:creationId xmlns:p14="http://schemas.microsoft.com/office/powerpoint/2010/main" val="2976972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D45C9E1-81B9-424B-B737-573FE8F83B3E}"/>
                  </a:ext>
                </a:extLst>
              </p:cNvPr>
              <p:cNvSpPr txBox="1"/>
              <p:nvPr/>
            </p:nvSpPr>
            <p:spPr>
              <a:xfrm>
                <a:off x="283480" y="993847"/>
                <a:ext cx="11625040" cy="683264"/>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用有效直线的数量</a:t>
                </a:r>
                <a14:m>
                  <m:oMath xmlns:m="http://schemas.openxmlformats.org/officeDocument/2006/math">
                    <m:r>
                      <a:rPr lang="en-US" altLang="zh-CN" sz="3200" i="1" spc="-10">
                        <a:solidFill>
                          <a:srgbClr val="FF0000"/>
                        </a:solidFill>
                        <a:latin typeface="Cambria Math" panose="02040503050406030204" pitchFamily="18" charset="0"/>
                      </a:rPr>
                      <m:t>𝑒𝑓𝑓𝑒𝑐𝑡𝑖𝑣𝑒</m:t>
                    </m:r>
                    <m:r>
                      <a:rPr lang="en-US" altLang="zh-CN" sz="3200" i="1" spc="-10">
                        <a:solidFill>
                          <a:srgbClr val="FF0000"/>
                        </a:solidFill>
                        <a:latin typeface="Cambria Math" panose="02040503050406030204" pitchFamily="18" charset="0"/>
                      </a:rPr>
                      <m:t>(</m:t>
                    </m:r>
                    <m:r>
                      <a:rPr lang="en-US" altLang="zh-CN" sz="3200" i="1" spc="-10">
                        <a:solidFill>
                          <a:srgbClr val="FF0000"/>
                        </a:solidFill>
                        <a:latin typeface="Cambria Math" panose="02040503050406030204" pitchFamily="18" charset="0"/>
                      </a:rPr>
                      <m:t>𝑁</m:t>
                    </m:r>
                    <m:r>
                      <a:rPr lang="en-US" altLang="zh-CN" sz="3200" i="1" spc="-10">
                        <a:solidFill>
                          <a:srgbClr val="FF0000"/>
                        </a:solidFill>
                        <a:latin typeface="Cambria Math" panose="02040503050406030204" pitchFamily="18" charset="0"/>
                      </a:rPr>
                      <m:t>)</m:t>
                    </m:r>
                  </m:oMath>
                </a14:m>
                <a:r>
                  <a:rPr lang="zh-CN" altLang="en-US" sz="3200" spc="-10" dirty="0">
                    <a:latin typeface="+mn-ea"/>
                  </a:rPr>
                  <a:t>代替</a:t>
                </a:r>
                <a14:m>
                  <m:oMath xmlns:m="http://schemas.openxmlformats.org/officeDocument/2006/math">
                    <m:r>
                      <a:rPr lang="en-US" altLang="zh-CN" sz="3200" b="0" i="1" spc="-10" dirty="0" smtClean="0">
                        <a:latin typeface="Cambria Math" panose="02040503050406030204" pitchFamily="18" charset="0"/>
                      </a:rPr>
                      <m:t>𝑀</m:t>
                    </m:r>
                  </m:oMath>
                </a14:m>
                <a:r>
                  <a:rPr lang="zh-CN" altLang="en-US" sz="3200" spc="-10" dirty="0">
                    <a:latin typeface="+mn-ea"/>
                  </a:rPr>
                  <a:t>，霍夫丁不等式可写成</a:t>
                </a:r>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283480" y="993847"/>
                <a:ext cx="11625040" cy="683264"/>
              </a:xfrm>
              <a:prstGeom prst="rect">
                <a:avLst/>
              </a:prstGeom>
              <a:blipFill>
                <a:blip r:embed="rId3"/>
                <a:stretch>
                  <a:fillRect l="-1207" t="-4464" r="-315"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A07672F3-956F-5E4B-8A17-1D9064AD2DAA}"/>
                  </a:ext>
                </a:extLst>
              </p:cNvPr>
              <p:cNvSpPr txBox="1"/>
              <p:nvPr/>
            </p:nvSpPr>
            <p:spPr>
              <a:xfrm>
                <a:off x="283480" y="1690140"/>
                <a:ext cx="11746120" cy="759375"/>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chemeClr val="tx1"/>
                          </a:solidFill>
                          <a:latin typeface="Cambria Math" panose="02040503050406030204" pitchFamily="18" charset="0"/>
                        </a:rPr>
                        <m:t>𝑷</m:t>
                      </m:r>
                      <m:d>
                        <m:dPr>
                          <m:ctrlPr>
                            <a:rPr lang="en-US" altLang="zh-CN" sz="3200" b="1" i="1" spc="-10" smtClean="0">
                              <a:solidFill>
                                <a:schemeClr val="tx1"/>
                              </a:solidFill>
                              <a:latin typeface="Cambria Math" panose="02040503050406030204" pitchFamily="18" charset="0"/>
                            </a:rPr>
                          </m:ctrlPr>
                        </m:dPr>
                        <m:e>
                          <m:d>
                            <m:dPr>
                              <m:begChr m:val="|"/>
                              <m:endChr m:val="|"/>
                              <m:ctrlPr>
                                <a:rPr lang="en-US" altLang="zh-CN" sz="3200" b="1" i="1" spc="-10" smtClean="0">
                                  <a:solidFill>
                                    <a:schemeClr val="tx1"/>
                                  </a:solidFill>
                                  <a:latin typeface="Cambria Math" panose="02040503050406030204" pitchFamily="18" charset="0"/>
                                </a:rPr>
                              </m:ctrlPr>
                            </m:dPr>
                            <m:e>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a:solidFill>
                                        <a:schemeClr val="tx1"/>
                                      </a:solidFill>
                                      <a:latin typeface="Cambria Math" panose="02040503050406030204" pitchFamily="18" charset="0"/>
                                    </a:rPr>
                                    <m:t>𝒊𝒏</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smtClean="0">
                                      <a:solidFill>
                                        <a:schemeClr val="tx1"/>
                                      </a:solidFill>
                                      <a:latin typeface="Cambria Math" panose="02040503050406030204" pitchFamily="18" charset="0"/>
                                    </a:rPr>
                                    <m:t>𝒐𝒖𝒕</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e>
                          </m:d>
                          <m:r>
                            <a:rPr lang="en-US" altLang="zh-CN" sz="3200" b="1" i="1" spc="-10" smtClean="0">
                              <a:solidFill>
                                <a:schemeClr val="tx1"/>
                              </a:solidFill>
                              <a:latin typeface="Cambria Math" panose="02040503050406030204" pitchFamily="18" charset="0"/>
                            </a:rPr>
                            <m:t>&gt;</m:t>
                          </m:r>
                          <m:r>
                            <a:rPr lang="en-US" altLang="zh-CN" sz="3200" b="1" i="1" spc="-10" smtClean="0">
                              <a:solidFill>
                                <a:schemeClr val="tx1"/>
                              </a:solidFill>
                              <a:latin typeface="Cambria Math" panose="02040503050406030204" pitchFamily="18" charset="0"/>
                              <a:ea typeface="Cambria Math" panose="02040503050406030204" pitchFamily="18" charset="0"/>
                            </a:rPr>
                            <m:t>𝜺</m:t>
                          </m:r>
                        </m:e>
                      </m:d>
                      <m:r>
                        <a:rPr lang="en-US" altLang="zh-CN" sz="3200" b="1" i="1" spc="-10" smtClean="0">
                          <a:solidFill>
                            <a:schemeClr val="tx1"/>
                          </a:solidFill>
                          <a:latin typeface="Cambria Math" panose="02040503050406030204" pitchFamily="18" charset="0"/>
                          <a:ea typeface="Cambria Math" panose="02040503050406030204" pitchFamily="18" charset="0"/>
                        </a:rPr>
                        <m:t>≤</m:t>
                      </m:r>
                      <m:r>
                        <a:rPr lang="en-US" altLang="zh-CN" sz="3200" b="1" i="1" spc="-10" smtClean="0">
                          <a:solidFill>
                            <a:schemeClr val="tx1"/>
                          </a:solidFill>
                          <a:latin typeface="Cambria Math" panose="02040503050406030204" pitchFamily="18" charset="0"/>
                        </a:rPr>
                        <m:t>𝟐</m:t>
                      </m:r>
                      <m:r>
                        <a:rPr lang="en-US" altLang="zh-CN" sz="3200" i="1" spc="-10">
                          <a:solidFill>
                            <a:srgbClr val="FF0000"/>
                          </a:solidFill>
                          <a:latin typeface="Cambria Math" panose="02040503050406030204" pitchFamily="18" charset="0"/>
                        </a:rPr>
                        <m:t>𝑒𝑓𝑓𝑒𝑐𝑡𝑖𝑣𝑒</m:t>
                      </m:r>
                      <m:r>
                        <a:rPr lang="en-US" altLang="zh-CN" sz="3200" i="1" spc="-10">
                          <a:solidFill>
                            <a:srgbClr val="FF0000"/>
                          </a:solidFill>
                          <a:latin typeface="Cambria Math" panose="02040503050406030204" pitchFamily="18" charset="0"/>
                        </a:rPr>
                        <m:t>(</m:t>
                      </m:r>
                      <m:r>
                        <a:rPr lang="en-US" altLang="zh-CN" sz="3200" i="1" spc="-10">
                          <a:solidFill>
                            <a:srgbClr val="FF0000"/>
                          </a:solidFill>
                          <a:latin typeface="Cambria Math" panose="02040503050406030204" pitchFamily="18" charset="0"/>
                        </a:rPr>
                        <m:t>𝑁</m:t>
                      </m:r>
                      <m:r>
                        <a:rPr lang="en-US" altLang="zh-CN" sz="3200" i="1" spc="-10">
                          <a:solidFill>
                            <a:srgbClr val="FF0000"/>
                          </a:solidFill>
                          <a:latin typeface="Cambria Math" panose="02040503050406030204" pitchFamily="18" charset="0"/>
                        </a:rPr>
                        <m:t>)</m:t>
                      </m:r>
                      <m:r>
                        <a:rPr lang="en-US" altLang="zh-CN" sz="3200" b="1" i="0" spc="-10" smtClean="0">
                          <a:solidFill>
                            <a:schemeClr val="tx1"/>
                          </a:solidFill>
                          <a:latin typeface="Cambria Math" panose="02040503050406030204" pitchFamily="18" charset="0"/>
                        </a:rPr>
                        <m:t>𝐞𝐱</m:t>
                      </m:r>
                      <m:func>
                        <m:funcPr>
                          <m:ctrlPr>
                            <a:rPr lang="en-US" altLang="zh-CN" sz="3200" b="1" i="1" spc="-10" smtClean="0">
                              <a:solidFill>
                                <a:schemeClr val="tx1"/>
                              </a:solidFill>
                              <a:latin typeface="Cambria Math" panose="02040503050406030204" pitchFamily="18" charset="0"/>
                            </a:rPr>
                          </m:ctrlPr>
                        </m:funcPr>
                        <m:fName>
                          <m:r>
                            <a:rPr lang="en-US" altLang="zh-CN" sz="3200" b="1" i="0" spc="-10" smtClean="0">
                              <a:solidFill>
                                <a:schemeClr val="tx1"/>
                              </a:solidFill>
                              <a:latin typeface="Cambria Math" panose="02040503050406030204" pitchFamily="18" charset="0"/>
                            </a:rPr>
                            <m:t>𝐩</m:t>
                          </m:r>
                        </m:fName>
                        <m:e>
                          <m:d>
                            <m:dPr>
                              <m:ctrlPr>
                                <a:rPr lang="en-US" altLang="zh-CN" sz="3200" b="1" i="1" spc="-10" smtClean="0">
                                  <a:solidFill>
                                    <a:schemeClr val="tx1"/>
                                  </a:solidFill>
                                  <a:latin typeface="Cambria Math" panose="02040503050406030204" pitchFamily="18" charset="0"/>
                                </a:rPr>
                              </m:ctrlPr>
                            </m:dPr>
                            <m:e>
                              <m:r>
                                <a:rPr lang="en-US" altLang="zh-CN" sz="3200" b="1" i="1" spc="-10" smtClean="0">
                                  <a:solidFill>
                                    <a:schemeClr val="tx1"/>
                                  </a:solidFill>
                                  <a:latin typeface="Cambria Math" panose="02040503050406030204" pitchFamily="18" charset="0"/>
                                </a:rPr>
                                <m:t>−</m:t>
                              </m:r>
                              <m:r>
                                <a:rPr lang="en-US" altLang="zh-CN" sz="3200" b="1" i="1" spc="-10" smtClean="0">
                                  <a:solidFill>
                                    <a:schemeClr val="tx1"/>
                                  </a:solidFill>
                                  <a:latin typeface="Cambria Math" panose="02040503050406030204" pitchFamily="18" charset="0"/>
                                </a:rPr>
                                <m:t>𝟐</m:t>
                              </m:r>
                              <m:sSup>
                                <m:sSupPr>
                                  <m:ctrlPr>
                                    <a:rPr lang="en-US" altLang="zh-CN" sz="3200" b="1" i="1" spc="-10" smtClean="0">
                                      <a:solidFill>
                                        <a:schemeClr val="tx1"/>
                                      </a:solidFill>
                                      <a:latin typeface="Cambria Math" panose="02040503050406030204" pitchFamily="18" charset="0"/>
                                    </a:rPr>
                                  </m:ctrlPr>
                                </m:sSupPr>
                                <m:e>
                                  <m:r>
                                    <a:rPr lang="en-US" altLang="zh-CN" sz="3200" b="1" i="1" spc="-10" smtClean="0">
                                      <a:solidFill>
                                        <a:schemeClr val="tx1"/>
                                      </a:solidFill>
                                      <a:latin typeface="Cambria Math" panose="02040503050406030204" pitchFamily="18" charset="0"/>
                                      <a:ea typeface="Cambria Math" panose="02040503050406030204" pitchFamily="18" charset="0"/>
                                    </a:rPr>
                                    <m:t>𝜺</m:t>
                                  </m:r>
                                </m:e>
                                <m:sup>
                                  <m:r>
                                    <a:rPr lang="en-US" altLang="zh-CN" sz="3200" b="1" i="1" spc="-10" smtClean="0">
                                      <a:solidFill>
                                        <a:schemeClr val="tx1"/>
                                      </a:solidFill>
                                      <a:latin typeface="Cambria Math" panose="02040503050406030204" pitchFamily="18" charset="0"/>
                                    </a:rPr>
                                    <m:t>𝟐</m:t>
                                  </m:r>
                                </m:sup>
                              </m:sSup>
                              <m:r>
                                <a:rPr lang="en-US" altLang="zh-CN" sz="3200" b="1" i="1" spc="-10" smtClean="0">
                                  <a:solidFill>
                                    <a:schemeClr val="tx1"/>
                                  </a:solidFill>
                                  <a:latin typeface="Cambria Math" panose="02040503050406030204" pitchFamily="18" charset="0"/>
                                </a:rPr>
                                <m:t>𝑵</m:t>
                              </m:r>
                            </m:e>
                          </m:d>
                        </m:e>
                      </m:func>
                    </m:oMath>
                  </m:oMathPara>
                </a14:m>
                <a:endParaRPr lang="en-US" altLang="zh-CN" sz="3200" b="1" spc="-10" dirty="0">
                  <a:solidFill>
                    <a:schemeClr val="tx1"/>
                  </a:solidFill>
                  <a:latin typeface="+mn-ea"/>
                </a:endParaRPr>
              </a:p>
            </p:txBody>
          </p:sp>
        </mc:Choice>
        <mc:Fallback xmlns="">
          <p:sp>
            <p:nvSpPr>
              <p:cNvPr id="5" name="文本框 119">
                <a:extLst>
                  <a:ext uri="{FF2B5EF4-FFF2-40B4-BE49-F238E27FC236}">
                    <a16:creationId xmlns:a16="http://schemas.microsoft.com/office/drawing/2014/main" id="{A07672F3-956F-5E4B-8A17-1D9064AD2DAA}"/>
                  </a:ext>
                </a:extLst>
              </p:cNvPr>
              <p:cNvSpPr txBox="1">
                <a:spLocks noRot="1" noChangeAspect="1" noMove="1" noResize="1" noEditPoints="1" noAdjustHandles="1" noChangeArrowheads="1" noChangeShapeType="1" noTextEdit="1"/>
              </p:cNvSpPr>
              <p:nvPr/>
            </p:nvSpPr>
            <p:spPr>
              <a:xfrm>
                <a:off x="283480" y="1690140"/>
                <a:ext cx="11746120" cy="759375"/>
              </a:xfrm>
              <a:prstGeom prst="rect">
                <a:avLst/>
              </a:prstGeom>
              <a:blipFill>
                <a:blip r:embed="rId4"/>
                <a:stretch>
                  <a:fillRect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CAFE03E3-EEEC-A04A-8BDD-CE869029D2D0}"/>
                  </a:ext>
                </a:extLst>
              </p:cNvPr>
              <p:cNvSpPr txBox="1"/>
              <p:nvPr/>
            </p:nvSpPr>
            <p:spPr>
              <a:xfrm>
                <a:off x="283480" y="2601915"/>
                <a:ext cx="11625040" cy="1081771"/>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2800" spc="-10" dirty="0">
                    <a:latin typeface="+mn-ea"/>
                  </a:rPr>
                  <a:t>已知</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m:t>
                    </m:r>
                    <m:sSup>
                      <m:sSupPr>
                        <m:ctrlPr>
                          <a:rPr lang="en-US" altLang="zh-CN" sz="2800" i="1" spc="-10" smtClean="0">
                            <a:solidFill>
                              <a:srgbClr val="FF0000"/>
                            </a:solidFill>
                            <a:latin typeface="Cambria Math" panose="02040503050406030204" pitchFamily="18" charset="0"/>
                            <a:ea typeface="Cambria Math" panose="02040503050406030204" pitchFamily="18" charset="0"/>
                          </a:rPr>
                        </m:ctrlPr>
                      </m:sSupPr>
                      <m:e>
                        <m:r>
                          <a:rPr lang="en-US" altLang="zh-CN" sz="2800" b="0" i="1" spc="-10" smtClean="0">
                            <a:solidFill>
                              <a:srgbClr val="FF0000"/>
                            </a:solidFill>
                            <a:latin typeface="Cambria Math" panose="02040503050406030204" pitchFamily="18" charset="0"/>
                            <a:ea typeface="Cambria Math" panose="02040503050406030204" pitchFamily="18" charset="0"/>
                          </a:rPr>
                          <m:t>2</m:t>
                        </m:r>
                      </m:e>
                      <m:sup>
                        <m:r>
                          <a:rPr lang="en-US" altLang="zh-CN" sz="2800" b="0" i="1" spc="-10" smtClean="0">
                            <a:solidFill>
                              <a:srgbClr val="FF0000"/>
                            </a:solidFill>
                            <a:latin typeface="Cambria Math" panose="02040503050406030204" pitchFamily="18" charset="0"/>
                            <a:ea typeface="Cambria Math" panose="02040503050406030204" pitchFamily="18" charset="0"/>
                          </a:rPr>
                          <m:t>𝑁</m:t>
                        </m:r>
                      </m:sup>
                    </m:sSup>
                  </m:oMath>
                </a14:m>
                <a:r>
                  <a:rPr lang="zh-CN" altLang="en-US" sz="2800" spc="-10" dirty="0">
                    <a:latin typeface="+mn-ea"/>
                  </a:rPr>
                  <a:t>，若能保证</a:t>
                </a:r>
                <a14:m>
                  <m:oMath xmlns:m="http://schemas.openxmlformats.org/officeDocument/2006/math">
                    <m:r>
                      <a:rPr lang="en-US" altLang="zh-CN" sz="2800" i="1" spc="-10" smtClean="0">
                        <a:solidFill>
                          <a:schemeClr val="accent1"/>
                        </a:solidFill>
                        <a:latin typeface="Cambria Math" panose="02040503050406030204" pitchFamily="18" charset="0"/>
                      </a:rPr>
                      <m:t>𝑒𝑓𝑓𝑒𝑐𝑡𝑖𝑣𝑒</m:t>
                    </m:r>
                    <m:r>
                      <a:rPr lang="en-US" altLang="zh-CN" sz="2800" i="1" spc="-10" smtClean="0">
                        <a:solidFill>
                          <a:schemeClr val="accent1"/>
                        </a:solidFill>
                        <a:latin typeface="Cambria Math" panose="02040503050406030204" pitchFamily="18" charset="0"/>
                      </a:rPr>
                      <m:t>(</m:t>
                    </m:r>
                    <m:r>
                      <a:rPr lang="en-US" altLang="zh-CN" sz="2800" i="1" spc="-10" smtClean="0">
                        <a:solidFill>
                          <a:schemeClr val="accent1"/>
                        </a:solidFill>
                        <a:latin typeface="Cambria Math" panose="02040503050406030204" pitchFamily="18" charset="0"/>
                      </a:rPr>
                      <m:t>𝑁</m:t>
                    </m:r>
                    <m:r>
                      <a:rPr lang="en-US" altLang="zh-CN" sz="2800" i="1" spc="-10" smtClean="0">
                        <a:solidFill>
                          <a:schemeClr val="accent1"/>
                        </a:solidFill>
                        <a:latin typeface="Cambria Math" panose="02040503050406030204" pitchFamily="18" charset="0"/>
                      </a:rPr>
                      <m:t>)≪</m:t>
                    </m:r>
                    <m:sSup>
                      <m:sSupPr>
                        <m:ctrlPr>
                          <a:rPr lang="en-US" altLang="zh-CN" sz="2800" i="1" spc="-10">
                            <a:solidFill>
                              <a:schemeClr val="accent1"/>
                            </a:solidFill>
                            <a:latin typeface="Cambria Math" panose="02040503050406030204" pitchFamily="18" charset="0"/>
                            <a:ea typeface="Cambria Math" panose="02040503050406030204" pitchFamily="18" charset="0"/>
                          </a:rPr>
                        </m:ctrlPr>
                      </m:sSupPr>
                      <m:e>
                        <m:r>
                          <a:rPr lang="en-US" altLang="zh-CN" sz="2800" i="1" spc="-10">
                            <a:solidFill>
                              <a:schemeClr val="accent1"/>
                            </a:solidFill>
                            <a:latin typeface="Cambria Math" panose="02040503050406030204" pitchFamily="18" charset="0"/>
                            <a:ea typeface="Cambria Math" panose="02040503050406030204" pitchFamily="18" charset="0"/>
                          </a:rPr>
                          <m:t>2</m:t>
                        </m:r>
                      </m:e>
                      <m:sup>
                        <m:r>
                          <a:rPr lang="en-US" altLang="zh-CN" sz="2800" i="1" spc="-10">
                            <a:solidFill>
                              <a:schemeClr val="accent1"/>
                            </a:solidFill>
                            <a:latin typeface="Cambria Math" panose="02040503050406030204" pitchFamily="18" charset="0"/>
                            <a:ea typeface="Cambria Math" panose="02040503050406030204" pitchFamily="18" charset="0"/>
                          </a:rPr>
                          <m:t>𝑁</m:t>
                        </m:r>
                      </m:sup>
                    </m:sSup>
                  </m:oMath>
                </a14:m>
                <a:r>
                  <a:rPr lang="zh-CN" altLang="en-US" sz="2800" spc="-10" dirty="0">
                    <a:latin typeface="+mn-ea"/>
                  </a:rPr>
                  <a:t>，则上式右边接近于</a:t>
                </a:r>
                <a:r>
                  <a:rPr lang="en-US" altLang="zh-CN" sz="2800" spc="-10" dirty="0">
                    <a:latin typeface="+mn-ea"/>
                  </a:rPr>
                  <a:t>0</a:t>
                </a:r>
                <a:r>
                  <a:rPr lang="zh-CN" altLang="en-US" sz="2800" spc="-10" dirty="0">
                    <a:latin typeface="+mn-ea"/>
                  </a:rPr>
                  <a:t>，</a:t>
                </a:r>
                <a:r>
                  <a:rPr lang="en-US" altLang="zh-CN" sz="2800" b="1" spc="-10" dirty="0"/>
                  <a:t> </a:t>
                </a:r>
                <a14:m>
                  <m:oMath xmlns:m="http://schemas.openxmlformats.org/officeDocument/2006/math">
                    <m:sSub>
                      <m:sSubPr>
                        <m:ctrlPr>
                          <a:rPr lang="en-US" altLang="zh-CN" sz="2800" i="1" spc="-10">
                            <a:latin typeface="Cambria Math" panose="02040503050406030204" pitchFamily="18" charset="0"/>
                          </a:rPr>
                        </m:ctrlPr>
                      </m:sSubPr>
                      <m:e>
                        <m:r>
                          <a:rPr lang="en-US" altLang="zh-CN" sz="2800" b="0" i="1" spc="-10">
                            <a:latin typeface="Cambria Math" panose="02040503050406030204" pitchFamily="18" charset="0"/>
                          </a:rPr>
                          <m:t>𝐸</m:t>
                        </m:r>
                      </m:e>
                      <m:sub>
                        <m:r>
                          <a:rPr lang="en-US" altLang="zh-CN" sz="2800" b="0" i="1" spc="-10">
                            <a:latin typeface="Cambria Math" panose="02040503050406030204" pitchFamily="18" charset="0"/>
                          </a:rPr>
                          <m:t>𝑖𝑛</m:t>
                        </m:r>
                      </m:sub>
                    </m:sSub>
                    <m:r>
                      <a:rPr lang="en-US" altLang="zh-CN" sz="2800" b="0" i="1" spc="-10">
                        <a:latin typeface="Cambria Math" panose="02040503050406030204" pitchFamily="18" charset="0"/>
                      </a:rPr>
                      <m:t>(</m:t>
                    </m:r>
                    <m:r>
                      <a:rPr lang="en-US" altLang="zh-CN" sz="2800" b="0" i="1" spc="-10">
                        <a:latin typeface="Cambria Math" panose="02040503050406030204" pitchFamily="18" charset="0"/>
                      </a:rPr>
                      <m:t>h</m:t>
                    </m:r>
                    <m:r>
                      <a:rPr lang="en-US" altLang="zh-CN" sz="2800" b="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b="0" i="1" spc="-10">
                            <a:latin typeface="Cambria Math" panose="02040503050406030204" pitchFamily="18" charset="0"/>
                          </a:rPr>
                          <m:t>𝐸</m:t>
                        </m:r>
                      </m:e>
                      <m:sub>
                        <m:r>
                          <a:rPr lang="en-US" altLang="zh-CN" sz="2800" b="0" i="1" spc="-10">
                            <a:latin typeface="Cambria Math" panose="02040503050406030204" pitchFamily="18" charset="0"/>
                          </a:rPr>
                          <m:t>𝑜𝑢𝑡</m:t>
                        </m:r>
                      </m:sub>
                    </m:sSub>
                    <m:r>
                      <a:rPr lang="en-US" altLang="zh-CN" sz="2800" b="0" i="1" spc="-10">
                        <a:latin typeface="Cambria Math" panose="02040503050406030204" pitchFamily="18" charset="0"/>
                      </a:rPr>
                      <m:t>(</m:t>
                    </m:r>
                    <m:r>
                      <a:rPr lang="en-US" altLang="zh-CN" sz="2800" b="0" i="1" spc="-10">
                        <a:latin typeface="Cambria Math" panose="02040503050406030204" pitchFamily="18" charset="0"/>
                      </a:rPr>
                      <m:t>h</m:t>
                    </m:r>
                    <m:r>
                      <a:rPr lang="en-US" altLang="zh-CN" sz="2800" b="0" i="1" spc="-10">
                        <a:latin typeface="Cambria Math" panose="02040503050406030204" pitchFamily="18" charset="0"/>
                      </a:rPr>
                      <m:t>)</m:t>
                    </m:r>
                  </m:oMath>
                </a14:m>
                <a:r>
                  <a:rPr lang="zh-CN" altLang="en-US" sz="2800" spc="-10" dirty="0">
                    <a:latin typeface="+mn-ea"/>
                  </a:rPr>
                  <a:t>，说明机器学习是可能的</a:t>
                </a:r>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CAFE03E3-EEEC-A04A-8BDD-CE869029D2D0}"/>
                  </a:ext>
                </a:extLst>
              </p:cNvPr>
              <p:cNvSpPr txBox="1">
                <a:spLocks noRot="1" noChangeAspect="1" noMove="1" noResize="1" noEditPoints="1" noAdjustHandles="1" noChangeArrowheads="1" noChangeShapeType="1" noTextEdit="1"/>
              </p:cNvSpPr>
              <p:nvPr/>
            </p:nvSpPr>
            <p:spPr>
              <a:xfrm>
                <a:off x="283480" y="2601915"/>
                <a:ext cx="11625040" cy="1081771"/>
              </a:xfrm>
              <a:prstGeom prst="rect">
                <a:avLst/>
              </a:prstGeom>
              <a:blipFill>
                <a:blip r:embed="rId5"/>
                <a:stretch>
                  <a:fillRect l="-983" t="-2326" r="-655" b="-162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3F2F69B3-50C6-B941-9E24-EDC5DCA6906C}"/>
                  </a:ext>
                </a:extLst>
              </p:cNvPr>
              <p:cNvSpPr txBox="1"/>
              <p:nvPr/>
            </p:nvSpPr>
            <p:spPr>
              <a:xfrm>
                <a:off x="283480" y="3946986"/>
                <a:ext cx="11625040" cy="1126462"/>
              </a:xfrm>
              <a:prstGeom prst="rect">
                <a:avLst/>
              </a:prstGeom>
              <a:noFill/>
            </p:spPr>
            <p:txBody>
              <a:bodyPr wrap="square" rtlCol="0">
                <a:spAutoFit/>
              </a:bodyPr>
              <a:lstStyle/>
              <a:p>
                <a:pPr marL="457200" indent="-457200">
                  <a:lnSpc>
                    <a:spcPct val="120000"/>
                  </a:lnSpc>
                  <a:buFont typeface="Wingdings" pitchFamily="2" charset="2"/>
                  <a:buChar char="Ø"/>
                </a:pPr>
                <a:r>
                  <a:rPr lang="en-US" altLang="zh-CN" sz="2800" spc="-10" dirty="0"/>
                  <a:t>2</a:t>
                </a:r>
                <a:r>
                  <a:rPr lang="zh-CN" altLang="en-US" sz="2800" spc="-10" dirty="0"/>
                  <a:t>维平面上的感知器模型中，</a:t>
                </a:r>
                <a14:m>
                  <m:oMath xmlns:m="http://schemas.openxmlformats.org/officeDocument/2006/math">
                    <m:r>
                      <a:rPr lang="en-US" altLang="zh-CN" sz="2800" i="1" spc="-10" smtClean="0">
                        <a:solidFill>
                          <a:srgbClr val="FF0000"/>
                        </a:solidFill>
                        <a:latin typeface="Cambria Math" panose="02040503050406030204" pitchFamily="18" charset="0"/>
                      </a:rPr>
                      <m:t>𝑒𝑓𝑓𝑒𝑐𝑡𝑖𝑣𝑒</m:t>
                    </m:r>
                    <m:d>
                      <m:dPr>
                        <m:ctrlPr>
                          <a:rPr lang="en-US" altLang="zh-CN" sz="2800" i="1" spc="-10" smtClean="0">
                            <a:solidFill>
                              <a:srgbClr val="FF0000"/>
                            </a:solidFill>
                            <a:latin typeface="Cambria Math" panose="02040503050406030204" pitchFamily="18" charset="0"/>
                          </a:rPr>
                        </m:ctrlPr>
                      </m:dPr>
                      <m:e>
                        <m:r>
                          <a:rPr lang="en-US" altLang="zh-CN" sz="2800" i="1" spc="-10" smtClean="0">
                            <a:solidFill>
                              <a:srgbClr val="FF0000"/>
                            </a:solidFill>
                            <a:latin typeface="Cambria Math" panose="02040503050406030204" pitchFamily="18" charset="0"/>
                          </a:rPr>
                          <m:t>𝑁</m:t>
                        </m:r>
                      </m:e>
                    </m:d>
                    <m:r>
                      <a:rPr lang="en-US" altLang="zh-CN" sz="2800" b="0" i="1" spc="-10" smtClean="0">
                        <a:solidFill>
                          <a:srgbClr val="FF0000"/>
                        </a:solidFill>
                        <a:latin typeface="Cambria Math" panose="02040503050406030204" pitchFamily="18" charset="0"/>
                      </a:rPr>
                      <m:t>=</m:t>
                    </m:r>
                    <m:d>
                      <m:dPr>
                        <m:begChr m:val="|"/>
                        <m:endChr m:val="|"/>
                        <m:ctrlPr>
                          <a:rPr lang="en-US" altLang="zh-CN" sz="2800" b="0" i="1" spc="-10" smtClean="0">
                            <a:solidFill>
                              <a:srgbClr val="FF0000"/>
                            </a:solidFill>
                            <a:latin typeface="Cambria Math" panose="02040503050406030204" pitchFamily="18" charset="0"/>
                          </a:rPr>
                        </m:ctrlPr>
                      </m:dPr>
                      <m:e>
                        <m:r>
                          <a:rPr lang="en-US" altLang="zh-CN" sz="2800" b="0" i="1" spc="-10" smtClean="0">
                            <a:solidFill>
                              <a:srgbClr val="FF0000"/>
                            </a:solidFill>
                            <a:latin typeface="Cambria Math" panose="02040503050406030204" pitchFamily="18" charset="0"/>
                            <a:ea typeface="Cambria Math" panose="02040503050406030204" pitchFamily="18" charset="0"/>
                          </a:rPr>
                          <m:t>ℋ</m:t>
                        </m:r>
                        <m:r>
                          <a:rPr lang="en-US" altLang="zh-CN" sz="2800" b="0" i="1" spc="-10" smtClean="0">
                            <a:solidFill>
                              <a:srgbClr val="FF0000"/>
                            </a:solidFill>
                            <a:latin typeface="Cambria Math" panose="02040503050406030204" pitchFamily="18" charset="0"/>
                            <a:ea typeface="Cambria Math" panose="02040503050406030204" pitchFamily="18" charset="0"/>
                          </a:rPr>
                          <m:t>(</m:t>
                        </m:r>
                        <m:sSub>
                          <m:sSubPr>
                            <m:ctrlPr>
                              <a:rPr lang="en-US" altLang="zh-CN" sz="2800" b="0" i="1" spc="-10" smtClean="0">
                                <a:solidFill>
                                  <a:srgbClr val="FF0000"/>
                                </a:solidFill>
                                <a:latin typeface="Cambria Math" panose="02040503050406030204" pitchFamily="18" charset="0"/>
                                <a:ea typeface="Cambria Math" panose="02040503050406030204" pitchFamily="18" charset="0"/>
                              </a:rPr>
                            </m:ctrlPr>
                          </m:sSubPr>
                          <m:e>
                            <m:r>
                              <a:rPr lang="en-US" altLang="zh-CN" sz="2800" b="0" i="1" spc="-10" smtClean="0">
                                <a:solidFill>
                                  <a:srgbClr val="FF0000"/>
                                </a:solidFill>
                                <a:latin typeface="Cambria Math" panose="02040503050406030204" pitchFamily="18" charset="0"/>
                                <a:ea typeface="Cambria Math" panose="02040503050406030204" pitchFamily="18" charset="0"/>
                              </a:rPr>
                              <m:t>𝑥</m:t>
                            </m:r>
                          </m:e>
                          <m:sub>
                            <m:r>
                              <a:rPr lang="en-US" altLang="zh-CN" sz="2800" b="0" i="1" spc="-10" smtClean="0">
                                <a:solidFill>
                                  <a:srgbClr val="FF0000"/>
                                </a:solidFill>
                                <a:latin typeface="Cambria Math" panose="02040503050406030204" pitchFamily="18" charset="0"/>
                                <a:ea typeface="Cambria Math" panose="02040503050406030204" pitchFamily="18" charset="0"/>
                              </a:rPr>
                              <m:t>1</m:t>
                            </m:r>
                          </m:sub>
                        </m:sSub>
                        <m:r>
                          <a:rPr lang="en-US" altLang="zh-CN" sz="2800" b="0" i="1" spc="-10" smtClean="0">
                            <a:solidFill>
                              <a:srgbClr val="FF0000"/>
                            </a:solidFill>
                            <a:latin typeface="Cambria Math" panose="02040503050406030204" pitchFamily="18" charset="0"/>
                            <a:ea typeface="Cambria Math" panose="02040503050406030204" pitchFamily="18" charset="0"/>
                          </a:rPr>
                          <m:t>,</m:t>
                        </m:r>
                        <m:sSub>
                          <m:sSubPr>
                            <m:ctrlPr>
                              <a:rPr lang="en-US" altLang="zh-CN" sz="2800" i="1" spc="-10">
                                <a:solidFill>
                                  <a:srgbClr val="FF0000"/>
                                </a:solidFill>
                                <a:latin typeface="Cambria Math" panose="02040503050406030204" pitchFamily="18" charset="0"/>
                                <a:ea typeface="Cambria Math" panose="02040503050406030204" pitchFamily="18" charset="0"/>
                              </a:rPr>
                            </m:ctrlPr>
                          </m:sSubPr>
                          <m:e>
                            <m:r>
                              <a:rPr lang="en-US" altLang="zh-CN" sz="2800" i="1" spc="-10">
                                <a:solidFill>
                                  <a:srgbClr val="FF0000"/>
                                </a:solidFill>
                                <a:latin typeface="Cambria Math" panose="02040503050406030204" pitchFamily="18" charset="0"/>
                                <a:ea typeface="Cambria Math" panose="02040503050406030204" pitchFamily="18" charset="0"/>
                              </a:rPr>
                              <m:t>𝑥</m:t>
                            </m:r>
                          </m:e>
                          <m:sub>
                            <m:r>
                              <a:rPr lang="en-US" altLang="zh-CN" sz="2800" b="0" i="1" spc="-10" smtClean="0">
                                <a:solidFill>
                                  <a:srgbClr val="FF0000"/>
                                </a:solidFill>
                                <a:latin typeface="Cambria Math" panose="02040503050406030204" pitchFamily="18" charset="0"/>
                                <a:ea typeface="Cambria Math" panose="02040503050406030204" pitchFamily="18" charset="0"/>
                              </a:rPr>
                              <m:t>2</m:t>
                            </m:r>
                          </m:sub>
                        </m:sSub>
                        <m:r>
                          <a:rPr lang="en-US" altLang="zh-CN" sz="2800" b="0" i="1" spc="-10" smtClean="0">
                            <a:solidFill>
                              <a:srgbClr val="FF0000"/>
                            </a:solidFill>
                            <a:latin typeface="Cambria Math" panose="02040503050406030204" pitchFamily="18" charset="0"/>
                            <a:ea typeface="Cambria Math" panose="02040503050406030204" pitchFamily="18" charset="0"/>
                          </a:rPr>
                          <m:t>,…</m:t>
                        </m:r>
                        <m:sSub>
                          <m:sSubPr>
                            <m:ctrlPr>
                              <a:rPr lang="en-US" altLang="zh-CN" sz="2800" i="1" spc="-10">
                                <a:solidFill>
                                  <a:srgbClr val="FF0000"/>
                                </a:solidFill>
                                <a:latin typeface="Cambria Math" panose="02040503050406030204" pitchFamily="18" charset="0"/>
                                <a:ea typeface="Cambria Math" panose="02040503050406030204" pitchFamily="18" charset="0"/>
                              </a:rPr>
                            </m:ctrlPr>
                          </m:sSubPr>
                          <m:e>
                            <m:r>
                              <a:rPr lang="en-US" altLang="zh-CN" sz="2800" i="1" spc="-10">
                                <a:solidFill>
                                  <a:srgbClr val="FF0000"/>
                                </a:solidFill>
                                <a:latin typeface="Cambria Math" panose="02040503050406030204" pitchFamily="18" charset="0"/>
                                <a:ea typeface="Cambria Math" panose="02040503050406030204" pitchFamily="18" charset="0"/>
                              </a:rPr>
                              <m:t>𝑥</m:t>
                            </m:r>
                          </m:e>
                          <m:sub>
                            <m:r>
                              <a:rPr lang="en-US" altLang="zh-CN" sz="2800" b="0" i="1" spc="-10" smtClean="0">
                                <a:solidFill>
                                  <a:srgbClr val="FF0000"/>
                                </a:solidFill>
                                <a:latin typeface="Cambria Math" panose="02040503050406030204" pitchFamily="18" charset="0"/>
                                <a:ea typeface="Cambria Math" panose="02040503050406030204" pitchFamily="18" charset="0"/>
                              </a:rPr>
                              <m:t>𝑁</m:t>
                            </m:r>
                          </m:sub>
                        </m:sSub>
                        <m:r>
                          <a:rPr lang="en-US" altLang="zh-CN" sz="2800" b="0" i="1" spc="-10" smtClean="0">
                            <a:solidFill>
                              <a:srgbClr val="FF0000"/>
                            </a:solidFill>
                            <a:latin typeface="Cambria Math" panose="02040503050406030204" pitchFamily="18" charset="0"/>
                            <a:ea typeface="Cambria Math" panose="02040503050406030204" pitchFamily="18" charset="0"/>
                          </a:rPr>
                          <m:t>)</m:t>
                        </m:r>
                      </m:e>
                    </m:d>
                  </m:oMath>
                </a14:m>
                <a:r>
                  <a:rPr lang="zh-CN" altLang="en-US" sz="2800" spc="-10" dirty="0">
                    <a:latin typeface="+mn-ea"/>
                  </a:rPr>
                  <a:t>与</a:t>
                </a:r>
                <a:r>
                  <a:rPr lang="zh-CN" altLang="en-US" sz="2800" spc="-10" dirty="0">
                    <a:solidFill>
                      <a:schemeClr val="accent1"/>
                    </a:solidFill>
                    <a:latin typeface="+mn-ea"/>
                  </a:rPr>
                  <a:t>样本数量</a:t>
                </a:r>
                <a14:m>
                  <m:oMath xmlns:m="http://schemas.openxmlformats.org/officeDocument/2006/math">
                    <m:r>
                      <a:rPr lang="en-US" altLang="zh-CN" sz="2800" b="0" i="1" spc="-10" smtClean="0">
                        <a:solidFill>
                          <a:schemeClr val="accent1"/>
                        </a:solidFill>
                        <a:latin typeface="Cambria Math" panose="02040503050406030204" pitchFamily="18" charset="0"/>
                      </a:rPr>
                      <m:t>𝑁</m:t>
                    </m:r>
                  </m:oMath>
                </a14:m>
                <a:r>
                  <a:rPr lang="zh-CN" altLang="en-US" sz="2800" spc="-10" dirty="0">
                    <a:latin typeface="+mn-ea"/>
                  </a:rPr>
                  <a:t>及</a:t>
                </a:r>
                <a:r>
                  <a:rPr lang="zh-CN" altLang="en-US" sz="2800" spc="-10" dirty="0">
                    <a:solidFill>
                      <a:schemeClr val="accent1"/>
                    </a:solidFill>
                    <a:latin typeface="+mn-ea"/>
                  </a:rPr>
                  <a:t>输入（样本的分布性质，如排列方式）</a:t>
                </a:r>
                <a:r>
                  <a:rPr lang="zh-CN" altLang="en-US" sz="2800" spc="-10" dirty="0">
                    <a:latin typeface="+mn-ea"/>
                  </a:rPr>
                  <a:t>有关</a:t>
                </a:r>
                <a:endParaRPr lang="en-US" altLang="zh-CN" sz="2800" spc="-10" dirty="0">
                  <a:latin typeface="+mn-ea"/>
                </a:endParaRPr>
              </a:p>
            </p:txBody>
          </p:sp>
        </mc:Choice>
        <mc:Fallback xmlns="">
          <p:sp>
            <p:nvSpPr>
              <p:cNvPr id="10" name="文本框 119">
                <a:extLst>
                  <a:ext uri="{FF2B5EF4-FFF2-40B4-BE49-F238E27FC236}">
                    <a16:creationId xmlns:a16="http://schemas.microsoft.com/office/drawing/2014/main" id="{3F2F69B3-50C6-B941-9E24-EDC5DCA6906C}"/>
                  </a:ext>
                </a:extLst>
              </p:cNvPr>
              <p:cNvSpPr txBox="1">
                <a:spLocks noRot="1" noChangeAspect="1" noMove="1" noResize="1" noEditPoints="1" noAdjustHandles="1" noChangeArrowheads="1" noChangeShapeType="1" noTextEdit="1"/>
              </p:cNvSpPr>
              <p:nvPr/>
            </p:nvSpPr>
            <p:spPr>
              <a:xfrm>
                <a:off x="283480" y="3946986"/>
                <a:ext cx="11625040" cy="1126462"/>
              </a:xfrm>
              <a:prstGeom prst="rect">
                <a:avLst/>
              </a:prstGeom>
              <a:blipFill>
                <a:blip r:embed="rId6"/>
                <a:stretch>
                  <a:fillRect l="-944" t="-2162" r="-682" b="-102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A28AAB2D-123E-1E48-B693-B033486B1A36}"/>
                  </a:ext>
                </a:extLst>
              </p:cNvPr>
              <p:cNvSpPr txBox="1"/>
              <p:nvPr/>
            </p:nvSpPr>
            <p:spPr>
              <a:xfrm>
                <a:off x="283480" y="5189606"/>
                <a:ext cx="11625040" cy="1126975"/>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2800" spc="-10" dirty="0">
                    <a:latin typeface="+mn-ea"/>
                  </a:rPr>
                  <a:t>定义</a:t>
                </a:r>
                <a:r>
                  <a:rPr lang="zh-CN" altLang="en-CN" sz="2800" spc="-10" dirty="0">
                    <a:solidFill>
                      <a:srgbClr val="FF0000"/>
                    </a:solidFill>
                    <a:latin typeface="+mn-ea"/>
                  </a:rPr>
                  <a:t>成长函数</a:t>
                </a:r>
                <a14:m>
                  <m:oMath xmlns:m="http://schemas.openxmlformats.org/officeDocument/2006/math">
                    <m:sSub>
                      <m:sSubPr>
                        <m:ctrlPr>
                          <a:rPr lang="en-US" altLang="zh-CN" sz="2800" i="1" spc="-1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𝑚</m:t>
                        </m:r>
                      </m:e>
                      <m:sub>
                        <m:r>
                          <a:rPr lang="en-US" altLang="zh-CN" sz="2800" i="1" spc="-10">
                            <a:solidFill>
                              <a:srgbClr val="FF0000"/>
                            </a:solidFill>
                            <a:latin typeface="Cambria Math" panose="02040503050406030204" pitchFamily="18" charset="0"/>
                            <a:ea typeface="Cambria Math" panose="02040503050406030204" pitchFamily="18" charset="0"/>
                          </a:rPr>
                          <m:t>ℋ</m:t>
                        </m:r>
                      </m:sub>
                    </m:sSub>
                    <m:d>
                      <m:dPr>
                        <m:ctrlPr>
                          <a:rPr lang="en-US" altLang="zh-CN" sz="2800" i="1" spc="-10">
                            <a:solidFill>
                              <a:srgbClr val="FF0000"/>
                            </a:solidFill>
                            <a:latin typeface="Cambria Math" panose="02040503050406030204" pitchFamily="18" charset="0"/>
                            <a:ea typeface="Cambria Math" panose="02040503050406030204" pitchFamily="18" charset="0"/>
                          </a:rPr>
                        </m:ctrlPr>
                      </m:dPr>
                      <m:e>
                        <m:r>
                          <a:rPr lang="en-US" altLang="zh-CN" sz="2800" i="1" spc="-10">
                            <a:solidFill>
                              <a:srgbClr val="FF0000"/>
                            </a:solidFill>
                            <a:latin typeface="Cambria Math" panose="02040503050406030204" pitchFamily="18" charset="0"/>
                          </a:rPr>
                          <m:t>𝑁</m:t>
                        </m:r>
                      </m:e>
                    </m:d>
                    <m:r>
                      <a:rPr lang="en-US" altLang="zh-CN" sz="2800" b="0" i="1" spc="-10" smtClean="0">
                        <a:latin typeface="Cambria Math" panose="02040503050406030204" pitchFamily="18" charset="0"/>
                      </a:rPr>
                      <m:t>=</m:t>
                    </m:r>
                    <m:sSub>
                      <m:sSubPr>
                        <m:ctrlPr>
                          <a:rPr lang="en-US" altLang="zh-CN" sz="2800" b="0" i="1" spc="-10" smtClean="0">
                            <a:solidFill>
                              <a:schemeClr val="tx1"/>
                            </a:solidFill>
                            <a:latin typeface="Cambria Math" panose="02040503050406030204" pitchFamily="18" charset="0"/>
                          </a:rPr>
                        </m:ctrlPr>
                      </m:sSubPr>
                      <m:e>
                        <m:r>
                          <a:rPr lang="en-US" altLang="zh-CN" sz="2800" b="0" i="1" spc="-10" smtClean="0">
                            <a:solidFill>
                              <a:schemeClr val="tx1"/>
                            </a:solidFill>
                            <a:latin typeface="Cambria Math" panose="02040503050406030204" pitchFamily="18" charset="0"/>
                          </a:rPr>
                          <m:t>𝑚𝑎𝑥</m:t>
                        </m:r>
                      </m:e>
                      <m:sub>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1</m:t>
                            </m:r>
                          </m:sub>
                        </m:sSub>
                        <m:r>
                          <a:rPr lang="en-US" altLang="zh-CN" sz="2800" i="1" spc="-10">
                            <a:solidFill>
                              <a:schemeClr val="tx1"/>
                            </a:solidFill>
                            <a:latin typeface="Cambria Math" panose="02040503050406030204" pitchFamily="18" charset="0"/>
                            <a:ea typeface="Cambria Math" panose="02040503050406030204" pitchFamily="18" charset="0"/>
                          </a:rPr>
                          <m:t>,</m:t>
                        </m:r>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2</m:t>
                            </m:r>
                          </m:sub>
                        </m:sSub>
                        <m:r>
                          <a:rPr lang="en-US" altLang="zh-CN" sz="2800" i="1" spc="-10">
                            <a:solidFill>
                              <a:schemeClr val="tx1"/>
                            </a:solidFill>
                            <a:latin typeface="Cambria Math" panose="02040503050406030204" pitchFamily="18" charset="0"/>
                            <a:ea typeface="Cambria Math" panose="02040503050406030204" pitchFamily="18" charset="0"/>
                          </a:rPr>
                          <m:t>,…</m:t>
                        </m:r>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𝑁</m:t>
                            </m:r>
                          </m:sub>
                        </m:sSub>
                        <m:r>
                          <a:rPr lang="en-US" altLang="zh-CN" sz="2800" i="1" spc="-10" smtClean="0">
                            <a:solidFill>
                              <a:schemeClr val="tx1"/>
                            </a:solidFill>
                            <a:latin typeface="Cambria Math" panose="02040503050406030204" pitchFamily="18" charset="0"/>
                            <a:ea typeface="Cambria Math" panose="02040503050406030204" pitchFamily="18" charset="0"/>
                          </a:rPr>
                          <m:t>∈</m:t>
                        </m:r>
                        <m:r>
                          <a:rPr lang="en-US" altLang="zh-CN" sz="2800" i="1" spc="-10" smtClean="0">
                            <a:solidFill>
                              <a:schemeClr val="tx1"/>
                            </a:solidFill>
                            <a:latin typeface="Cambria Math" panose="02040503050406030204" pitchFamily="18" charset="0"/>
                            <a:ea typeface="Cambria Math" panose="02040503050406030204" pitchFamily="18" charset="0"/>
                          </a:rPr>
                          <m:t>𝒳</m:t>
                        </m:r>
                      </m:sub>
                    </m:sSub>
                    <m:d>
                      <m:dPr>
                        <m:begChr m:val="|"/>
                        <m:endChr m:val="|"/>
                        <m:ctrlPr>
                          <a:rPr lang="en-US" altLang="zh-CN" sz="2800" i="1" spc="-10">
                            <a:solidFill>
                              <a:schemeClr val="tx1"/>
                            </a:solidFill>
                            <a:latin typeface="Cambria Math" panose="02040503050406030204" pitchFamily="18" charset="0"/>
                          </a:rPr>
                        </m:ctrlPr>
                      </m:dPr>
                      <m:e>
                        <m:r>
                          <a:rPr lang="en-US" altLang="zh-CN" sz="2800" i="1" spc="-10">
                            <a:solidFill>
                              <a:schemeClr val="tx1"/>
                            </a:solidFill>
                            <a:latin typeface="Cambria Math" panose="02040503050406030204" pitchFamily="18" charset="0"/>
                            <a:ea typeface="Cambria Math" panose="02040503050406030204" pitchFamily="18" charset="0"/>
                          </a:rPr>
                          <m:t>ℋ</m:t>
                        </m:r>
                        <m:r>
                          <a:rPr lang="en-US" altLang="zh-CN" sz="2800" i="1" spc="-10">
                            <a:solidFill>
                              <a:schemeClr val="tx1"/>
                            </a:solidFill>
                            <a:latin typeface="Cambria Math" panose="02040503050406030204" pitchFamily="18" charset="0"/>
                            <a:ea typeface="Cambria Math" panose="02040503050406030204" pitchFamily="18" charset="0"/>
                          </a:rPr>
                          <m:t>(</m:t>
                        </m:r>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1</m:t>
                            </m:r>
                          </m:sub>
                        </m:sSub>
                        <m:r>
                          <a:rPr lang="en-US" altLang="zh-CN" sz="2800" i="1" spc="-10">
                            <a:solidFill>
                              <a:schemeClr val="tx1"/>
                            </a:solidFill>
                            <a:latin typeface="Cambria Math" panose="02040503050406030204" pitchFamily="18" charset="0"/>
                            <a:ea typeface="Cambria Math" panose="02040503050406030204" pitchFamily="18" charset="0"/>
                          </a:rPr>
                          <m:t>,</m:t>
                        </m:r>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2</m:t>
                            </m:r>
                          </m:sub>
                        </m:sSub>
                        <m:r>
                          <a:rPr lang="en-US" altLang="zh-CN" sz="2800" i="1" spc="-10">
                            <a:solidFill>
                              <a:schemeClr val="tx1"/>
                            </a:solidFill>
                            <a:latin typeface="Cambria Math" panose="02040503050406030204" pitchFamily="18" charset="0"/>
                            <a:ea typeface="Cambria Math" panose="02040503050406030204" pitchFamily="18" charset="0"/>
                          </a:rPr>
                          <m:t>,…</m:t>
                        </m:r>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𝑁</m:t>
                            </m:r>
                          </m:sub>
                        </m:sSub>
                        <m:r>
                          <a:rPr lang="en-US" altLang="zh-CN" sz="2800" i="1" spc="-10">
                            <a:solidFill>
                              <a:schemeClr val="tx1"/>
                            </a:solidFill>
                            <a:latin typeface="Cambria Math" panose="02040503050406030204" pitchFamily="18" charset="0"/>
                            <a:ea typeface="Cambria Math" panose="02040503050406030204" pitchFamily="18" charset="0"/>
                          </a:rPr>
                          <m:t>)</m:t>
                        </m:r>
                      </m:e>
                    </m:d>
                  </m:oMath>
                </a14:m>
                <a:r>
                  <a:rPr lang="zh-CN" altLang="en-US" sz="2800" spc="-10" dirty="0">
                    <a:latin typeface="+mn-ea"/>
                  </a:rPr>
                  <a:t>消除对输入的依赖，</a:t>
                </a:r>
                <a:r>
                  <a:rPr lang="zh-CN" altLang="en-CN" sz="2800" spc="-10" dirty="0">
                    <a:latin typeface="+mn-ea"/>
                  </a:rPr>
                  <a:t>其值</a:t>
                </a:r>
                <a:r>
                  <a:rPr lang="zh-CN" altLang="en-US" sz="2800" spc="-10" dirty="0">
                    <a:latin typeface="+mn-ea"/>
                  </a:rPr>
                  <a:t>与</a:t>
                </a:r>
                <a:r>
                  <a:rPr lang="zh-CN" altLang="en-US" sz="2800" spc="-10" dirty="0">
                    <a:solidFill>
                      <a:schemeClr val="accent1"/>
                    </a:solidFill>
                    <a:latin typeface="+mn-ea"/>
                  </a:rPr>
                  <a:t>假设空间</a:t>
                </a:r>
                <a14:m>
                  <m:oMath xmlns:m="http://schemas.openxmlformats.org/officeDocument/2006/math">
                    <m:r>
                      <a:rPr lang="en-US" altLang="zh-CN" sz="2800" i="1" spc="-10">
                        <a:solidFill>
                          <a:schemeClr val="accent1"/>
                        </a:solidFill>
                        <a:latin typeface="Cambria Math" panose="02040503050406030204" pitchFamily="18" charset="0"/>
                        <a:ea typeface="Cambria Math" panose="02040503050406030204" pitchFamily="18" charset="0"/>
                      </a:rPr>
                      <m:t>ℋ</m:t>
                    </m:r>
                  </m:oMath>
                </a14:m>
                <a:r>
                  <a:rPr lang="zh-CN" altLang="en-US" sz="2800" spc="-10" dirty="0">
                    <a:latin typeface="+mn-ea"/>
                  </a:rPr>
                  <a:t>与</a:t>
                </a:r>
                <a:r>
                  <a:rPr lang="zh-CN" altLang="en-US" sz="2800" spc="-10" dirty="0">
                    <a:solidFill>
                      <a:schemeClr val="accent1"/>
                    </a:solidFill>
                    <a:latin typeface="+mn-ea"/>
                  </a:rPr>
                  <a:t>样本数量</a:t>
                </a:r>
                <a14:m>
                  <m:oMath xmlns:m="http://schemas.openxmlformats.org/officeDocument/2006/math">
                    <m:r>
                      <a:rPr lang="en-US" altLang="zh-CN" sz="2800" i="1" spc="-10">
                        <a:solidFill>
                          <a:schemeClr val="accent1"/>
                        </a:solidFill>
                        <a:latin typeface="Cambria Math" panose="02040503050406030204" pitchFamily="18" charset="0"/>
                      </a:rPr>
                      <m:t>𝑁</m:t>
                    </m:r>
                  </m:oMath>
                </a14:m>
                <a:r>
                  <a:rPr lang="zh-CN" altLang="en-US" sz="2800" spc="-10" dirty="0">
                    <a:latin typeface="+mn-ea"/>
                  </a:rPr>
                  <a:t>有关</a:t>
                </a:r>
                <a:endParaRPr lang="en-US" altLang="zh-CN" sz="2800" spc="-10" dirty="0">
                  <a:latin typeface="+mn-ea"/>
                </a:endParaRPr>
              </a:p>
            </p:txBody>
          </p:sp>
        </mc:Choice>
        <mc:Fallback xmlns="">
          <p:sp>
            <p:nvSpPr>
              <p:cNvPr id="11" name="文本框 119">
                <a:extLst>
                  <a:ext uri="{FF2B5EF4-FFF2-40B4-BE49-F238E27FC236}">
                    <a16:creationId xmlns:a16="http://schemas.microsoft.com/office/drawing/2014/main" id="{A28AAB2D-123E-1E48-B693-B033486B1A36}"/>
                  </a:ext>
                </a:extLst>
              </p:cNvPr>
              <p:cNvSpPr txBox="1">
                <a:spLocks noRot="1" noChangeAspect="1" noMove="1" noResize="1" noEditPoints="1" noAdjustHandles="1" noChangeArrowheads="1" noChangeShapeType="1" noTextEdit="1"/>
              </p:cNvSpPr>
              <p:nvPr/>
            </p:nvSpPr>
            <p:spPr>
              <a:xfrm>
                <a:off x="283480" y="5189606"/>
                <a:ext cx="11625040" cy="1126975"/>
              </a:xfrm>
              <a:prstGeom prst="rect">
                <a:avLst/>
              </a:prstGeom>
              <a:blipFill>
                <a:blip r:embed="rId7"/>
                <a:stretch>
                  <a:fillRect l="-983" b="-14444"/>
                </a:stretch>
              </a:blipFill>
            </p:spPr>
            <p:txBody>
              <a:bodyPr/>
              <a:lstStyle/>
              <a:p>
                <a:r>
                  <a:rPr lang="en-CN">
                    <a:noFill/>
                  </a:rPr>
                  <a:t> </a:t>
                </a:r>
              </a:p>
            </p:txBody>
          </p:sp>
        </mc:Fallback>
      </mc:AlternateContent>
    </p:spTree>
    <p:extLst>
      <p:ext uri="{BB962C8B-B14F-4D97-AF65-F5344CB8AC3E}">
        <p14:creationId xmlns:p14="http://schemas.microsoft.com/office/powerpoint/2010/main" val="3882965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D45C9E1-81B9-424B-B737-573FE8F83B3E}"/>
                  </a:ext>
                </a:extLst>
              </p:cNvPr>
              <p:cNvSpPr txBox="1"/>
              <p:nvPr/>
            </p:nvSpPr>
            <p:spPr>
              <a:xfrm>
                <a:off x="410481" y="4827288"/>
                <a:ext cx="5368020" cy="1224118"/>
              </a:xfrm>
              <a:prstGeom prst="rect">
                <a:avLst/>
              </a:prstGeom>
              <a:noFill/>
            </p:spPr>
            <p:txBody>
              <a:bodyPr wrap="square" rtlCol="0">
                <a:spAutoFit/>
              </a:bodyPr>
              <a:lstStyle/>
              <a:p>
                <a:pPr marL="457200" indent="-457200">
                  <a:lnSpc>
                    <a:spcPct val="120000"/>
                  </a:lnSpc>
                  <a:buFont typeface="Wingdings" pitchFamily="2" charset="2"/>
                  <a:buChar char="Ø"/>
                </a:pPr>
                <a:r>
                  <a:rPr lang="en-US" altLang="zh-CN" sz="3200" spc="-10" dirty="0">
                    <a:latin typeface="+mn-ea"/>
                  </a:rPr>
                  <a:t>2</a:t>
                </a:r>
                <a:r>
                  <a:rPr lang="zh-CN" altLang="en-US" sz="3200" spc="-10" dirty="0">
                    <a:latin typeface="+mn-ea"/>
                  </a:rPr>
                  <a:t>维平面上感知器学习模型的</a:t>
                </a:r>
                <a:r>
                  <a:rPr lang="zh-CN" altLang="en-CN" sz="3200" spc="-10" dirty="0">
                    <a:latin typeface="+mn-ea"/>
                  </a:rPr>
                  <a:t>成长函数</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b="0" i="1" spc="-10" smtClean="0">
                            <a:solidFill>
                              <a:srgbClr val="FF0000"/>
                            </a:solidFill>
                            <a:latin typeface="Cambria Math" panose="02040503050406030204" pitchFamily="18" charset="0"/>
                          </a:rPr>
                          <m:t>𝑚</m:t>
                        </m:r>
                      </m:e>
                      <m:sub>
                        <m:r>
                          <a:rPr lang="en-US" altLang="zh-CN" sz="3200" i="1" spc="-10" smtClean="0">
                            <a:solidFill>
                              <a:srgbClr val="FF0000"/>
                            </a:solidFill>
                            <a:latin typeface="Cambria Math" panose="02040503050406030204" pitchFamily="18" charset="0"/>
                            <a:ea typeface="Cambria Math" panose="02040503050406030204" pitchFamily="18" charset="0"/>
                          </a:rPr>
                          <m:t>ℋ</m:t>
                        </m:r>
                      </m:sub>
                    </m:sSub>
                    <m:r>
                      <a:rPr lang="en-US" altLang="zh-CN" sz="3200" b="0" i="1" spc="-10" smtClean="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rPr>
                      <m:t>𝑁</m:t>
                    </m:r>
                    <m:r>
                      <a:rPr lang="en-US" altLang="zh-CN" sz="3200" b="0" i="1" spc="-10" smtClean="0">
                        <a:solidFill>
                          <a:srgbClr val="FF0000"/>
                        </a:solidFill>
                        <a:latin typeface="Cambria Math" panose="02040503050406030204" pitchFamily="18" charset="0"/>
                      </a:rPr>
                      <m:t>)</m:t>
                    </m:r>
                  </m:oMath>
                </a14:m>
                <a:r>
                  <a:rPr lang="zh-CN" altLang="en-US" sz="3200" spc="-10" dirty="0">
                    <a:latin typeface="+mn-ea"/>
                  </a:rPr>
                  <a:t>为：</a:t>
                </a:r>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410481" y="4827288"/>
                <a:ext cx="5368020" cy="1224118"/>
              </a:xfrm>
              <a:prstGeom prst="rect">
                <a:avLst/>
              </a:prstGeom>
              <a:blipFill>
                <a:blip r:embed="rId3"/>
                <a:stretch>
                  <a:fillRect l="-2594" t="-3093" r="-2123" b="-164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728D0A29-2EBB-C645-A7E0-EC9156B3066B}"/>
                  </a:ext>
                </a:extLst>
              </p:cNvPr>
              <p:cNvGraphicFramePr>
                <a:graphicFrameLocks noGrp="1"/>
              </p:cNvGraphicFramePr>
              <p:nvPr>
                <p:extLst>
                  <p:ext uri="{D42A27DB-BD31-4B8C-83A1-F6EECF244321}">
                    <p14:modId xmlns:p14="http://schemas.microsoft.com/office/powerpoint/2010/main" val="1408752983"/>
                  </p:ext>
                </p:extLst>
              </p:nvPr>
            </p:nvGraphicFramePr>
            <p:xfrm>
              <a:off x="6642100" y="2601681"/>
              <a:ext cx="5139418" cy="3627120"/>
            </p:xfrm>
            <a:graphic>
              <a:graphicData uri="http://schemas.openxmlformats.org/drawingml/2006/table">
                <a:tbl>
                  <a:tblPr firstRow="1" bandRow="1">
                    <a:tableStyleId>{5C22544A-7EE6-4342-B048-85BDC9FD1C3A}</a:tableStyleId>
                  </a:tblPr>
                  <a:tblGrid>
                    <a:gridCol w="811065">
                      <a:extLst>
                        <a:ext uri="{9D8B030D-6E8A-4147-A177-3AD203B41FA5}">
                          <a16:colId xmlns:a16="http://schemas.microsoft.com/office/drawing/2014/main" val="3997683677"/>
                        </a:ext>
                      </a:extLst>
                    </a:gridCol>
                    <a:gridCol w="4328353">
                      <a:extLst>
                        <a:ext uri="{9D8B030D-6E8A-4147-A177-3AD203B41FA5}">
                          <a16:colId xmlns:a16="http://schemas.microsoft.com/office/drawing/2014/main" val="2867544874"/>
                        </a:ext>
                      </a:extLst>
                    </a:gridCol>
                  </a:tblGrid>
                  <a:tr h="386444">
                    <a:tc>
                      <a:txBody>
                        <a:bodyPr/>
                        <a:lstStyle/>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𝑵</m:t>
                                </m:r>
                              </m:oMath>
                            </m:oMathPara>
                          </a14:m>
                          <a:endParaRPr lang="en-CN" sz="28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m:t>
                                </m:r>
                              </m:oMath>
                            </m:oMathPara>
                          </a14:m>
                          <a:endParaRPr lang="en-CN" sz="2800" dirty="0"/>
                        </a:p>
                      </a:txBody>
                      <a:tcPr/>
                    </a:tc>
                    <a:extLst>
                      <a:ext uri="{0D108BD9-81ED-4DB2-BD59-A6C34878D82A}">
                        <a16:rowId xmlns:a16="http://schemas.microsoft.com/office/drawing/2014/main" val="2872964741"/>
                      </a:ext>
                    </a:extLst>
                  </a:tr>
                  <a:tr h="386444">
                    <a:tc>
                      <a:txBody>
                        <a:bodyPr/>
                        <a:lstStyle/>
                        <a:p>
                          <a:pPr algn="ctr"/>
                          <a:r>
                            <a:rPr lang="en-CN" sz="2800" dirty="0"/>
                            <a:t>1</a:t>
                          </a:r>
                        </a:p>
                      </a:txBody>
                      <a:tcPr/>
                    </a:tc>
                    <a:tc>
                      <a:txBody>
                        <a:bodyPr/>
                        <a:lstStyle/>
                        <a:p>
                          <a:pPr algn="ctr"/>
                          <a:r>
                            <a:rPr lang="en-CN" sz="2800" dirty="0"/>
                            <a:t>2</a:t>
                          </a:r>
                        </a:p>
                      </a:txBody>
                      <a:tcPr/>
                    </a:tc>
                    <a:extLst>
                      <a:ext uri="{0D108BD9-81ED-4DB2-BD59-A6C34878D82A}">
                        <a16:rowId xmlns:a16="http://schemas.microsoft.com/office/drawing/2014/main" val="3416423956"/>
                      </a:ext>
                    </a:extLst>
                  </a:tr>
                  <a:tr h="386444">
                    <a:tc>
                      <a:txBody>
                        <a:bodyPr/>
                        <a:lstStyle/>
                        <a:p>
                          <a:pPr algn="ctr"/>
                          <a:r>
                            <a:rPr lang="en-CN" sz="2800" dirty="0"/>
                            <a:t>2</a:t>
                          </a:r>
                        </a:p>
                      </a:txBody>
                      <a:tcPr/>
                    </a:tc>
                    <a:tc>
                      <a:txBody>
                        <a:bodyPr/>
                        <a:lstStyle/>
                        <a:p>
                          <a:pPr algn="ctr"/>
                          <a:r>
                            <a:rPr lang="en-CN" sz="2800" dirty="0"/>
                            <a:t>4</a:t>
                          </a:r>
                        </a:p>
                      </a:txBody>
                      <a:tcPr/>
                    </a:tc>
                    <a:extLst>
                      <a:ext uri="{0D108BD9-81ED-4DB2-BD59-A6C34878D82A}">
                        <a16:rowId xmlns:a16="http://schemas.microsoft.com/office/drawing/2014/main" val="1930747682"/>
                      </a:ext>
                    </a:extLst>
                  </a:tr>
                  <a:tr h="386444">
                    <a:tc>
                      <a:txBody>
                        <a:bodyPr/>
                        <a:lstStyle/>
                        <a:p>
                          <a:pPr algn="ctr"/>
                          <a:r>
                            <a:rPr lang="en-CN" sz="2800" dirty="0"/>
                            <a:t>3</a:t>
                          </a:r>
                        </a:p>
                      </a:txBody>
                      <a:tcPr/>
                    </a:tc>
                    <a:tc>
                      <a:txBody>
                        <a:bodyPr/>
                        <a:lstStyle/>
                        <a:p>
                          <a:pPr algn="ctr"/>
                          <a:r>
                            <a:rPr lang="en-US" sz="2800" dirty="0"/>
                            <a:t>m</a:t>
                          </a:r>
                          <a:r>
                            <a:rPr lang="en-CN" sz="2800" dirty="0"/>
                            <a:t>ax(…,6,8)=8</a:t>
                          </a:r>
                        </a:p>
                      </a:txBody>
                      <a:tcPr/>
                    </a:tc>
                    <a:extLst>
                      <a:ext uri="{0D108BD9-81ED-4DB2-BD59-A6C34878D82A}">
                        <a16:rowId xmlns:a16="http://schemas.microsoft.com/office/drawing/2014/main" val="928872511"/>
                      </a:ext>
                    </a:extLst>
                  </a:tr>
                  <a:tr h="386444">
                    <a:tc>
                      <a:txBody>
                        <a:bodyPr/>
                        <a:lstStyle/>
                        <a:p>
                          <a:pPr algn="ctr"/>
                          <a:r>
                            <a:rPr lang="en-CN" sz="28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m</a:t>
                          </a:r>
                          <a:r>
                            <a:rPr lang="en-CN" sz="2800" dirty="0"/>
                            <a:t>ax(…,8,14)=14&lt;</a:t>
                          </a:r>
                          <a14:m>
                            <m:oMath xmlns:m="http://schemas.openxmlformats.org/officeDocument/2006/math">
                              <m:sSup>
                                <m:sSupPr>
                                  <m:ctrlPr>
                                    <a:rPr lang="en-CN"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4</m:t>
                                  </m:r>
                                </m:sup>
                              </m:sSup>
                            </m:oMath>
                          </a14:m>
                          <a:endParaRPr lang="en-CN" sz="2800" dirty="0"/>
                        </a:p>
                      </a:txBody>
                      <a:tcPr/>
                    </a:tc>
                    <a:extLst>
                      <a:ext uri="{0D108BD9-81ED-4DB2-BD59-A6C34878D82A}">
                        <a16:rowId xmlns:a16="http://schemas.microsoft.com/office/drawing/2014/main" val="1698028915"/>
                      </a:ext>
                    </a:extLst>
                  </a:tr>
                  <a:tr h="386444">
                    <a:tc>
                      <a:txBody>
                        <a:bodyPr/>
                        <a:lstStyle/>
                        <a:p>
                          <a:pPr algn="ctr"/>
                          <a:r>
                            <a:rPr lang="en-CN" sz="28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2800" dirty="0"/>
                            <a:t>…</a:t>
                          </a:r>
                        </a:p>
                      </a:txBody>
                      <a:tcPr/>
                    </a:tc>
                    <a:extLst>
                      <a:ext uri="{0D108BD9-81ED-4DB2-BD59-A6C34878D82A}">
                        <a16:rowId xmlns:a16="http://schemas.microsoft.com/office/drawing/2014/main" val="3645420488"/>
                      </a:ext>
                    </a:extLst>
                  </a:tr>
                  <a:tr h="386444">
                    <a:tc>
                      <a:txBody>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oMath>
                            </m:oMathPara>
                          </a14:m>
                          <a:endParaRPr lang="en-CN"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2800" dirty="0">
                              <a:solidFill>
                                <a:srgbClr val="FF0000"/>
                              </a:solidFill>
                            </a:rPr>
                            <a:t>&lt;</a:t>
                          </a:r>
                          <a14:m>
                            <m:oMath xmlns:m="http://schemas.openxmlformats.org/officeDocument/2006/math">
                              <m:sSup>
                                <m:sSupPr>
                                  <m:ctrlPr>
                                    <a:rPr lang="en-CN" sz="280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2</m:t>
                                  </m:r>
                                </m:e>
                                <m:sup>
                                  <m:r>
                                    <a:rPr lang="en-US" sz="2800" b="0" i="1" smtClean="0">
                                      <a:solidFill>
                                        <a:srgbClr val="FF0000"/>
                                      </a:solidFill>
                                      <a:latin typeface="Cambria Math" panose="02040503050406030204" pitchFamily="18" charset="0"/>
                                    </a:rPr>
                                    <m:t>𝑁</m:t>
                                  </m:r>
                                </m:sup>
                              </m:sSup>
                            </m:oMath>
                          </a14:m>
                          <a:endParaRPr lang="en-CN" sz="2800" dirty="0">
                            <a:solidFill>
                              <a:srgbClr val="FF0000"/>
                            </a:solidFill>
                          </a:endParaRPr>
                        </a:p>
                      </a:txBody>
                      <a:tcPr/>
                    </a:tc>
                    <a:extLst>
                      <a:ext uri="{0D108BD9-81ED-4DB2-BD59-A6C34878D82A}">
                        <a16:rowId xmlns:a16="http://schemas.microsoft.com/office/drawing/2014/main" val="905491227"/>
                      </a:ext>
                    </a:extLst>
                  </a:tr>
                </a:tbl>
              </a:graphicData>
            </a:graphic>
          </p:graphicFrame>
        </mc:Choice>
        <mc:Fallback xmlns="">
          <p:graphicFrame>
            <p:nvGraphicFramePr>
              <p:cNvPr id="2" name="Table 2">
                <a:extLst>
                  <a:ext uri="{FF2B5EF4-FFF2-40B4-BE49-F238E27FC236}">
                    <a16:creationId xmlns:a16="http://schemas.microsoft.com/office/drawing/2014/main" id="{728D0A29-2EBB-C645-A7E0-EC9156B3066B}"/>
                  </a:ext>
                </a:extLst>
              </p:cNvPr>
              <p:cNvGraphicFramePr>
                <a:graphicFrameLocks noGrp="1"/>
              </p:cNvGraphicFramePr>
              <p:nvPr>
                <p:extLst>
                  <p:ext uri="{D42A27DB-BD31-4B8C-83A1-F6EECF244321}">
                    <p14:modId xmlns:p14="http://schemas.microsoft.com/office/powerpoint/2010/main" val="1408752983"/>
                  </p:ext>
                </p:extLst>
              </p:nvPr>
            </p:nvGraphicFramePr>
            <p:xfrm>
              <a:off x="6642100" y="2601681"/>
              <a:ext cx="5139418" cy="3627120"/>
            </p:xfrm>
            <a:graphic>
              <a:graphicData uri="http://schemas.openxmlformats.org/drawingml/2006/table">
                <a:tbl>
                  <a:tblPr firstRow="1" bandRow="1">
                    <a:tableStyleId>{5C22544A-7EE6-4342-B048-85BDC9FD1C3A}</a:tableStyleId>
                  </a:tblPr>
                  <a:tblGrid>
                    <a:gridCol w="811065">
                      <a:extLst>
                        <a:ext uri="{9D8B030D-6E8A-4147-A177-3AD203B41FA5}">
                          <a16:colId xmlns:a16="http://schemas.microsoft.com/office/drawing/2014/main" val="3997683677"/>
                        </a:ext>
                      </a:extLst>
                    </a:gridCol>
                    <a:gridCol w="4328353">
                      <a:extLst>
                        <a:ext uri="{9D8B030D-6E8A-4147-A177-3AD203B41FA5}">
                          <a16:colId xmlns:a16="http://schemas.microsoft.com/office/drawing/2014/main" val="2867544874"/>
                        </a:ext>
                      </a:extLst>
                    </a:gridCol>
                  </a:tblGrid>
                  <a:tr h="518160">
                    <a:tc>
                      <a:txBody>
                        <a:bodyPr/>
                        <a:lstStyle/>
                        <a:p>
                          <a:endParaRPr lang="en-CN"/>
                        </a:p>
                      </a:txBody>
                      <a:tcPr>
                        <a:blipFill>
                          <a:blip r:embed="rId4"/>
                          <a:stretch>
                            <a:fillRect l="-1563" r="-535938" b="-631707"/>
                          </a:stretch>
                        </a:blipFill>
                      </a:tcPr>
                    </a:tc>
                    <a:tc>
                      <a:txBody>
                        <a:bodyPr/>
                        <a:lstStyle/>
                        <a:p>
                          <a:endParaRPr lang="en-CN"/>
                        </a:p>
                      </a:txBody>
                      <a:tcPr>
                        <a:blipFill>
                          <a:blip r:embed="rId4"/>
                          <a:stretch>
                            <a:fillRect l="-19062" r="-587" b="-631707"/>
                          </a:stretch>
                        </a:blipFill>
                      </a:tcPr>
                    </a:tc>
                    <a:extLst>
                      <a:ext uri="{0D108BD9-81ED-4DB2-BD59-A6C34878D82A}">
                        <a16:rowId xmlns:a16="http://schemas.microsoft.com/office/drawing/2014/main" val="2872964741"/>
                      </a:ext>
                    </a:extLst>
                  </a:tr>
                  <a:tr h="518160">
                    <a:tc>
                      <a:txBody>
                        <a:bodyPr/>
                        <a:lstStyle/>
                        <a:p>
                          <a:pPr algn="ctr"/>
                          <a:r>
                            <a:rPr lang="en-CN" sz="2800" dirty="0"/>
                            <a:t>1</a:t>
                          </a:r>
                        </a:p>
                      </a:txBody>
                      <a:tcPr/>
                    </a:tc>
                    <a:tc>
                      <a:txBody>
                        <a:bodyPr/>
                        <a:lstStyle/>
                        <a:p>
                          <a:pPr algn="ctr"/>
                          <a:r>
                            <a:rPr lang="en-CN" sz="2800" dirty="0"/>
                            <a:t>2</a:t>
                          </a:r>
                        </a:p>
                      </a:txBody>
                      <a:tcPr/>
                    </a:tc>
                    <a:extLst>
                      <a:ext uri="{0D108BD9-81ED-4DB2-BD59-A6C34878D82A}">
                        <a16:rowId xmlns:a16="http://schemas.microsoft.com/office/drawing/2014/main" val="3416423956"/>
                      </a:ext>
                    </a:extLst>
                  </a:tr>
                  <a:tr h="518160">
                    <a:tc>
                      <a:txBody>
                        <a:bodyPr/>
                        <a:lstStyle/>
                        <a:p>
                          <a:pPr algn="ctr"/>
                          <a:r>
                            <a:rPr lang="en-CN" sz="2800" dirty="0"/>
                            <a:t>2</a:t>
                          </a:r>
                        </a:p>
                      </a:txBody>
                      <a:tcPr/>
                    </a:tc>
                    <a:tc>
                      <a:txBody>
                        <a:bodyPr/>
                        <a:lstStyle/>
                        <a:p>
                          <a:pPr algn="ctr"/>
                          <a:r>
                            <a:rPr lang="en-CN" sz="2800" dirty="0"/>
                            <a:t>4</a:t>
                          </a:r>
                        </a:p>
                      </a:txBody>
                      <a:tcPr/>
                    </a:tc>
                    <a:extLst>
                      <a:ext uri="{0D108BD9-81ED-4DB2-BD59-A6C34878D82A}">
                        <a16:rowId xmlns:a16="http://schemas.microsoft.com/office/drawing/2014/main" val="1930747682"/>
                      </a:ext>
                    </a:extLst>
                  </a:tr>
                  <a:tr h="518160">
                    <a:tc>
                      <a:txBody>
                        <a:bodyPr/>
                        <a:lstStyle/>
                        <a:p>
                          <a:pPr algn="ctr"/>
                          <a:r>
                            <a:rPr lang="en-CN" sz="2800" dirty="0"/>
                            <a:t>3</a:t>
                          </a:r>
                        </a:p>
                      </a:txBody>
                      <a:tcPr/>
                    </a:tc>
                    <a:tc>
                      <a:txBody>
                        <a:bodyPr/>
                        <a:lstStyle/>
                        <a:p>
                          <a:pPr algn="ctr"/>
                          <a:r>
                            <a:rPr lang="en-US" sz="2800" dirty="0"/>
                            <a:t>m</a:t>
                          </a:r>
                          <a:r>
                            <a:rPr lang="en-CN" sz="2800" dirty="0"/>
                            <a:t>ax(…,6,8)=8</a:t>
                          </a:r>
                        </a:p>
                      </a:txBody>
                      <a:tcPr/>
                    </a:tc>
                    <a:extLst>
                      <a:ext uri="{0D108BD9-81ED-4DB2-BD59-A6C34878D82A}">
                        <a16:rowId xmlns:a16="http://schemas.microsoft.com/office/drawing/2014/main" val="928872511"/>
                      </a:ext>
                    </a:extLst>
                  </a:tr>
                  <a:tr h="518160">
                    <a:tc>
                      <a:txBody>
                        <a:bodyPr/>
                        <a:lstStyle/>
                        <a:p>
                          <a:pPr algn="ctr"/>
                          <a:r>
                            <a:rPr lang="en-CN" sz="2800" dirty="0"/>
                            <a:t>4</a:t>
                          </a:r>
                        </a:p>
                      </a:txBody>
                      <a:tcPr/>
                    </a:tc>
                    <a:tc>
                      <a:txBody>
                        <a:bodyPr/>
                        <a:lstStyle/>
                        <a:p>
                          <a:endParaRPr lang="en-CN"/>
                        </a:p>
                      </a:txBody>
                      <a:tcPr>
                        <a:blipFill>
                          <a:blip r:embed="rId4"/>
                          <a:stretch>
                            <a:fillRect l="-19062" t="-400000" r="-587" b="-231707"/>
                          </a:stretch>
                        </a:blipFill>
                      </a:tcPr>
                    </a:tc>
                    <a:extLst>
                      <a:ext uri="{0D108BD9-81ED-4DB2-BD59-A6C34878D82A}">
                        <a16:rowId xmlns:a16="http://schemas.microsoft.com/office/drawing/2014/main" val="1698028915"/>
                      </a:ext>
                    </a:extLst>
                  </a:tr>
                  <a:tr h="518160">
                    <a:tc>
                      <a:txBody>
                        <a:bodyPr/>
                        <a:lstStyle/>
                        <a:p>
                          <a:pPr algn="ctr"/>
                          <a:r>
                            <a:rPr lang="en-CN" sz="28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2800" dirty="0"/>
                            <a:t>…</a:t>
                          </a:r>
                        </a:p>
                      </a:txBody>
                      <a:tcPr/>
                    </a:tc>
                    <a:extLst>
                      <a:ext uri="{0D108BD9-81ED-4DB2-BD59-A6C34878D82A}">
                        <a16:rowId xmlns:a16="http://schemas.microsoft.com/office/drawing/2014/main" val="3645420488"/>
                      </a:ext>
                    </a:extLst>
                  </a:tr>
                  <a:tr h="518160">
                    <a:tc>
                      <a:txBody>
                        <a:bodyPr/>
                        <a:lstStyle/>
                        <a:p>
                          <a:endParaRPr lang="en-CN"/>
                        </a:p>
                      </a:txBody>
                      <a:tcPr>
                        <a:blipFill>
                          <a:blip r:embed="rId4"/>
                          <a:stretch>
                            <a:fillRect l="-1563" t="-600000" r="-535938" b="-31707"/>
                          </a:stretch>
                        </a:blipFill>
                      </a:tcPr>
                    </a:tc>
                    <a:tc>
                      <a:txBody>
                        <a:bodyPr/>
                        <a:lstStyle/>
                        <a:p>
                          <a:endParaRPr lang="en-CN"/>
                        </a:p>
                      </a:txBody>
                      <a:tcPr>
                        <a:blipFill>
                          <a:blip r:embed="rId4"/>
                          <a:stretch>
                            <a:fillRect l="-19062" t="-600000" r="-587" b="-31707"/>
                          </a:stretch>
                        </a:blipFill>
                      </a:tcPr>
                    </a:tc>
                    <a:extLst>
                      <a:ext uri="{0D108BD9-81ED-4DB2-BD59-A6C34878D82A}">
                        <a16:rowId xmlns:a16="http://schemas.microsoft.com/office/drawing/2014/main" val="905491227"/>
                      </a:ext>
                    </a:extLst>
                  </a:tr>
                </a:tbl>
              </a:graphicData>
            </a:graphic>
          </p:graphicFrame>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8A0C16BB-A79F-4947-8CBA-57243B1757FD}"/>
                  </a:ext>
                </a:extLst>
              </p:cNvPr>
              <p:cNvSpPr txBox="1"/>
              <p:nvPr/>
            </p:nvSpPr>
            <p:spPr>
              <a:xfrm>
                <a:off x="283480" y="993847"/>
                <a:ext cx="11625040" cy="683264"/>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用</a:t>
                </a:r>
                <a:r>
                  <a:rPr lang="zh-CN" altLang="en-CN" sz="3200" spc="-10" dirty="0">
                    <a:latin typeface="+mn-ea"/>
                  </a:rPr>
                  <a:t>成长</a:t>
                </a:r>
                <a:r>
                  <a:rPr lang="zh-CN" altLang="en-US" sz="3200" spc="-10" dirty="0">
                    <a:latin typeface="+mn-ea"/>
                  </a:rPr>
                  <a:t>函数</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r>
                      <a:rPr lang="en-US" altLang="zh-CN" sz="3200" i="1" spc="-10">
                        <a:solidFill>
                          <a:srgbClr val="FF0000"/>
                        </a:solidFill>
                        <a:latin typeface="Cambria Math" panose="02040503050406030204" pitchFamily="18" charset="0"/>
                      </a:rPr>
                      <m:t>(</m:t>
                    </m:r>
                    <m:r>
                      <a:rPr lang="en-US" altLang="zh-CN" sz="3200" i="1" spc="-10">
                        <a:solidFill>
                          <a:srgbClr val="FF0000"/>
                        </a:solidFill>
                        <a:latin typeface="Cambria Math" panose="02040503050406030204" pitchFamily="18" charset="0"/>
                      </a:rPr>
                      <m:t>𝑁</m:t>
                    </m:r>
                    <m:r>
                      <a:rPr lang="en-US" altLang="zh-CN" sz="3200" i="1" spc="-10">
                        <a:solidFill>
                          <a:srgbClr val="FF0000"/>
                        </a:solidFill>
                        <a:latin typeface="Cambria Math" panose="02040503050406030204" pitchFamily="18" charset="0"/>
                      </a:rPr>
                      <m:t>)</m:t>
                    </m:r>
                  </m:oMath>
                </a14:m>
                <a:r>
                  <a:rPr lang="zh-CN" altLang="en-US" sz="3200" spc="-10" dirty="0">
                    <a:latin typeface="+mn-ea"/>
                  </a:rPr>
                  <a:t>代替</a:t>
                </a:r>
                <a14:m>
                  <m:oMath xmlns:m="http://schemas.openxmlformats.org/officeDocument/2006/math">
                    <m:r>
                      <a:rPr lang="en-US" altLang="zh-CN" sz="3200" b="0" i="1" spc="-10" dirty="0" smtClean="0">
                        <a:solidFill>
                          <a:schemeClr val="accent1"/>
                        </a:solidFill>
                        <a:latin typeface="Cambria Math" panose="02040503050406030204" pitchFamily="18" charset="0"/>
                      </a:rPr>
                      <m:t>𝑀</m:t>
                    </m:r>
                  </m:oMath>
                </a14:m>
                <a:r>
                  <a:rPr lang="zh-CN" altLang="en-US" sz="3200" spc="-10" dirty="0">
                    <a:latin typeface="+mn-ea"/>
                  </a:rPr>
                  <a:t>，霍夫丁不等式可写成</a:t>
                </a:r>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8A0C16BB-A79F-4947-8CBA-57243B1757FD}"/>
                  </a:ext>
                </a:extLst>
              </p:cNvPr>
              <p:cNvSpPr txBox="1">
                <a:spLocks noRot="1" noChangeAspect="1" noMove="1" noResize="1" noEditPoints="1" noAdjustHandles="1" noChangeArrowheads="1" noChangeShapeType="1" noTextEdit="1"/>
              </p:cNvSpPr>
              <p:nvPr/>
            </p:nvSpPr>
            <p:spPr>
              <a:xfrm>
                <a:off x="283480" y="993847"/>
                <a:ext cx="11625040" cy="683264"/>
              </a:xfrm>
              <a:prstGeom prst="rect">
                <a:avLst/>
              </a:prstGeom>
              <a:blipFill>
                <a:blip r:embed="rId5"/>
                <a:stretch>
                  <a:fillRect l="-1207" t="-4464"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CD343D2C-9FC7-674C-B702-5B2440474CD2}"/>
                  </a:ext>
                </a:extLst>
              </p:cNvPr>
              <p:cNvSpPr txBox="1"/>
              <p:nvPr/>
            </p:nvSpPr>
            <p:spPr>
              <a:xfrm>
                <a:off x="410481" y="1548893"/>
                <a:ext cx="10625820" cy="759375"/>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chemeClr val="tx1"/>
                          </a:solidFill>
                          <a:latin typeface="Cambria Math" panose="02040503050406030204" pitchFamily="18" charset="0"/>
                        </a:rPr>
                        <m:t>𝑷</m:t>
                      </m:r>
                      <m:d>
                        <m:dPr>
                          <m:ctrlPr>
                            <a:rPr lang="en-US" altLang="zh-CN" sz="3200" b="1" i="1" spc="-10" smtClean="0">
                              <a:solidFill>
                                <a:schemeClr val="tx1"/>
                              </a:solidFill>
                              <a:latin typeface="Cambria Math" panose="02040503050406030204" pitchFamily="18" charset="0"/>
                            </a:rPr>
                          </m:ctrlPr>
                        </m:dPr>
                        <m:e>
                          <m:d>
                            <m:dPr>
                              <m:begChr m:val="|"/>
                              <m:endChr m:val="|"/>
                              <m:ctrlPr>
                                <a:rPr lang="en-US" altLang="zh-CN" sz="3200" b="1" i="1" spc="-10" smtClean="0">
                                  <a:solidFill>
                                    <a:schemeClr val="tx1"/>
                                  </a:solidFill>
                                  <a:latin typeface="Cambria Math" panose="02040503050406030204" pitchFamily="18" charset="0"/>
                                </a:rPr>
                              </m:ctrlPr>
                            </m:dPr>
                            <m:e>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a:solidFill>
                                        <a:schemeClr val="tx1"/>
                                      </a:solidFill>
                                      <a:latin typeface="Cambria Math" panose="02040503050406030204" pitchFamily="18" charset="0"/>
                                    </a:rPr>
                                    <m:t>𝒊𝒏</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smtClean="0">
                                      <a:solidFill>
                                        <a:schemeClr val="tx1"/>
                                      </a:solidFill>
                                      <a:latin typeface="Cambria Math" panose="02040503050406030204" pitchFamily="18" charset="0"/>
                                    </a:rPr>
                                    <m:t>𝒐𝒖𝒕</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e>
                          </m:d>
                          <m:r>
                            <a:rPr lang="en-US" altLang="zh-CN" sz="3200" b="1" i="1" spc="-10" smtClean="0">
                              <a:solidFill>
                                <a:schemeClr val="tx1"/>
                              </a:solidFill>
                              <a:latin typeface="Cambria Math" panose="02040503050406030204" pitchFamily="18" charset="0"/>
                            </a:rPr>
                            <m:t>&gt;</m:t>
                          </m:r>
                          <m:r>
                            <a:rPr lang="en-US" altLang="zh-CN" sz="3200" b="1" i="1" spc="-10" smtClean="0">
                              <a:solidFill>
                                <a:schemeClr val="tx1"/>
                              </a:solidFill>
                              <a:latin typeface="Cambria Math" panose="02040503050406030204" pitchFamily="18" charset="0"/>
                              <a:ea typeface="Cambria Math" panose="02040503050406030204" pitchFamily="18" charset="0"/>
                            </a:rPr>
                            <m:t>𝜺</m:t>
                          </m:r>
                        </m:e>
                      </m:d>
                      <m:r>
                        <a:rPr lang="en-US" altLang="zh-CN" sz="3200" b="1" i="1" spc="-10" smtClean="0">
                          <a:solidFill>
                            <a:schemeClr val="tx1"/>
                          </a:solidFill>
                          <a:latin typeface="Cambria Math" panose="02040503050406030204" pitchFamily="18" charset="0"/>
                          <a:ea typeface="Cambria Math" panose="02040503050406030204" pitchFamily="18" charset="0"/>
                        </a:rPr>
                        <m:t>≤</m:t>
                      </m:r>
                      <m:r>
                        <a:rPr lang="en-US" altLang="zh-CN" sz="3200" b="1" i="1" spc="-10" smtClean="0">
                          <a:solidFill>
                            <a:schemeClr val="tx1"/>
                          </a:solidFill>
                          <a:latin typeface="Cambria Math" panose="02040503050406030204" pitchFamily="18" charset="0"/>
                        </a:rPr>
                        <m:t>𝟐</m:t>
                      </m:r>
                      <m:sSub>
                        <m:sSubPr>
                          <m:ctrlPr>
                            <a:rPr lang="en-US" altLang="zh-CN" sz="3200" b="1" i="1" spc="-10" smtClean="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𝒎</m:t>
                          </m:r>
                        </m:e>
                        <m:sub>
                          <m:r>
                            <a:rPr lang="en-US" altLang="zh-CN" sz="3200" b="1" i="1" spc="-10">
                              <a:solidFill>
                                <a:srgbClr val="FF0000"/>
                              </a:solidFill>
                              <a:latin typeface="Cambria Math" panose="02040503050406030204" pitchFamily="18" charset="0"/>
                              <a:ea typeface="Cambria Math" panose="02040503050406030204" pitchFamily="18" charset="0"/>
                            </a:rPr>
                            <m:t>𝓗</m:t>
                          </m:r>
                        </m:sub>
                      </m:sSub>
                      <m:r>
                        <a:rPr lang="en-US" altLang="zh-CN" sz="3200" b="1" i="1" spc="-10">
                          <a:solidFill>
                            <a:srgbClr val="FF0000"/>
                          </a:solidFill>
                          <a:latin typeface="Cambria Math" panose="02040503050406030204" pitchFamily="18" charset="0"/>
                        </a:rPr>
                        <m:t>(</m:t>
                      </m:r>
                      <m:r>
                        <a:rPr lang="en-US" altLang="zh-CN" sz="3200" b="1" i="1" spc="-10">
                          <a:solidFill>
                            <a:srgbClr val="FF0000"/>
                          </a:solidFill>
                          <a:latin typeface="Cambria Math" panose="02040503050406030204" pitchFamily="18" charset="0"/>
                        </a:rPr>
                        <m:t>𝑵</m:t>
                      </m:r>
                      <m:r>
                        <a:rPr lang="en-US" altLang="zh-CN" sz="3200" b="1" i="1" spc="-10">
                          <a:solidFill>
                            <a:srgbClr val="FF0000"/>
                          </a:solidFill>
                          <a:latin typeface="Cambria Math" panose="02040503050406030204" pitchFamily="18" charset="0"/>
                        </a:rPr>
                        <m:t>)</m:t>
                      </m:r>
                      <m:r>
                        <a:rPr lang="en-US" altLang="zh-CN" sz="3200" b="1" i="0" spc="-10" smtClean="0">
                          <a:solidFill>
                            <a:schemeClr val="tx1"/>
                          </a:solidFill>
                          <a:latin typeface="Cambria Math" panose="02040503050406030204" pitchFamily="18" charset="0"/>
                        </a:rPr>
                        <m:t>𝐞𝐱</m:t>
                      </m:r>
                      <m:func>
                        <m:funcPr>
                          <m:ctrlPr>
                            <a:rPr lang="en-US" altLang="zh-CN" sz="3200" b="1" i="1" spc="-10" smtClean="0">
                              <a:solidFill>
                                <a:schemeClr val="tx1"/>
                              </a:solidFill>
                              <a:latin typeface="Cambria Math" panose="02040503050406030204" pitchFamily="18" charset="0"/>
                            </a:rPr>
                          </m:ctrlPr>
                        </m:funcPr>
                        <m:fName>
                          <m:r>
                            <a:rPr lang="en-US" altLang="zh-CN" sz="3200" b="1" i="0" spc="-10" smtClean="0">
                              <a:solidFill>
                                <a:schemeClr val="tx1"/>
                              </a:solidFill>
                              <a:latin typeface="Cambria Math" panose="02040503050406030204" pitchFamily="18" charset="0"/>
                            </a:rPr>
                            <m:t>𝐩</m:t>
                          </m:r>
                        </m:fName>
                        <m:e>
                          <m:d>
                            <m:dPr>
                              <m:ctrlPr>
                                <a:rPr lang="en-US" altLang="zh-CN" sz="3200" b="1" i="1" spc="-10" smtClean="0">
                                  <a:solidFill>
                                    <a:schemeClr val="tx1"/>
                                  </a:solidFill>
                                  <a:latin typeface="Cambria Math" panose="02040503050406030204" pitchFamily="18" charset="0"/>
                                </a:rPr>
                              </m:ctrlPr>
                            </m:dPr>
                            <m:e>
                              <m:r>
                                <a:rPr lang="en-US" altLang="zh-CN" sz="3200" b="1" i="1" spc="-10" smtClean="0">
                                  <a:solidFill>
                                    <a:schemeClr val="tx1"/>
                                  </a:solidFill>
                                  <a:latin typeface="Cambria Math" panose="02040503050406030204" pitchFamily="18" charset="0"/>
                                </a:rPr>
                                <m:t>−</m:t>
                              </m:r>
                              <m:r>
                                <a:rPr lang="en-US" altLang="zh-CN" sz="3200" b="1" i="1" spc="-10" smtClean="0">
                                  <a:solidFill>
                                    <a:schemeClr val="tx1"/>
                                  </a:solidFill>
                                  <a:latin typeface="Cambria Math" panose="02040503050406030204" pitchFamily="18" charset="0"/>
                                </a:rPr>
                                <m:t>𝟐</m:t>
                              </m:r>
                              <m:sSup>
                                <m:sSupPr>
                                  <m:ctrlPr>
                                    <a:rPr lang="en-US" altLang="zh-CN" sz="3200" b="1" i="1" spc="-10" smtClean="0">
                                      <a:solidFill>
                                        <a:schemeClr val="tx1"/>
                                      </a:solidFill>
                                      <a:latin typeface="Cambria Math" panose="02040503050406030204" pitchFamily="18" charset="0"/>
                                    </a:rPr>
                                  </m:ctrlPr>
                                </m:sSupPr>
                                <m:e>
                                  <m:r>
                                    <a:rPr lang="en-US" altLang="zh-CN" sz="3200" b="1" i="1" spc="-10" smtClean="0">
                                      <a:solidFill>
                                        <a:schemeClr val="tx1"/>
                                      </a:solidFill>
                                      <a:latin typeface="Cambria Math" panose="02040503050406030204" pitchFamily="18" charset="0"/>
                                      <a:ea typeface="Cambria Math" panose="02040503050406030204" pitchFamily="18" charset="0"/>
                                    </a:rPr>
                                    <m:t>𝜺</m:t>
                                  </m:r>
                                </m:e>
                                <m:sup>
                                  <m:r>
                                    <a:rPr lang="en-US" altLang="zh-CN" sz="3200" b="1" i="1" spc="-10" smtClean="0">
                                      <a:solidFill>
                                        <a:schemeClr val="tx1"/>
                                      </a:solidFill>
                                      <a:latin typeface="Cambria Math" panose="02040503050406030204" pitchFamily="18" charset="0"/>
                                    </a:rPr>
                                    <m:t>𝟐</m:t>
                                  </m:r>
                                </m:sup>
                              </m:sSup>
                              <m:r>
                                <a:rPr lang="en-US" altLang="zh-CN" sz="3200" b="1" i="1" spc="-10" smtClean="0">
                                  <a:solidFill>
                                    <a:schemeClr val="tx1"/>
                                  </a:solidFill>
                                  <a:latin typeface="Cambria Math" panose="02040503050406030204" pitchFamily="18" charset="0"/>
                                </a:rPr>
                                <m:t>𝑵</m:t>
                              </m:r>
                            </m:e>
                          </m:d>
                        </m:e>
                      </m:func>
                    </m:oMath>
                  </m:oMathPara>
                </a14:m>
                <a:endParaRPr lang="en-US" altLang="zh-CN" sz="3200" b="1" spc="-10" dirty="0">
                  <a:solidFill>
                    <a:schemeClr val="tx1"/>
                  </a:solidFill>
                  <a:latin typeface="+mn-ea"/>
                </a:endParaRPr>
              </a:p>
            </p:txBody>
          </p:sp>
        </mc:Choice>
        <mc:Fallback xmlns="">
          <p:sp>
            <p:nvSpPr>
              <p:cNvPr id="9" name="文本框 119">
                <a:extLst>
                  <a:ext uri="{FF2B5EF4-FFF2-40B4-BE49-F238E27FC236}">
                    <a16:creationId xmlns:a16="http://schemas.microsoft.com/office/drawing/2014/main" id="{CD343D2C-9FC7-674C-B702-5B2440474CD2}"/>
                  </a:ext>
                </a:extLst>
              </p:cNvPr>
              <p:cNvSpPr txBox="1">
                <a:spLocks noRot="1" noChangeAspect="1" noMove="1" noResize="1" noEditPoints="1" noAdjustHandles="1" noChangeArrowheads="1" noChangeShapeType="1" noTextEdit="1"/>
              </p:cNvSpPr>
              <p:nvPr/>
            </p:nvSpPr>
            <p:spPr>
              <a:xfrm>
                <a:off x="410481" y="1548893"/>
                <a:ext cx="10625820" cy="759375"/>
              </a:xfrm>
              <a:prstGeom prst="rect">
                <a:avLst/>
              </a:prstGeom>
              <a:blipFill>
                <a:blip r:embed="rId6"/>
                <a:stretch>
                  <a:fillRect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99E3BE70-9BFA-4443-A9FF-6FC3E7A9A2B0}"/>
                  </a:ext>
                </a:extLst>
              </p:cNvPr>
              <p:cNvSpPr txBox="1"/>
              <p:nvPr/>
            </p:nvSpPr>
            <p:spPr>
              <a:xfrm>
                <a:off x="727980" y="2392463"/>
                <a:ext cx="5368020" cy="1082604"/>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latin typeface="+mn-ea"/>
                  </a:rPr>
                  <a:t>若</a:t>
                </a:r>
                <a14:m>
                  <m:oMath xmlns:m="http://schemas.openxmlformats.org/officeDocument/2006/math">
                    <m:sSub>
                      <m:sSubPr>
                        <m:ctrlPr>
                          <a:rPr lang="en-US" altLang="zh-CN" sz="2800" i="1" spc="-1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𝑚</m:t>
                        </m:r>
                      </m:e>
                      <m:sub>
                        <m:r>
                          <a:rPr lang="en-US" altLang="zh-CN" sz="2800" i="1" spc="-10">
                            <a:solidFill>
                              <a:srgbClr val="FF0000"/>
                            </a:solidFill>
                            <a:latin typeface="Cambria Math" panose="02040503050406030204" pitchFamily="18" charset="0"/>
                            <a:ea typeface="Cambria Math" panose="02040503050406030204" pitchFamily="18" charset="0"/>
                          </a:rPr>
                          <m:t>ℋ</m:t>
                        </m:r>
                      </m:sub>
                    </m:sSub>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m:t>
                    </m:r>
                  </m:oMath>
                </a14:m>
                <a:r>
                  <a:rPr lang="zh-CN" altLang="en-US" sz="2800" spc="-10" dirty="0">
                    <a:latin typeface="+mn-ea"/>
                  </a:rPr>
                  <a:t>为多项式，则</a:t>
                </a:r>
                <a14:m>
                  <m:oMath xmlns:m="http://schemas.openxmlformats.org/officeDocument/2006/math">
                    <m:sSub>
                      <m:sSubPr>
                        <m:ctrlPr>
                          <a:rPr lang="en-US" altLang="zh-CN" sz="2800" i="1" spc="-10" smtClean="0">
                            <a:solidFill>
                              <a:schemeClr val="accent1"/>
                            </a:solidFill>
                            <a:latin typeface="Cambria Math" panose="02040503050406030204" pitchFamily="18" charset="0"/>
                          </a:rPr>
                        </m:ctrlPr>
                      </m:sSubPr>
                      <m:e>
                        <m:r>
                          <a:rPr lang="en-US" altLang="zh-CN" sz="2800" i="1" spc="-10">
                            <a:solidFill>
                              <a:schemeClr val="accent1"/>
                            </a:solidFill>
                            <a:latin typeface="Cambria Math" panose="02040503050406030204" pitchFamily="18" charset="0"/>
                          </a:rPr>
                          <m:t>𝐸</m:t>
                        </m:r>
                      </m:e>
                      <m:sub>
                        <m:r>
                          <m:rPr>
                            <m:sty m:val="p"/>
                          </m:rPr>
                          <a:rPr lang="en-US" altLang="zh-CN" sz="2800" i="1" spc="-10">
                            <a:solidFill>
                              <a:schemeClr val="accent1"/>
                            </a:solidFill>
                            <a:latin typeface="Cambria Math" panose="02040503050406030204" pitchFamily="18" charset="0"/>
                          </a:rPr>
                          <m:t>in</m:t>
                        </m:r>
                      </m:sub>
                    </m:sSub>
                    <m:r>
                      <a:rPr lang="en-US" altLang="zh-CN" sz="2800" i="1" spc="-10">
                        <a:solidFill>
                          <a:schemeClr val="accent1"/>
                        </a:solidFill>
                        <a:latin typeface="Cambria Math" panose="02040503050406030204" pitchFamily="18" charset="0"/>
                      </a:rPr>
                      <m:t>(</m:t>
                    </m:r>
                    <m:r>
                      <a:rPr lang="en-US" altLang="zh-CN" sz="2800" b="0" i="1" spc="-10" smtClean="0">
                        <a:solidFill>
                          <a:schemeClr val="accent1"/>
                        </a:solidFill>
                        <a:latin typeface="Cambria Math" panose="02040503050406030204" pitchFamily="18" charset="0"/>
                      </a:rPr>
                      <m:t>h</m:t>
                    </m:r>
                    <m:r>
                      <a:rPr lang="en-US" altLang="zh-CN" sz="2800" i="1" spc="-10">
                        <a:solidFill>
                          <a:schemeClr val="accent1"/>
                        </a:solidFill>
                        <a:latin typeface="Cambria Math" panose="02040503050406030204" pitchFamily="18" charset="0"/>
                      </a:rPr>
                      <m:t>)</m:t>
                    </m:r>
                    <m:r>
                      <a:rPr lang="en-US" altLang="zh-CN" sz="2800" i="1" spc="-10">
                        <a:solidFill>
                          <a:schemeClr val="accent1"/>
                        </a:solidFill>
                        <a:latin typeface="Cambria Math" panose="02040503050406030204" pitchFamily="18" charset="0"/>
                        <a:ea typeface="Cambria Math" panose="02040503050406030204" pitchFamily="18" charset="0"/>
                      </a:rPr>
                      <m:t>≈</m:t>
                    </m:r>
                    <m:sSub>
                      <m:sSubPr>
                        <m:ctrlPr>
                          <a:rPr lang="en-US" altLang="zh-CN" sz="2800" i="1" spc="-10">
                            <a:solidFill>
                              <a:schemeClr val="accent1"/>
                            </a:solidFill>
                            <a:latin typeface="Cambria Math" panose="02040503050406030204" pitchFamily="18" charset="0"/>
                          </a:rPr>
                        </m:ctrlPr>
                      </m:sSubPr>
                      <m:e>
                        <m:r>
                          <a:rPr lang="en-US" altLang="zh-CN" sz="2800" i="1" spc="-10">
                            <a:solidFill>
                              <a:schemeClr val="accent1"/>
                            </a:solidFill>
                            <a:latin typeface="Cambria Math" panose="02040503050406030204" pitchFamily="18" charset="0"/>
                          </a:rPr>
                          <m:t>𝐸</m:t>
                        </m:r>
                      </m:e>
                      <m:sub>
                        <m:r>
                          <m:rPr>
                            <m:sty m:val="p"/>
                          </m:rPr>
                          <a:rPr lang="en-US" altLang="zh-CN" sz="2800" i="1" spc="-10">
                            <a:solidFill>
                              <a:schemeClr val="accent1"/>
                            </a:solidFill>
                            <a:latin typeface="Cambria Math" panose="02040503050406030204" pitchFamily="18" charset="0"/>
                          </a:rPr>
                          <m:t>out</m:t>
                        </m:r>
                      </m:sub>
                    </m:sSub>
                    <m:r>
                      <a:rPr lang="en-US" altLang="zh-CN" sz="2800" i="1" spc="-10">
                        <a:solidFill>
                          <a:schemeClr val="accent1"/>
                        </a:solidFill>
                        <a:latin typeface="Cambria Math" panose="02040503050406030204" pitchFamily="18" charset="0"/>
                      </a:rPr>
                      <m:t>(</m:t>
                    </m:r>
                    <m:r>
                      <a:rPr lang="en-US" altLang="zh-CN" sz="2800" b="0" i="1" spc="-10" smtClean="0">
                        <a:solidFill>
                          <a:schemeClr val="accent1"/>
                        </a:solidFill>
                        <a:latin typeface="Cambria Math" panose="02040503050406030204" pitchFamily="18" charset="0"/>
                      </a:rPr>
                      <m:t>h</m:t>
                    </m:r>
                    <m:r>
                      <a:rPr lang="en-US" altLang="zh-CN" sz="2800" i="1" spc="-10">
                        <a:solidFill>
                          <a:schemeClr val="accent1"/>
                        </a:solidFill>
                        <a:latin typeface="Cambria Math" panose="02040503050406030204" pitchFamily="18" charset="0"/>
                      </a:rPr>
                      <m:t>)</m:t>
                    </m:r>
                  </m:oMath>
                </a14:m>
                <a:r>
                  <a:rPr lang="zh-CN" altLang="en-US" sz="2800" spc="-10" dirty="0">
                    <a:latin typeface="+mn-ea"/>
                  </a:rPr>
                  <a:t>成立</a:t>
                </a:r>
                <a:endParaRPr lang="en-US" altLang="zh-CN" sz="2800" spc="-10" dirty="0">
                  <a:latin typeface="+mn-ea"/>
                </a:endParaRPr>
              </a:p>
            </p:txBody>
          </p:sp>
        </mc:Choice>
        <mc:Fallback xmlns="">
          <p:sp>
            <p:nvSpPr>
              <p:cNvPr id="11" name="文本框 119">
                <a:extLst>
                  <a:ext uri="{FF2B5EF4-FFF2-40B4-BE49-F238E27FC236}">
                    <a16:creationId xmlns:a16="http://schemas.microsoft.com/office/drawing/2014/main" id="{99E3BE70-9BFA-4443-A9FF-6FC3E7A9A2B0}"/>
                  </a:ext>
                </a:extLst>
              </p:cNvPr>
              <p:cNvSpPr txBox="1">
                <a:spLocks noRot="1" noChangeAspect="1" noMove="1" noResize="1" noEditPoints="1" noAdjustHandles="1" noChangeArrowheads="1" noChangeShapeType="1" noTextEdit="1"/>
              </p:cNvSpPr>
              <p:nvPr/>
            </p:nvSpPr>
            <p:spPr>
              <a:xfrm>
                <a:off x="727980" y="2392463"/>
                <a:ext cx="5368020" cy="1082604"/>
              </a:xfrm>
              <a:prstGeom prst="rect">
                <a:avLst/>
              </a:prstGeom>
              <a:blipFill>
                <a:blip r:embed="rId7"/>
                <a:stretch>
                  <a:fillRect l="-2123" t="-2326" b="-162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41507282-B1CE-874E-9243-0887284DD350}"/>
                  </a:ext>
                </a:extLst>
              </p:cNvPr>
              <p:cNvSpPr txBox="1"/>
              <p:nvPr/>
            </p:nvSpPr>
            <p:spPr>
              <a:xfrm>
                <a:off x="727980" y="3511724"/>
                <a:ext cx="5368020" cy="1082604"/>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latin typeface="+mn-ea"/>
                  </a:rPr>
                  <a:t>若</a:t>
                </a:r>
                <a14:m>
                  <m:oMath xmlns:m="http://schemas.openxmlformats.org/officeDocument/2006/math">
                    <m:sSub>
                      <m:sSubPr>
                        <m:ctrlPr>
                          <a:rPr lang="en-US" altLang="zh-CN" sz="2800" i="1" spc="-1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𝑚</m:t>
                        </m:r>
                      </m:e>
                      <m:sub>
                        <m:r>
                          <a:rPr lang="en-US" altLang="zh-CN" sz="2800" i="1" spc="-10">
                            <a:solidFill>
                              <a:srgbClr val="FF0000"/>
                            </a:solidFill>
                            <a:latin typeface="Cambria Math" panose="02040503050406030204" pitchFamily="18" charset="0"/>
                            <a:ea typeface="Cambria Math" panose="02040503050406030204" pitchFamily="18" charset="0"/>
                          </a:rPr>
                          <m:t>ℋ</m:t>
                        </m:r>
                      </m:sub>
                    </m:sSub>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m:t>
                    </m:r>
                  </m:oMath>
                </a14:m>
                <a:r>
                  <a:rPr lang="zh-CN" altLang="en-US" sz="2800" spc="-10" dirty="0">
                    <a:latin typeface="+mn-ea"/>
                  </a:rPr>
                  <a:t>为指数函数，则</a:t>
                </a:r>
                <a14:m>
                  <m:oMath xmlns:m="http://schemas.openxmlformats.org/officeDocument/2006/math">
                    <m:sSub>
                      <m:sSubPr>
                        <m:ctrlPr>
                          <a:rPr lang="en-US" altLang="zh-CN" sz="2800" i="1" spc="-10">
                            <a:solidFill>
                              <a:schemeClr val="accent1"/>
                            </a:solidFill>
                            <a:latin typeface="Cambria Math" panose="02040503050406030204" pitchFamily="18" charset="0"/>
                          </a:rPr>
                        </m:ctrlPr>
                      </m:sSubPr>
                      <m:e>
                        <m:r>
                          <a:rPr lang="en-US" altLang="zh-CN" sz="2800" i="1" spc="-10">
                            <a:solidFill>
                              <a:schemeClr val="accent1"/>
                            </a:solidFill>
                            <a:latin typeface="Cambria Math" panose="02040503050406030204" pitchFamily="18" charset="0"/>
                          </a:rPr>
                          <m:t>𝐸</m:t>
                        </m:r>
                      </m:e>
                      <m:sub>
                        <m:r>
                          <m:rPr>
                            <m:sty m:val="p"/>
                          </m:rPr>
                          <a:rPr lang="en-US" altLang="zh-CN" sz="2800" i="1" spc="-10">
                            <a:solidFill>
                              <a:schemeClr val="accent1"/>
                            </a:solidFill>
                            <a:latin typeface="Cambria Math" panose="02040503050406030204" pitchFamily="18" charset="0"/>
                          </a:rPr>
                          <m:t>in</m:t>
                        </m:r>
                      </m:sub>
                    </m:sSub>
                    <m:r>
                      <a:rPr lang="en-US" altLang="zh-CN" sz="2800" i="1" spc="-10">
                        <a:solidFill>
                          <a:schemeClr val="accent1"/>
                        </a:solidFill>
                        <a:latin typeface="Cambria Math" panose="02040503050406030204" pitchFamily="18" charset="0"/>
                      </a:rPr>
                      <m:t>(</m:t>
                    </m:r>
                    <m:r>
                      <a:rPr lang="en-US" altLang="zh-CN" sz="2800" b="0" i="1" spc="-10" smtClean="0">
                        <a:solidFill>
                          <a:schemeClr val="accent1"/>
                        </a:solidFill>
                        <a:latin typeface="Cambria Math" panose="02040503050406030204" pitchFamily="18" charset="0"/>
                      </a:rPr>
                      <m:t>h</m:t>
                    </m:r>
                    <m:r>
                      <a:rPr lang="en-US" altLang="zh-CN" sz="2800" i="1" spc="-10">
                        <a:solidFill>
                          <a:schemeClr val="accent1"/>
                        </a:solidFill>
                        <a:latin typeface="Cambria Math" panose="02040503050406030204" pitchFamily="18" charset="0"/>
                      </a:rPr>
                      <m:t>)</m:t>
                    </m:r>
                    <m:r>
                      <a:rPr lang="en-US" altLang="zh-CN" sz="2800" i="1" spc="-10">
                        <a:solidFill>
                          <a:schemeClr val="accent1"/>
                        </a:solidFill>
                        <a:latin typeface="Cambria Math" panose="02040503050406030204" pitchFamily="18" charset="0"/>
                        <a:ea typeface="Cambria Math" panose="02040503050406030204" pitchFamily="18" charset="0"/>
                      </a:rPr>
                      <m:t>≈</m:t>
                    </m:r>
                    <m:sSub>
                      <m:sSubPr>
                        <m:ctrlPr>
                          <a:rPr lang="en-US" altLang="zh-CN" sz="2800" i="1" spc="-10">
                            <a:solidFill>
                              <a:schemeClr val="accent1"/>
                            </a:solidFill>
                            <a:latin typeface="Cambria Math" panose="02040503050406030204" pitchFamily="18" charset="0"/>
                          </a:rPr>
                        </m:ctrlPr>
                      </m:sSubPr>
                      <m:e>
                        <m:r>
                          <a:rPr lang="en-US" altLang="zh-CN" sz="2800" i="1" spc="-10">
                            <a:solidFill>
                              <a:schemeClr val="accent1"/>
                            </a:solidFill>
                            <a:latin typeface="Cambria Math" panose="02040503050406030204" pitchFamily="18" charset="0"/>
                          </a:rPr>
                          <m:t>𝐸</m:t>
                        </m:r>
                      </m:e>
                      <m:sub>
                        <m:r>
                          <m:rPr>
                            <m:sty m:val="p"/>
                          </m:rPr>
                          <a:rPr lang="en-US" altLang="zh-CN" sz="2800" i="1" spc="-10">
                            <a:solidFill>
                              <a:schemeClr val="accent1"/>
                            </a:solidFill>
                            <a:latin typeface="Cambria Math" panose="02040503050406030204" pitchFamily="18" charset="0"/>
                          </a:rPr>
                          <m:t>out</m:t>
                        </m:r>
                      </m:sub>
                    </m:sSub>
                    <m:r>
                      <a:rPr lang="en-US" altLang="zh-CN" sz="2800" i="1" spc="-10">
                        <a:solidFill>
                          <a:schemeClr val="accent1"/>
                        </a:solidFill>
                        <a:latin typeface="Cambria Math" panose="02040503050406030204" pitchFamily="18" charset="0"/>
                      </a:rPr>
                      <m:t>(</m:t>
                    </m:r>
                    <m:r>
                      <a:rPr lang="en-US" altLang="zh-CN" sz="2800" b="0" i="1" spc="-10" smtClean="0">
                        <a:solidFill>
                          <a:schemeClr val="accent1"/>
                        </a:solidFill>
                        <a:latin typeface="Cambria Math" panose="02040503050406030204" pitchFamily="18" charset="0"/>
                      </a:rPr>
                      <m:t>h</m:t>
                    </m:r>
                    <m:r>
                      <a:rPr lang="en-US" altLang="zh-CN" sz="2800" i="1" spc="-10">
                        <a:solidFill>
                          <a:schemeClr val="accent1"/>
                        </a:solidFill>
                        <a:latin typeface="Cambria Math" panose="02040503050406030204" pitchFamily="18" charset="0"/>
                      </a:rPr>
                      <m:t>)</m:t>
                    </m:r>
                    <m:r>
                      <a:rPr lang="zh-CN" altLang="en-US" sz="2800" i="1" spc="-10" smtClean="0">
                        <a:solidFill>
                          <a:schemeClr val="tx1"/>
                        </a:solidFill>
                        <a:latin typeface="Cambria Math" panose="02040503050406030204" pitchFamily="18" charset="0"/>
                      </a:rPr>
                      <m:t>不</m:t>
                    </m:r>
                    <m:r>
                      <m:rPr>
                        <m:nor/>
                      </m:rPr>
                      <a:rPr lang="zh-CN" altLang="en-US" sz="2800" spc="-10" dirty="0">
                        <a:latin typeface="+mn-ea"/>
                      </a:rPr>
                      <m:t>成立</m:t>
                    </m:r>
                  </m:oMath>
                </a14:m>
                <a:endParaRPr lang="en-US" altLang="zh-CN" sz="2800" spc="-10" dirty="0">
                  <a:latin typeface="+mn-ea"/>
                </a:endParaRPr>
              </a:p>
            </p:txBody>
          </p:sp>
        </mc:Choice>
        <mc:Fallback xmlns="">
          <p:sp>
            <p:nvSpPr>
              <p:cNvPr id="14" name="文本框 119">
                <a:extLst>
                  <a:ext uri="{FF2B5EF4-FFF2-40B4-BE49-F238E27FC236}">
                    <a16:creationId xmlns:a16="http://schemas.microsoft.com/office/drawing/2014/main" id="{41507282-B1CE-874E-9243-0887284DD350}"/>
                  </a:ext>
                </a:extLst>
              </p:cNvPr>
              <p:cNvSpPr txBox="1">
                <a:spLocks noRot="1" noChangeAspect="1" noMove="1" noResize="1" noEditPoints="1" noAdjustHandles="1" noChangeArrowheads="1" noChangeShapeType="1" noTextEdit="1"/>
              </p:cNvSpPr>
              <p:nvPr/>
            </p:nvSpPr>
            <p:spPr>
              <a:xfrm>
                <a:off x="727980" y="3511724"/>
                <a:ext cx="5368020" cy="1082604"/>
              </a:xfrm>
              <a:prstGeom prst="rect">
                <a:avLst/>
              </a:prstGeom>
              <a:blipFill>
                <a:blip r:embed="rId8"/>
                <a:stretch>
                  <a:fillRect l="-2123" t="-2326" b="-10465"/>
                </a:stretch>
              </a:blipFill>
            </p:spPr>
            <p:txBody>
              <a:bodyPr/>
              <a:lstStyle/>
              <a:p>
                <a:r>
                  <a:rPr lang="en-CN">
                    <a:noFill/>
                  </a:rPr>
                  <a:t> </a:t>
                </a:r>
              </a:p>
            </p:txBody>
          </p:sp>
        </mc:Fallback>
      </mc:AlternateContent>
    </p:spTree>
    <p:extLst>
      <p:ext uri="{BB962C8B-B14F-4D97-AF65-F5344CB8AC3E}">
        <p14:creationId xmlns:p14="http://schemas.microsoft.com/office/powerpoint/2010/main" val="1424831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D45C9E1-81B9-424B-B737-573FE8F83B3E}"/>
                  </a:ext>
                </a:extLst>
              </p:cNvPr>
              <p:cNvSpPr txBox="1"/>
              <p:nvPr/>
            </p:nvSpPr>
            <p:spPr>
              <a:xfrm>
                <a:off x="283480" y="9938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en-US" altLang="zh-CN" sz="3200" b="1" spc="-10" dirty="0">
                    <a:solidFill>
                      <a:schemeClr val="accent5">
                        <a:lumMod val="75000"/>
                      </a:schemeClr>
                    </a:solidFill>
                    <a:latin typeface="+mn-ea"/>
                  </a:rPr>
                  <a:t>1</a:t>
                </a:r>
                <a:r>
                  <a:rPr lang="zh-CN" altLang="en-US" sz="3200" b="1" spc="-10" dirty="0">
                    <a:solidFill>
                      <a:schemeClr val="accent5">
                        <a:lumMod val="75000"/>
                      </a:schemeClr>
                    </a:solidFill>
                    <a:latin typeface="+mn-ea"/>
                  </a:rPr>
                  <a:t>维平面</a:t>
                </a:r>
                <a:r>
                  <a:rPr lang="zh-CN" altLang="en-US" sz="3200" spc="-10" dirty="0">
                    <a:latin typeface="+mn-ea"/>
                  </a:rPr>
                  <a:t>上感知器学习模型的</a:t>
                </a:r>
                <a:r>
                  <a:rPr lang="zh-CN" altLang="en-CN" sz="3200" spc="-10" dirty="0">
                    <a:latin typeface="+mn-ea"/>
                  </a:rPr>
                  <a:t>成长函数</a:t>
                </a: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𝑚</m:t>
                        </m:r>
                      </m:e>
                      <m:sub>
                        <m:r>
                          <a:rPr lang="en-US" altLang="zh-CN" sz="3200" i="1" spc="-10" smtClean="0">
                            <a:latin typeface="Cambria Math" panose="02040503050406030204" pitchFamily="18" charset="0"/>
                            <a:ea typeface="Cambria Math" panose="02040503050406030204" pitchFamily="18" charset="0"/>
                          </a:rPr>
                          <m:t>ℋ</m:t>
                        </m:r>
                      </m:sub>
                    </m:sSub>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rPr>
                      <m:t>𝑁</m:t>
                    </m:r>
                    <m:r>
                      <a:rPr lang="en-US" altLang="zh-CN" sz="3200" b="0" i="1" spc="-10" smtClean="0">
                        <a:latin typeface="Cambria Math" panose="02040503050406030204" pitchFamily="18" charset="0"/>
                      </a:rPr>
                      <m:t>)</m:t>
                    </m:r>
                  </m:oMath>
                </a14:m>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283480" y="993847"/>
                <a:ext cx="11625040" cy="633187"/>
              </a:xfrm>
              <a:prstGeom prst="rect">
                <a:avLst/>
              </a:prstGeom>
              <a:blipFill>
                <a:blip r:embed="rId3"/>
                <a:stretch>
                  <a:fillRect l="-1201" t="-3922" b="-29412"/>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A29C10EF-E7B8-6846-A791-EC3E38259D4F}"/>
              </a:ext>
            </a:extLst>
          </p:cNvPr>
          <p:cNvPicPr>
            <a:picLocks noChangeAspect="1"/>
          </p:cNvPicPr>
          <p:nvPr/>
        </p:nvPicPr>
        <p:blipFill>
          <a:blip r:embed="rId4"/>
          <a:stretch>
            <a:fillRect/>
          </a:stretch>
        </p:blipFill>
        <p:spPr>
          <a:xfrm>
            <a:off x="6096000" y="1806428"/>
            <a:ext cx="5681439" cy="1181538"/>
          </a:xfrm>
          <a:prstGeom prst="rect">
            <a:avLst/>
          </a:prstGeom>
        </p:spPr>
      </p:pic>
      <p:pic>
        <p:nvPicPr>
          <p:cNvPr id="5" name="Picture 4">
            <a:extLst>
              <a:ext uri="{FF2B5EF4-FFF2-40B4-BE49-F238E27FC236}">
                <a16:creationId xmlns:a16="http://schemas.microsoft.com/office/drawing/2014/main" id="{A3492FAE-6D92-FB44-A249-F5302EF0579D}"/>
              </a:ext>
            </a:extLst>
          </p:cNvPr>
          <p:cNvPicPr>
            <a:picLocks noChangeAspect="1"/>
          </p:cNvPicPr>
          <p:nvPr/>
        </p:nvPicPr>
        <p:blipFill>
          <a:blip r:embed="rId5"/>
          <a:stretch>
            <a:fillRect/>
          </a:stretch>
        </p:blipFill>
        <p:spPr>
          <a:xfrm>
            <a:off x="6126702" y="3978203"/>
            <a:ext cx="5874689" cy="1025597"/>
          </a:xfrm>
          <a:prstGeom prst="rect">
            <a:avLst/>
          </a:prstGeom>
        </p:spPr>
      </p:pic>
      <p:sp>
        <p:nvSpPr>
          <p:cNvPr id="7" name="文本框 119">
            <a:extLst>
              <a:ext uri="{FF2B5EF4-FFF2-40B4-BE49-F238E27FC236}">
                <a16:creationId xmlns:a16="http://schemas.microsoft.com/office/drawing/2014/main" id="{BA513F46-61AC-D24B-B748-515F4ACC76CE}"/>
              </a:ext>
            </a:extLst>
          </p:cNvPr>
          <p:cNvSpPr txBox="1"/>
          <p:nvPr/>
        </p:nvSpPr>
        <p:spPr>
          <a:xfrm>
            <a:off x="283480" y="1764010"/>
            <a:ext cx="5681439" cy="633187"/>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a:t>
            </a:r>
            <a:r>
              <a:rPr lang="en-CN" altLang="zh-CN" sz="3200" spc="-10" dirty="0">
                <a:latin typeface="+mn-ea"/>
              </a:rPr>
              <a:t>ositive</a:t>
            </a:r>
            <a:r>
              <a:rPr lang="zh-CN" altLang="en-US" sz="3200" spc="-10" dirty="0">
                <a:latin typeface="+mn-ea"/>
              </a:rPr>
              <a:t> </a:t>
            </a:r>
            <a:r>
              <a:rPr lang="en-US" altLang="zh-CN" sz="3200" spc="-10" dirty="0">
                <a:latin typeface="+mn-ea"/>
              </a:rPr>
              <a:t>Rays</a:t>
            </a:r>
            <a:r>
              <a:rPr lang="zh-CN" altLang="en-US" sz="3200" spc="-10" dirty="0">
                <a:latin typeface="+mn-ea"/>
              </a:rPr>
              <a:t>（</a:t>
            </a:r>
            <a:r>
              <a:rPr lang="zh-CN" altLang="en-CN" sz="3200" spc="-10" dirty="0">
                <a:latin typeface="+mn-ea"/>
              </a:rPr>
              <a:t>正射线</a:t>
            </a:r>
            <a:r>
              <a:rPr lang="zh-CN" altLang="en-US" sz="3200" spc="-10" dirty="0">
                <a:latin typeface="+mn-ea"/>
              </a:rPr>
              <a:t>）</a:t>
            </a:r>
            <a:endParaRPr lang="en-US" altLang="zh-CN" sz="3200" spc="-10" dirty="0">
              <a:latin typeface="+mn-ea"/>
            </a:endParaRPr>
          </a:p>
        </p:txBody>
      </p:sp>
      <p:sp>
        <p:nvSpPr>
          <p:cNvPr id="8" name="文本框 119">
            <a:extLst>
              <a:ext uri="{FF2B5EF4-FFF2-40B4-BE49-F238E27FC236}">
                <a16:creationId xmlns:a16="http://schemas.microsoft.com/office/drawing/2014/main" id="{83E310B7-FA83-B547-9F58-829A6D5221B2}"/>
              </a:ext>
            </a:extLst>
          </p:cNvPr>
          <p:cNvSpPr txBox="1"/>
          <p:nvPr/>
        </p:nvSpPr>
        <p:spPr>
          <a:xfrm>
            <a:off x="383860" y="3868136"/>
            <a:ext cx="5681439" cy="633187"/>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a:t>
            </a:r>
            <a:r>
              <a:rPr lang="en-CN" altLang="zh-CN" sz="3200" spc="-10" dirty="0">
                <a:latin typeface="+mn-ea"/>
              </a:rPr>
              <a:t>ositive</a:t>
            </a:r>
            <a:r>
              <a:rPr lang="zh-CN" altLang="en-US" sz="3200" spc="-10" dirty="0">
                <a:latin typeface="+mn-ea"/>
              </a:rPr>
              <a:t> </a:t>
            </a:r>
            <a:r>
              <a:rPr lang="en-US" altLang="zh-CN" sz="3200" spc="-10" dirty="0">
                <a:latin typeface="+mn-ea"/>
              </a:rPr>
              <a:t>Intervals</a:t>
            </a:r>
            <a:r>
              <a:rPr lang="zh-CN" altLang="en-US" sz="3200" spc="-10" dirty="0">
                <a:latin typeface="+mn-ea"/>
              </a:rPr>
              <a:t>（正间隔）</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E80FD7-C18E-E649-9221-20BE935E5D61}"/>
                  </a:ext>
                </a:extLst>
              </p:cNvPr>
              <p:cNvSpPr txBox="1"/>
              <p:nvPr/>
            </p:nvSpPr>
            <p:spPr>
              <a:xfrm>
                <a:off x="697279" y="3124549"/>
                <a:ext cx="3036521" cy="523220"/>
              </a:xfrm>
              <a:prstGeom prst="rect">
                <a:avLst/>
              </a:prstGeom>
              <a:solidFill>
                <a:srgbClr val="F7B0A8"/>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+1</m:t>
                      </m:r>
                    </m:oMath>
                  </m:oMathPara>
                </a14:m>
                <a:endParaRPr lang="en-CN" sz="2800" dirty="0"/>
              </a:p>
            </p:txBody>
          </p:sp>
        </mc:Choice>
        <mc:Fallback xmlns="">
          <p:sp>
            <p:nvSpPr>
              <p:cNvPr id="10" name="TextBox 9">
                <a:extLst>
                  <a:ext uri="{FF2B5EF4-FFF2-40B4-BE49-F238E27FC236}">
                    <a16:creationId xmlns:a16="http://schemas.microsoft.com/office/drawing/2014/main" id="{C0E80FD7-C18E-E649-9221-20BE935E5D61}"/>
                  </a:ext>
                </a:extLst>
              </p:cNvPr>
              <p:cNvSpPr txBox="1">
                <a:spLocks noRot="1" noChangeAspect="1" noMove="1" noResize="1" noEditPoints="1" noAdjustHandles="1" noChangeArrowheads="1" noChangeShapeType="1" noTextEdit="1"/>
              </p:cNvSpPr>
              <p:nvPr/>
            </p:nvSpPr>
            <p:spPr>
              <a:xfrm>
                <a:off x="697279" y="3124549"/>
                <a:ext cx="3036521" cy="523220"/>
              </a:xfrm>
              <a:prstGeom prst="rect">
                <a:avLst/>
              </a:prstGeom>
              <a:blipFill>
                <a:blip r:embed="rId6"/>
                <a:stretch>
                  <a:fillRect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AF0FAF-B5CF-1142-B4B5-B5BAA74416A8}"/>
                  </a:ext>
                </a:extLst>
              </p:cNvPr>
              <p:cNvSpPr txBox="1"/>
              <p:nvPr/>
            </p:nvSpPr>
            <p:spPr>
              <a:xfrm>
                <a:off x="697279" y="5491560"/>
                <a:ext cx="6236922" cy="700705"/>
              </a:xfrm>
              <a:prstGeom prst="rect">
                <a:avLst/>
              </a:prstGeom>
              <a:solidFill>
                <a:srgbClr val="F7B0A8"/>
              </a:solidFill>
            </p:spPr>
            <p:txBody>
              <a:bodyPr wrap="square">
                <a:spAutoFit/>
              </a:bodyPr>
              <a:lstStyle/>
              <a:p>
                <a:pPr algn="ct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sSubSup>
                      <m:sSubSupPr>
                        <m:ctrlPr>
                          <a:rPr lang="en-US" altLang="zh-CN" sz="2800" b="0" i="1" spc="-10" smtClean="0">
                            <a:latin typeface="Cambria Math" panose="02040503050406030204" pitchFamily="18" charset="0"/>
                          </a:rPr>
                        </m:ctrlPr>
                      </m:sSubSupPr>
                      <m:e>
                        <m:r>
                          <m:rPr>
                            <m:sty m:val="p"/>
                          </m:rPr>
                          <a:rPr lang="en-US" altLang="zh-CN" sz="2800" b="0" i="0" spc="-10" smtClean="0">
                            <a:latin typeface="Cambria Math" panose="02040503050406030204" pitchFamily="18" charset="0"/>
                          </a:rPr>
                          <m:t>C</m:t>
                        </m:r>
                      </m:e>
                      <m:sub>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+1</m:t>
                        </m:r>
                      </m:sub>
                      <m:sup>
                        <m:r>
                          <a:rPr lang="en-US" altLang="zh-CN" sz="2800" b="0" i="1" spc="-10" smtClean="0">
                            <a:latin typeface="Cambria Math" panose="02040503050406030204" pitchFamily="18" charset="0"/>
                          </a:rPr>
                          <m:t>2</m:t>
                        </m:r>
                      </m:sup>
                    </m:sSubSup>
                    <m:r>
                      <a:rPr lang="en-US" altLang="zh-CN" sz="2800" b="0" i="1" spc="-10" smtClean="0">
                        <a:latin typeface="Cambria Math" panose="02040503050406030204" pitchFamily="18" charset="0"/>
                      </a:rPr>
                      <m:t>+1=</m:t>
                    </m:r>
                    <m:f>
                      <m:fPr>
                        <m:ctrlPr>
                          <a:rPr lang="en-US" altLang="zh-CN" sz="2800" b="0" i="1" spc="-10" smtClean="0">
                            <a:latin typeface="Cambria Math" panose="02040503050406030204" pitchFamily="18" charset="0"/>
                          </a:rPr>
                        </m:ctrlPr>
                      </m:fPr>
                      <m:num>
                        <m:r>
                          <a:rPr lang="en-US" altLang="zh-CN" sz="2800" b="0" i="1" spc="-10" smtClean="0">
                            <a:latin typeface="Cambria Math" panose="02040503050406030204" pitchFamily="18" charset="0"/>
                          </a:rPr>
                          <m:t>1</m:t>
                        </m:r>
                      </m:num>
                      <m:den>
                        <m:r>
                          <a:rPr lang="en-US" altLang="zh-CN" sz="2800" b="0" i="1" spc="-10" smtClean="0">
                            <a:latin typeface="Cambria Math" panose="02040503050406030204" pitchFamily="18" charset="0"/>
                          </a:rPr>
                          <m:t>2</m:t>
                        </m:r>
                      </m:den>
                    </m:f>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𝑁</m:t>
                        </m:r>
                      </m:e>
                      <m:sup>
                        <m:r>
                          <a:rPr lang="en-US" altLang="zh-CN" sz="2800" b="0" i="1" spc="-10" smtClean="0">
                            <a:latin typeface="Cambria Math" panose="02040503050406030204" pitchFamily="18" charset="0"/>
                          </a:rPr>
                          <m:t>2</m:t>
                        </m:r>
                      </m:sup>
                    </m:sSup>
                    <m:r>
                      <a:rPr lang="en-US" altLang="zh-CN" sz="2800" b="0" i="1" spc="-10" smtClean="0">
                        <a:latin typeface="Cambria Math" panose="02040503050406030204" pitchFamily="18" charset="0"/>
                      </a:rPr>
                      <m:t>+</m:t>
                    </m:r>
                  </m:oMath>
                </a14:m>
                <a:r>
                  <a:rPr lang="en-US" altLang="zh-CN" sz="2800" spc="-10" dirty="0"/>
                  <a:t> </a:t>
                </a:r>
                <a14:m>
                  <m:oMath xmlns:m="http://schemas.openxmlformats.org/officeDocument/2006/math">
                    <m:f>
                      <m:fPr>
                        <m:ctrlPr>
                          <a:rPr lang="en-US" altLang="zh-CN" sz="2800" i="1" spc="-10">
                            <a:latin typeface="Cambria Math" panose="02040503050406030204" pitchFamily="18" charset="0"/>
                          </a:rPr>
                        </m:ctrlPr>
                      </m:fPr>
                      <m:num>
                        <m:r>
                          <a:rPr lang="en-US" altLang="zh-CN" sz="2800" i="1" spc="-10">
                            <a:latin typeface="Cambria Math" panose="02040503050406030204" pitchFamily="18" charset="0"/>
                          </a:rPr>
                          <m:t>1</m:t>
                        </m:r>
                      </m:num>
                      <m:den>
                        <m:r>
                          <a:rPr lang="en-US" altLang="zh-CN" sz="2800" i="1" spc="-10">
                            <a:latin typeface="Cambria Math" panose="02040503050406030204" pitchFamily="18" charset="0"/>
                          </a:rPr>
                          <m:t>2</m:t>
                        </m:r>
                      </m:den>
                    </m:f>
                    <m:r>
                      <a:rPr lang="en-CN" sz="2800" i="1" dirty="0" smtClean="0">
                        <a:latin typeface="Cambria Math" panose="02040503050406030204" pitchFamily="18" charset="0"/>
                      </a:rPr>
                      <m:t>𝑁</m:t>
                    </m:r>
                    <m:r>
                      <a:rPr lang="en-CN" sz="2800" i="1" dirty="0" smtClean="0">
                        <a:latin typeface="Cambria Math" panose="02040503050406030204" pitchFamily="18" charset="0"/>
                      </a:rPr>
                      <m:t>+1</m:t>
                    </m:r>
                  </m:oMath>
                </a14:m>
                <a:endParaRPr lang="en-CN" sz="2800" dirty="0"/>
              </a:p>
            </p:txBody>
          </p:sp>
        </mc:Choice>
        <mc:Fallback xmlns="">
          <p:sp>
            <p:nvSpPr>
              <p:cNvPr id="11" name="TextBox 10">
                <a:extLst>
                  <a:ext uri="{FF2B5EF4-FFF2-40B4-BE49-F238E27FC236}">
                    <a16:creationId xmlns:a16="http://schemas.microsoft.com/office/drawing/2014/main" id="{36AF0FAF-B5CF-1142-B4B5-B5BAA74416A8}"/>
                  </a:ext>
                </a:extLst>
              </p:cNvPr>
              <p:cNvSpPr txBox="1">
                <a:spLocks noRot="1" noChangeAspect="1" noMove="1" noResize="1" noEditPoints="1" noAdjustHandles="1" noChangeArrowheads="1" noChangeShapeType="1" noTextEdit="1"/>
              </p:cNvSpPr>
              <p:nvPr/>
            </p:nvSpPr>
            <p:spPr>
              <a:xfrm>
                <a:off x="697279" y="5491560"/>
                <a:ext cx="6236922" cy="700705"/>
              </a:xfrm>
              <a:prstGeom prst="rect">
                <a:avLst/>
              </a:prstGeom>
              <a:blipFill>
                <a:blip r:embed="rId7"/>
                <a:stretch>
                  <a:fillRect b="-3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95007AB-3FD8-3D43-9B26-E719C6E64C43}"/>
                  </a:ext>
                </a:extLst>
              </p:cNvPr>
              <p:cNvSpPr txBox="1"/>
              <p:nvPr/>
            </p:nvSpPr>
            <p:spPr>
              <a:xfrm>
                <a:off x="697279" y="2431947"/>
                <a:ext cx="5054600"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i="1" spc="-10" smtClean="0">
                          <a:latin typeface="Cambria Math" panose="02040503050406030204" pitchFamily="18" charset="0"/>
                        </a:rPr>
                        <m:t>h</m:t>
                      </m:r>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ea typeface="Cambria Math" panose="02040503050406030204" pitchFamily="18" charset="0"/>
                            </a:rPr>
                            <m:t>𝑥</m:t>
                          </m:r>
                        </m:e>
                      </m:d>
                      <m:r>
                        <a:rPr lang="en-US" altLang="zh-CN" sz="2800" b="0" i="1" spc="-10" smtClean="0">
                          <a:latin typeface="Cambria Math" panose="02040503050406030204" pitchFamily="18" charset="0"/>
                        </a:rPr>
                        <m:t>=</m:t>
                      </m:r>
                      <m:r>
                        <m:rPr>
                          <m:sty m:val="p"/>
                        </m:rPr>
                        <a:rPr lang="en-US" altLang="zh-CN" sz="2800" b="0" i="0" spc="-10" smtClean="0">
                          <a:latin typeface="Cambria Math" panose="02040503050406030204" pitchFamily="18" charset="0"/>
                        </a:rPr>
                        <m:t>sign</m:t>
                      </m:r>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𝑥</m:t>
                      </m:r>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𝑎</m:t>
                      </m:r>
                      <m:r>
                        <a:rPr lang="en-US" altLang="zh-CN" sz="2800" b="0" i="1" spc="-10" smtClean="0">
                          <a:latin typeface="Cambria Math" panose="02040503050406030204" pitchFamily="18" charset="0"/>
                        </a:rPr>
                        <m:t>)</m:t>
                      </m:r>
                    </m:oMath>
                  </m:oMathPara>
                </a14:m>
                <a:endParaRPr lang="en-CN" sz="2800" dirty="0"/>
              </a:p>
            </p:txBody>
          </p:sp>
        </mc:Choice>
        <mc:Fallback xmlns="">
          <p:sp>
            <p:nvSpPr>
              <p:cNvPr id="12" name="TextBox 11">
                <a:extLst>
                  <a:ext uri="{FF2B5EF4-FFF2-40B4-BE49-F238E27FC236}">
                    <a16:creationId xmlns:a16="http://schemas.microsoft.com/office/drawing/2014/main" id="{395007AB-3FD8-3D43-9B26-E719C6E64C43}"/>
                  </a:ext>
                </a:extLst>
              </p:cNvPr>
              <p:cNvSpPr txBox="1">
                <a:spLocks noRot="1" noChangeAspect="1" noMove="1" noResize="1" noEditPoints="1" noAdjustHandles="1" noChangeArrowheads="1" noChangeShapeType="1" noTextEdit="1"/>
              </p:cNvSpPr>
              <p:nvPr/>
            </p:nvSpPr>
            <p:spPr>
              <a:xfrm>
                <a:off x="697279" y="2431947"/>
                <a:ext cx="5054600" cy="523220"/>
              </a:xfrm>
              <a:prstGeom prst="rect">
                <a:avLst/>
              </a:prstGeom>
              <a:blipFill>
                <a:blip r:embed="rId8"/>
                <a:stretch>
                  <a:fillRect l="-750" b="-214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DE6BA6F-57A4-AD4B-B3CA-9019FC175054}"/>
                  </a:ext>
                </a:extLst>
              </p:cNvPr>
              <p:cNvSpPr txBox="1"/>
              <p:nvPr/>
            </p:nvSpPr>
            <p:spPr>
              <a:xfrm>
                <a:off x="724775" y="4462336"/>
                <a:ext cx="5054600" cy="105349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i="1" spc="-10" smtClean="0">
                          <a:latin typeface="Cambria Math" panose="02040503050406030204" pitchFamily="18" charset="0"/>
                        </a:rPr>
                        <m:t>h</m:t>
                      </m:r>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ea typeface="Cambria Math" panose="02040503050406030204" pitchFamily="18" charset="0"/>
                            </a:rPr>
                            <m:t>𝑥</m:t>
                          </m:r>
                        </m:e>
                      </m:d>
                      <m:r>
                        <a:rPr lang="en-US" altLang="zh-CN" sz="2800" b="0" i="1" spc="-10" smtClean="0">
                          <a:latin typeface="Cambria Math" panose="02040503050406030204" pitchFamily="18" charset="0"/>
                        </a:rPr>
                        <m:t>=</m:t>
                      </m:r>
                      <m:d>
                        <m:dPr>
                          <m:begChr m:val="{"/>
                          <m:endChr m:val=""/>
                          <m:ctrlPr>
                            <a:rPr lang="en-US" altLang="zh-CN" sz="2800" b="0" i="1" spc="-10" smtClean="0">
                              <a:latin typeface="Cambria Math" panose="02040503050406030204" pitchFamily="18" charset="0"/>
                            </a:rPr>
                          </m:ctrlPr>
                        </m:dPr>
                        <m:e>
                          <m:m>
                            <m:mPr>
                              <m:mcs>
                                <m:mc>
                                  <m:mcPr>
                                    <m:count m:val="1"/>
                                    <m:mcJc m:val="center"/>
                                  </m:mcPr>
                                </m:mc>
                              </m:mcs>
                              <m:ctrlPr>
                                <a:rPr lang="en-US" altLang="zh-CN" sz="2800" b="0" i="1" spc="-10" smtClean="0">
                                  <a:latin typeface="Cambria Math" panose="02040503050406030204" pitchFamily="18" charset="0"/>
                                </a:rPr>
                              </m:ctrlPr>
                            </m:mPr>
                            <m:mr>
                              <m:e>
                                <m:r>
                                  <m:rPr>
                                    <m:brk m:alnAt="7"/>
                                  </m:rP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1, </m:t>
                                </m:r>
                                <m:r>
                                  <m:rPr>
                                    <m:sty m:val="p"/>
                                    <m:brk m:alnAt="7"/>
                                  </m:rPr>
                                  <a:rPr lang="en-US" altLang="zh-CN" sz="2800" b="0" i="0" spc="-10" smtClean="0">
                                    <a:latin typeface="Cambria Math" panose="02040503050406030204" pitchFamily="18" charset="0"/>
                                  </a:rPr>
                                  <m:t>i</m:t>
                                </m:r>
                                <m:r>
                                  <m:rPr>
                                    <m:sty m:val="p"/>
                                  </m:rPr>
                                  <a:rPr lang="en-US" altLang="zh-CN" sz="2800" b="0" i="0" spc="-10" smtClean="0">
                                    <a:latin typeface="Cambria Math" panose="02040503050406030204" pitchFamily="18" charset="0"/>
                                  </a:rPr>
                                  <m:t>f</m:t>
                                </m:r>
                                <m:r>
                                  <m:rPr>
                                    <m:brk m:alnAt="7"/>
                                  </m:rPr>
                                  <a:rPr lang="en-US" altLang="zh-CN" sz="2800" b="0" i="1" spc="-10" smtClean="0">
                                    <a:latin typeface="Cambria Math" panose="02040503050406030204" pitchFamily="18" charset="0"/>
                                  </a:rPr>
                                  <m:t> </m:t>
                                </m:r>
                                <m:r>
                                  <a:rPr lang="en-US" altLang="zh-CN" sz="2800" b="0" i="1" spc="-10" smtClean="0">
                                    <a:latin typeface="Cambria Math" panose="02040503050406030204" pitchFamily="18" charset="0"/>
                                  </a:rPr>
                                  <m:t>𝑥</m:t>
                                </m:r>
                                <m:r>
                                  <a:rPr lang="en-US" altLang="zh-CN" sz="2800" b="0" i="1" spc="-10" smtClean="0">
                                    <a:latin typeface="Cambria Math" panose="02040503050406030204" pitchFamily="18" charset="0"/>
                                    <a:ea typeface="Cambria Math" panose="02040503050406030204" pitchFamily="18" charset="0"/>
                                  </a:rPr>
                                  <m:t>∈[</m:t>
                                </m:r>
                                <m:r>
                                  <a:rPr lang="en-US" altLang="zh-CN" sz="2800" b="0" i="1" spc="-10" smtClean="0">
                                    <a:latin typeface="Cambria Math" panose="02040503050406030204" pitchFamily="18" charset="0"/>
                                    <a:ea typeface="Cambria Math" panose="02040503050406030204" pitchFamily="18" charset="0"/>
                                  </a:rPr>
                                  <m:t>𝑙</m:t>
                                </m:r>
                                <m:r>
                                  <a:rPr lang="en-US" altLang="zh-CN" sz="2800" b="0" i="1" spc="-10" smtClean="0">
                                    <a:latin typeface="Cambria Math" panose="02040503050406030204" pitchFamily="18" charset="0"/>
                                    <a:ea typeface="Cambria Math" panose="02040503050406030204" pitchFamily="18" charset="0"/>
                                  </a:rPr>
                                  <m:t>,</m:t>
                                </m:r>
                                <m:r>
                                  <a:rPr lang="en-US" altLang="zh-CN" sz="2800" b="0" i="1" spc="-10" smtClean="0">
                                    <a:latin typeface="Cambria Math" panose="02040503050406030204" pitchFamily="18" charset="0"/>
                                    <a:ea typeface="Cambria Math" panose="02040503050406030204" pitchFamily="18" charset="0"/>
                                  </a:rPr>
                                  <m:t>𝑟</m:t>
                                </m:r>
                                <m:r>
                                  <a:rPr lang="en-US" altLang="zh-CN" sz="2800" b="0" i="1" spc="-10" smtClean="0">
                                    <a:latin typeface="Cambria Math" panose="02040503050406030204" pitchFamily="18" charset="0"/>
                                    <a:ea typeface="Cambria Math" panose="02040503050406030204" pitchFamily="18" charset="0"/>
                                  </a:rPr>
                                  <m:t>)</m:t>
                                </m:r>
                              </m:e>
                            </m:mr>
                            <m:mr>
                              <m:e>
                                <m:r>
                                  <a:rPr lang="en-US" altLang="zh-CN" sz="2800" b="0" i="1" spc="-10" smtClean="0">
                                    <a:latin typeface="Cambria Math" panose="02040503050406030204" pitchFamily="18" charset="0"/>
                                  </a:rPr>
                                  <m:t>−1, </m:t>
                                </m:r>
                                <m:r>
                                  <a:rPr lang="zh-CN" altLang="en-US" sz="2800" b="0" i="1" spc="-10" smtClean="0">
                                    <a:latin typeface="Cambria Math" panose="02040503050406030204" pitchFamily="18" charset="0"/>
                                  </a:rPr>
                                  <m:t> </m:t>
                                </m:r>
                                <m:r>
                                  <a:rPr lang="zh-CN" altLang="en-US" sz="2800" i="1" spc="-10">
                                    <a:latin typeface="Cambria Math" panose="02040503050406030204" pitchFamily="18" charset="0"/>
                                  </a:rPr>
                                  <m:t>其他</m:t>
                                </m:r>
                              </m:e>
                            </m:mr>
                          </m:m>
                        </m:e>
                      </m:d>
                    </m:oMath>
                  </m:oMathPara>
                </a14:m>
                <a:endParaRPr lang="en-CN" sz="2800" dirty="0"/>
              </a:p>
            </p:txBody>
          </p:sp>
        </mc:Choice>
        <mc:Fallback xmlns="">
          <p:sp>
            <p:nvSpPr>
              <p:cNvPr id="13" name="TextBox 12">
                <a:extLst>
                  <a:ext uri="{FF2B5EF4-FFF2-40B4-BE49-F238E27FC236}">
                    <a16:creationId xmlns:a16="http://schemas.microsoft.com/office/drawing/2014/main" id="{4DE6BA6F-57A4-AD4B-B3CA-9019FC175054}"/>
                  </a:ext>
                </a:extLst>
              </p:cNvPr>
              <p:cNvSpPr txBox="1">
                <a:spLocks noRot="1" noChangeAspect="1" noMove="1" noResize="1" noEditPoints="1" noAdjustHandles="1" noChangeArrowheads="1" noChangeShapeType="1" noTextEdit="1"/>
              </p:cNvSpPr>
              <p:nvPr/>
            </p:nvSpPr>
            <p:spPr>
              <a:xfrm>
                <a:off x="724775" y="4462336"/>
                <a:ext cx="5054600" cy="1053494"/>
              </a:xfrm>
              <a:prstGeom prst="rect">
                <a:avLst/>
              </a:prstGeom>
              <a:blipFill>
                <a:blip r:embed="rId9"/>
                <a:stretch>
                  <a:fillRect l="-11278" t="-201190" b="-292857"/>
                </a:stretch>
              </a:blipFill>
            </p:spPr>
            <p:txBody>
              <a:bodyPr/>
              <a:lstStyle/>
              <a:p>
                <a:r>
                  <a:rPr lang="en-CN">
                    <a:noFill/>
                  </a:rPr>
                  <a:t> </a:t>
                </a:r>
              </a:p>
            </p:txBody>
          </p:sp>
        </mc:Fallback>
      </mc:AlternateContent>
    </p:spTree>
    <p:extLst>
      <p:ext uri="{BB962C8B-B14F-4D97-AF65-F5344CB8AC3E}">
        <p14:creationId xmlns:p14="http://schemas.microsoft.com/office/powerpoint/2010/main" val="325285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B8D2C7C4-2FE1-40B5-A498-7C57DE511BCF}"/>
                  </a:ext>
                </a:extLst>
              </p:cNvPr>
              <p:cNvSpPr txBox="1"/>
              <p:nvPr/>
            </p:nvSpPr>
            <p:spPr>
              <a:xfrm>
                <a:off x="481737" y="109413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通过学习前</a:t>
                </a:r>
                <a:r>
                  <a:rPr lang="en-US" altLang="zh-CN" sz="3200" spc="-10" dirty="0">
                    <a:latin typeface="+mn-ea"/>
                  </a:rPr>
                  <a:t>6</a:t>
                </a:r>
                <a:r>
                  <a:rPr lang="zh-CN" altLang="en-US" sz="3200" spc="-10" dirty="0">
                    <a:latin typeface="+mn-ea"/>
                  </a:rPr>
                  <a:t>幅图的规律推测</a:t>
                </a:r>
                <a14:m>
                  <m:oMath xmlns:m="http://schemas.openxmlformats.org/officeDocument/2006/math">
                    <m:r>
                      <a:rPr lang="en-US" altLang="zh-CN" sz="3200" b="0" i="1" spc="-10" smtClean="0">
                        <a:latin typeface="Cambria Math" panose="02040503050406030204" pitchFamily="18" charset="0"/>
                      </a:rPr>
                      <m:t>𝑔</m:t>
                    </m:r>
                    <m:d>
                      <m:dPr>
                        <m:ctrlPr>
                          <a:rPr lang="en-US" altLang="zh-CN" sz="3200" b="0" i="1" spc="-10" smtClean="0">
                            <a:latin typeface="Cambria Math" panose="02040503050406030204" pitchFamily="18" charset="0"/>
                          </a:rPr>
                        </m:ctrlPr>
                      </m:dPr>
                      <m:e>
                        <m:r>
                          <a:rPr lang="en-US" altLang="zh-CN" sz="3200" b="0" i="1" spc="-10" smtClean="0">
                            <a:latin typeface="Cambria Math" panose="02040503050406030204" pitchFamily="18" charset="0"/>
                          </a:rPr>
                          <m:t>𝑥</m:t>
                        </m:r>
                      </m:e>
                    </m:d>
                  </m:oMath>
                </a14:m>
                <a:r>
                  <a:rPr lang="zh-CN" altLang="en-US" sz="3200" spc="-10" dirty="0">
                    <a:latin typeface="+mn-ea"/>
                  </a:rPr>
                  <a:t>的值</a:t>
                </a:r>
                <a:endParaRPr lang="en-US" altLang="zh-CN" sz="3200" spc="-10" dirty="0">
                  <a:latin typeface="+mn-ea"/>
                </a:endParaRPr>
              </a:p>
            </p:txBody>
          </p:sp>
        </mc:Choice>
        <mc:Fallback xmlns="">
          <p:sp>
            <p:nvSpPr>
              <p:cNvPr id="120" name="文本框 119">
                <a:extLst>
                  <a:ext uri="{FF2B5EF4-FFF2-40B4-BE49-F238E27FC236}">
                    <a16:creationId xmlns:a16="http://schemas.microsoft.com/office/drawing/2014/main" id="{B8D2C7C4-2FE1-40B5-A498-7C57DE511BCF}"/>
                  </a:ext>
                </a:extLst>
              </p:cNvPr>
              <p:cNvSpPr txBox="1">
                <a:spLocks noRot="1" noChangeAspect="1" noMove="1" noResize="1" noEditPoints="1" noAdjustHandles="1" noChangeArrowheads="1" noChangeShapeType="1" noTextEdit="1"/>
              </p:cNvSpPr>
              <p:nvPr/>
            </p:nvSpPr>
            <p:spPr>
              <a:xfrm>
                <a:off x="481737" y="1094137"/>
                <a:ext cx="11228525" cy="633187"/>
              </a:xfrm>
              <a:prstGeom prst="rect">
                <a:avLst/>
              </a:prstGeom>
              <a:blipFill>
                <a:blip r:embed="rId3"/>
                <a:stretch>
                  <a:fillRect l="-1242" t="-1961" b="-33333"/>
                </a:stretch>
              </a:blipFill>
            </p:spPr>
            <p:txBody>
              <a:bodyPr/>
              <a:lstStyle/>
              <a:p>
                <a:r>
                  <a:rPr lang="en-CN">
                    <a:noFill/>
                  </a:rPr>
                  <a:t> </a:t>
                </a:r>
              </a:p>
            </p:txBody>
          </p:sp>
        </mc:Fallback>
      </mc:AlternateContent>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pic>
        <p:nvPicPr>
          <p:cNvPr id="2" name="Picture 1">
            <a:extLst>
              <a:ext uri="{FF2B5EF4-FFF2-40B4-BE49-F238E27FC236}">
                <a16:creationId xmlns:a16="http://schemas.microsoft.com/office/drawing/2014/main" id="{3A2E042C-F0D0-EE40-A818-0151156897B5}"/>
              </a:ext>
            </a:extLst>
          </p:cNvPr>
          <p:cNvPicPr>
            <a:picLocks noChangeAspect="1"/>
          </p:cNvPicPr>
          <p:nvPr/>
        </p:nvPicPr>
        <p:blipFill>
          <a:blip r:embed="rId4"/>
          <a:stretch>
            <a:fillRect/>
          </a:stretch>
        </p:blipFill>
        <p:spPr>
          <a:xfrm>
            <a:off x="481737" y="1949298"/>
            <a:ext cx="6432392" cy="4291534"/>
          </a:xfrm>
          <a:prstGeom prst="rect">
            <a:avLst/>
          </a:prstGeom>
        </p:spPr>
      </p:pic>
      <mc:AlternateContent xmlns:mc="http://schemas.openxmlformats.org/markup-compatibility/2006" xmlns:a14="http://schemas.microsoft.com/office/drawing/2010/main">
        <mc:Choice Requires="a14">
          <p:sp>
            <p:nvSpPr>
              <p:cNvPr id="24" name="文本框 119">
                <a:extLst>
                  <a:ext uri="{FF2B5EF4-FFF2-40B4-BE49-F238E27FC236}">
                    <a16:creationId xmlns:a16="http://schemas.microsoft.com/office/drawing/2014/main" id="{C470C481-056E-9543-9FBB-8BD010B15CA4}"/>
                  </a:ext>
                </a:extLst>
              </p:cNvPr>
              <p:cNvSpPr txBox="1"/>
              <p:nvPr/>
            </p:nvSpPr>
            <p:spPr>
              <a:xfrm>
                <a:off x="7059168" y="1717650"/>
                <a:ext cx="5035296" cy="2116733"/>
              </a:xfrm>
              <a:prstGeom prst="rect">
                <a:avLst/>
              </a:prstGeom>
              <a:noFill/>
            </p:spPr>
            <p:txBody>
              <a:bodyPr wrap="square" rtlCol="0">
                <a:spAutoFit/>
              </a:bodyPr>
              <a:lstStyle/>
              <a:p>
                <a:pPr marL="457200" indent="-457200">
                  <a:lnSpc>
                    <a:spcPct val="120000"/>
                  </a:lnSpc>
                  <a:buFont typeface="Wingdings" pitchFamily="2" charset="2"/>
                  <a:buChar char="ü"/>
                </a:pPr>
                <a14:m>
                  <m:oMath xmlns:m="http://schemas.openxmlformats.org/officeDocument/2006/math">
                    <m:r>
                      <a:rPr lang="en-US" altLang="zh-CN" sz="2800" b="0" i="1" spc="-10" smtClean="0">
                        <a:solidFill>
                          <a:srgbClr val="FF0000"/>
                        </a:solidFill>
                        <a:latin typeface="Cambria Math" panose="02040503050406030204" pitchFamily="18" charset="0"/>
                      </a:rPr>
                      <m:t>𝑔</m:t>
                    </m:r>
                    <m:d>
                      <m:dPr>
                        <m:ctrlPr>
                          <a:rPr lang="en-US" altLang="zh-CN" sz="2800" b="0" i="1" spc="-10" smtClean="0">
                            <a:solidFill>
                              <a:srgbClr val="FF0000"/>
                            </a:solidFill>
                            <a:latin typeface="Cambria Math" panose="02040503050406030204" pitchFamily="18" charset="0"/>
                          </a:rPr>
                        </m:ctrlPr>
                      </m:dPr>
                      <m:e>
                        <m:r>
                          <a:rPr lang="en-US" altLang="zh-CN" sz="2800" b="0" i="1" spc="-10" smtClean="0">
                            <a:solidFill>
                              <a:srgbClr val="FF0000"/>
                            </a:solidFill>
                            <a:latin typeface="Cambria Math" panose="02040503050406030204" pitchFamily="18" charset="0"/>
                          </a:rPr>
                          <m:t>𝑥</m:t>
                        </m:r>
                      </m:e>
                    </m:d>
                    <m:r>
                      <a:rPr lang="en-US" altLang="zh-CN" sz="2800" b="0" i="1" spc="-10" smtClean="0">
                        <a:solidFill>
                          <a:srgbClr val="FF0000"/>
                        </a:solidFill>
                        <a:latin typeface="Cambria Math" panose="02040503050406030204" pitchFamily="18" charset="0"/>
                      </a:rPr>
                      <m:t>=1</m:t>
                    </m:r>
                  </m:oMath>
                </a14:m>
                <a:endParaRPr lang="en-US" altLang="zh-CN" sz="2800" spc="-10" dirty="0">
                  <a:solidFill>
                    <a:srgbClr val="FF0000"/>
                  </a:solidFill>
                  <a:latin typeface="+mn-ea"/>
                </a:endParaRPr>
              </a:p>
              <a:p>
                <a:pPr>
                  <a:lnSpc>
                    <a:spcPct val="120000"/>
                  </a:lnSpc>
                </a:pPr>
                <a:r>
                  <a:rPr lang="zh-CN" altLang="en-US" sz="2800" spc="-10" dirty="0">
                    <a:solidFill>
                      <a:schemeClr val="accent1">
                        <a:lumMod val="50000"/>
                      </a:schemeClr>
                    </a:solidFill>
                    <a:latin typeface="+mn-ea"/>
                  </a:rPr>
                  <a:t>可能的理由</a:t>
                </a:r>
                <a:r>
                  <a:rPr lang="en-US" altLang="zh-CN" sz="2800" spc="-10" dirty="0">
                    <a:solidFill>
                      <a:schemeClr val="accent1">
                        <a:lumMod val="50000"/>
                      </a:schemeClr>
                    </a:solidFill>
                    <a:latin typeface="+mn-ea"/>
                  </a:rPr>
                  <a:t>1</a:t>
                </a:r>
                <a:r>
                  <a:rPr lang="zh-CN" altLang="en-US" sz="2800" spc="-10" dirty="0">
                    <a:solidFill>
                      <a:schemeClr val="accent1">
                        <a:lumMod val="50000"/>
                      </a:schemeClr>
                    </a:solidFill>
                    <a:latin typeface="+mn-ea"/>
                  </a:rPr>
                  <a:t>：</a:t>
                </a:r>
                <a:r>
                  <a:rPr lang="zh-CN" altLang="en-US" sz="2800" spc="-10" dirty="0">
                    <a:solidFill>
                      <a:schemeClr val="tx1">
                        <a:lumMod val="85000"/>
                        <a:lumOff val="15000"/>
                      </a:schemeClr>
                    </a:solidFill>
                    <a:latin typeface="+mn-ea"/>
                  </a:rPr>
                  <a:t>对称</a:t>
                </a:r>
                <a:endParaRPr lang="en-US" altLang="zh-CN" sz="2800" spc="-10" dirty="0">
                  <a:solidFill>
                    <a:schemeClr val="tx1">
                      <a:lumMod val="85000"/>
                      <a:lumOff val="15000"/>
                    </a:schemeClr>
                  </a:solidFill>
                  <a:latin typeface="+mn-ea"/>
                </a:endParaRPr>
              </a:p>
              <a:p>
                <a:pPr>
                  <a:lnSpc>
                    <a:spcPct val="120000"/>
                  </a:lnSpc>
                </a:pPr>
                <a:r>
                  <a:rPr lang="zh-CN" altLang="en-US" sz="2800" spc="-10" dirty="0">
                    <a:solidFill>
                      <a:schemeClr val="accent1">
                        <a:lumMod val="50000"/>
                      </a:schemeClr>
                    </a:solidFill>
                    <a:latin typeface="+mn-ea"/>
                  </a:rPr>
                  <a:t>可能的理由</a:t>
                </a:r>
                <a:r>
                  <a:rPr lang="en-US" altLang="zh-CN" sz="2800" spc="-10" dirty="0">
                    <a:solidFill>
                      <a:schemeClr val="accent1">
                        <a:lumMod val="50000"/>
                      </a:schemeClr>
                    </a:solidFill>
                    <a:latin typeface="+mn-ea"/>
                  </a:rPr>
                  <a:t>2</a:t>
                </a:r>
                <a:r>
                  <a:rPr lang="zh-CN" altLang="en-US" sz="2800" spc="-10" dirty="0">
                    <a:solidFill>
                      <a:schemeClr val="accent1">
                        <a:lumMod val="50000"/>
                      </a:schemeClr>
                    </a:solidFill>
                    <a:latin typeface="+mn-ea"/>
                  </a:rPr>
                  <a:t>：</a:t>
                </a:r>
                <a:r>
                  <a:rPr lang="zh-CN" altLang="en-US" sz="2800" spc="-10" dirty="0">
                    <a:solidFill>
                      <a:schemeClr val="tx1">
                        <a:lumMod val="85000"/>
                        <a:lumOff val="15000"/>
                      </a:schemeClr>
                    </a:solidFill>
                    <a:latin typeface="+mn-ea"/>
                  </a:rPr>
                  <a:t>黑色格子数</a:t>
                </a:r>
                <a:r>
                  <a:rPr lang="en-US" altLang="zh-CN" sz="2800" spc="-10" dirty="0">
                    <a:solidFill>
                      <a:schemeClr val="tx1">
                        <a:lumMod val="85000"/>
                        <a:lumOff val="15000"/>
                      </a:schemeClr>
                    </a:solidFill>
                    <a:latin typeface="+mn-ea"/>
                  </a:rPr>
                  <a:t>=3</a:t>
                </a:r>
              </a:p>
              <a:p>
                <a:pPr>
                  <a:lnSpc>
                    <a:spcPct val="120000"/>
                  </a:lnSpc>
                </a:pPr>
                <a:r>
                  <a:rPr lang="en-US" altLang="zh-CN" sz="2800" spc="-10" dirty="0">
                    <a:solidFill>
                      <a:schemeClr val="accent1">
                        <a:lumMod val="50000"/>
                      </a:schemeClr>
                    </a:solidFill>
                    <a:latin typeface="+mn-ea"/>
                  </a:rPr>
                  <a:t>……</a:t>
                </a:r>
              </a:p>
            </p:txBody>
          </p:sp>
        </mc:Choice>
        <mc:Fallback xmlns="">
          <p:sp>
            <p:nvSpPr>
              <p:cNvPr id="24" name="文本框 119">
                <a:extLst>
                  <a:ext uri="{FF2B5EF4-FFF2-40B4-BE49-F238E27FC236}">
                    <a16:creationId xmlns:a16="http://schemas.microsoft.com/office/drawing/2014/main" id="{C470C481-056E-9543-9FBB-8BD010B15CA4}"/>
                  </a:ext>
                </a:extLst>
              </p:cNvPr>
              <p:cNvSpPr txBox="1">
                <a:spLocks noRot="1" noChangeAspect="1" noMove="1" noResize="1" noEditPoints="1" noAdjustHandles="1" noChangeArrowheads="1" noChangeShapeType="1" noTextEdit="1"/>
              </p:cNvSpPr>
              <p:nvPr/>
            </p:nvSpPr>
            <p:spPr>
              <a:xfrm>
                <a:off x="7059168" y="1717650"/>
                <a:ext cx="5035296" cy="2116733"/>
              </a:xfrm>
              <a:prstGeom prst="rect">
                <a:avLst/>
              </a:prstGeom>
              <a:blipFill>
                <a:blip r:embed="rId5"/>
                <a:stretch>
                  <a:fillRect l="-2513" b="-71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898FD26B-3FAF-0C41-B9C1-3703CA7D7381}"/>
                  </a:ext>
                </a:extLst>
              </p:cNvPr>
              <p:cNvSpPr txBox="1"/>
              <p:nvPr/>
            </p:nvSpPr>
            <p:spPr>
              <a:xfrm>
                <a:off x="7059168" y="3686658"/>
                <a:ext cx="5035296" cy="2633798"/>
              </a:xfrm>
              <a:prstGeom prst="rect">
                <a:avLst/>
              </a:prstGeom>
              <a:noFill/>
            </p:spPr>
            <p:txBody>
              <a:bodyPr wrap="square" rtlCol="0">
                <a:spAutoFit/>
              </a:bodyPr>
              <a:lstStyle/>
              <a:p>
                <a:pPr marL="457200" indent="-457200">
                  <a:lnSpc>
                    <a:spcPct val="120000"/>
                  </a:lnSpc>
                  <a:buFont typeface="Wingdings" pitchFamily="2" charset="2"/>
                  <a:buChar char="ü"/>
                </a:pPr>
                <a14:m>
                  <m:oMath xmlns:m="http://schemas.openxmlformats.org/officeDocument/2006/math">
                    <m:r>
                      <a:rPr lang="en-US" altLang="zh-CN" sz="2800" b="0" i="1" spc="-10" smtClean="0">
                        <a:solidFill>
                          <a:srgbClr val="FF0000"/>
                        </a:solidFill>
                        <a:latin typeface="Cambria Math" panose="02040503050406030204" pitchFamily="18" charset="0"/>
                      </a:rPr>
                      <m:t>𝑔</m:t>
                    </m:r>
                    <m:d>
                      <m:dPr>
                        <m:ctrlPr>
                          <a:rPr lang="en-US" altLang="zh-CN" sz="2800" b="0" i="1" spc="-10" smtClean="0">
                            <a:solidFill>
                              <a:srgbClr val="FF0000"/>
                            </a:solidFill>
                            <a:latin typeface="Cambria Math" panose="02040503050406030204" pitchFamily="18" charset="0"/>
                          </a:rPr>
                        </m:ctrlPr>
                      </m:dPr>
                      <m:e>
                        <m:r>
                          <a:rPr lang="en-US" altLang="zh-CN" sz="2800" b="0" i="1" spc="-10" smtClean="0">
                            <a:solidFill>
                              <a:srgbClr val="FF0000"/>
                            </a:solidFill>
                            <a:latin typeface="Cambria Math" panose="02040503050406030204" pitchFamily="18" charset="0"/>
                          </a:rPr>
                          <m:t>𝑥</m:t>
                        </m:r>
                      </m:e>
                    </m:d>
                    <m:r>
                      <a:rPr lang="en-US" altLang="zh-CN" sz="2800" b="0" i="1" spc="-10" smtClean="0">
                        <a:solidFill>
                          <a:srgbClr val="FF0000"/>
                        </a:solidFill>
                        <a:latin typeface="Cambria Math" panose="02040503050406030204" pitchFamily="18" charset="0"/>
                      </a:rPr>
                      <m:t>=−1</m:t>
                    </m:r>
                  </m:oMath>
                </a14:m>
                <a:endParaRPr lang="en-US" altLang="zh-CN" sz="2800" spc="-10" dirty="0">
                  <a:solidFill>
                    <a:schemeClr val="tx1">
                      <a:lumMod val="85000"/>
                      <a:lumOff val="15000"/>
                    </a:schemeClr>
                  </a:solidFill>
                  <a:latin typeface="+mn-ea"/>
                </a:endParaRPr>
              </a:p>
              <a:p>
                <a:pPr>
                  <a:lnSpc>
                    <a:spcPct val="120000"/>
                  </a:lnSpc>
                </a:pPr>
                <a:r>
                  <a:rPr lang="zh-CN" altLang="en-US" sz="2800" spc="-10" dirty="0">
                    <a:solidFill>
                      <a:schemeClr val="accent1">
                        <a:lumMod val="50000"/>
                      </a:schemeClr>
                    </a:solidFill>
                    <a:latin typeface="+mn-ea"/>
                  </a:rPr>
                  <a:t>可能的理由</a:t>
                </a:r>
                <a:r>
                  <a:rPr lang="en-US" altLang="zh-CN" sz="2800" spc="-10" dirty="0">
                    <a:solidFill>
                      <a:schemeClr val="accent1">
                        <a:lumMod val="50000"/>
                      </a:schemeClr>
                    </a:solidFill>
                    <a:latin typeface="+mn-ea"/>
                  </a:rPr>
                  <a:t>1</a:t>
                </a:r>
                <a:r>
                  <a:rPr lang="zh-CN" altLang="en-US" sz="2800" spc="-10" dirty="0">
                    <a:solidFill>
                      <a:schemeClr val="accent1">
                        <a:lumMod val="50000"/>
                      </a:schemeClr>
                    </a:solidFill>
                    <a:latin typeface="+mn-ea"/>
                  </a:rPr>
                  <a:t>：</a:t>
                </a:r>
                <a:r>
                  <a:rPr lang="zh-CN" altLang="en-US" sz="2800" spc="-10" dirty="0">
                    <a:solidFill>
                      <a:schemeClr val="tx1">
                        <a:lumMod val="85000"/>
                        <a:lumOff val="15000"/>
                      </a:schemeClr>
                    </a:solidFill>
                    <a:latin typeface="+mn-ea"/>
                  </a:rPr>
                  <a:t>右上角白色且</a:t>
                </a:r>
                <a:r>
                  <a:rPr lang="zh-CN" altLang="en-CN" sz="2800" spc="-10" dirty="0">
                    <a:solidFill>
                      <a:schemeClr val="tx1">
                        <a:lumMod val="85000"/>
                        <a:lumOff val="15000"/>
                      </a:schemeClr>
                    </a:solidFill>
                    <a:latin typeface="+mn-ea"/>
                  </a:rPr>
                  <a:t>中间列</a:t>
                </a:r>
                <a:r>
                  <a:rPr lang="zh-CN" altLang="en-US" sz="2800" spc="-10" dirty="0">
                    <a:solidFill>
                      <a:schemeClr val="tx1">
                        <a:lumMod val="85000"/>
                        <a:lumOff val="15000"/>
                      </a:schemeClr>
                    </a:solidFill>
                    <a:latin typeface="+mn-ea"/>
                  </a:rPr>
                  <a:t>最多</a:t>
                </a:r>
                <a:r>
                  <a:rPr lang="en-US" altLang="zh-CN" sz="2800" spc="-10" dirty="0">
                    <a:solidFill>
                      <a:schemeClr val="tx1">
                        <a:lumMod val="85000"/>
                        <a:lumOff val="15000"/>
                      </a:schemeClr>
                    </a:solidFill>
                    <a:latin typeface="+mn-ea"/>
                  </a:rPr>
                  <a:t>1</a:t>
                </a:r>
                <a:r>
                  <a:rPr lang="zh-CN" altLang="en-US" sz="2800" spc="-10" dirty="0">
                    <a:solidFill>
                      <a:schemeClr val="tx1">
                        <a:lumMod val="85000"/>
                        <a:lumOff val="15000"/>
                      </a:schemeClr>
                    </a:solidFill>
                    <a:latin typeface="+mn-ea"/>
                  </a:rPr>
                  <a:t>个黑色格子</a:t>
                </a:r>
                <a:endParaRPr lang="en-US" altLang="zh-CN" sz="2800" spc="-10" dirty="0">
                  <a:solidFill>
                    <a:schemeClr val="tx1">
                      <a:lumMod val="85000"/>
                      <a:lumOff val="15000"/>
                    </a:schemeClr>
                  </a:solidFill>
                  <a:latin typeface="+mn-ea"/>
                </a:endParaRPr>
              </a:p>
              <a:p>
                <a:pPr>
                  <a:lnSpc>
                    <a:spcPct val="120000"/>
                  </a:lnSpc>
                </a:pPr>
                <a:r>
                  <a:rPr lang="zh-CN" altLang="en-US" sz="2800" spc="-10" dirty="0">
                    <a:solidFill>
                      <a:schemeClr val="accent1">
                        <a:lumMod val="50000"/>
                      </a:schemeClr>
                    </a:solidFill>
                    <a:latin typeface="+mn-ea"/>
                  </a:rPr>
                  <a:t>可能的理由</a:t>
                </a:r>
                <a:r>
                  <a:rPr lang="en-US" altLang="zh-CN" sz="2800" spc="-10" dirty="0">
                    <a:solidFill>
                      <a:schemeClr val="accent1">
                        <a:lumMod val="50000"/>
                      </a:schemeClr>
                    </a:solidFill>
                    <a:latin typeface="+mn-ea"/>
                  </a:rPr>
                  <a:t>2</a:t>
                </a:r>
                <a:r>
                  <a:rPr lang="zh-CN" altLang="en-US" sz="2800" spc="-10" dirty="0">
                    <a:solidFill>
                      <a:schemeClr val="accent1">
                        <a:lumMod val="50000"/>
                      </a:schemeClr>
                    </a:solidFill>
                    <a:latin typeface="+mn-ea"/>
                  </a:rPr>
                  <a:t>：</a:t>
                </a:r>
                <a:r>
                  <a:rPr lang="zh-CN" altLang="en-US" sz="2800" spc="-10" dirty="0">
                    <a:solidFill>
                      <a:schemeClr val="tx1">
                        <a:lumMod val="85000"/>
                        <a:lumOff val="15000"/>
                      </a:schemeClr>
                    </a:solidFill>
                    <a:latin typeface="+mn-ea"/>
                  </a:rPr>
                  <a:t>左上角</a:t>
                </a:r>
                <a:r>
                  <a:rPr lang="zh-CN" altLang="en-CN" sz="2800" spc="-10" dirty="0">
                    <a:solidFill>
                      <a:schemeClr val="tx1">
                        <a:lumMod val="85000"/>
                        <a:lumOff val="15000"/>
                      </a:schemeClr>
                    </a:solidFill>
                    <a:latin typeface="+mn-ea"/>
                  </a:rPr>
                  <a:t>格子</a:t>
                </a:r>
                <a:r>
                  <a:rPr lang="zh-CN" altLang="en-US" sz="2800" spc="-10" dirty="0">
                    <a:solidFill>
                      <a:schemeClr val="tx1">
                        <a:lumMod val="85000"/>
                        <a:lumOff val="15000"/>
                      </a:schemeClr>
                    </a:solidFill>
                    <a:latin typeface="+mn-ea"/>
                  </a:rPr>
                  <a:t>黑色</a:t>
                </a:r>
                <a:endParaRPr lang="en-US" altLang="zh-CN" sz="2800" spc="-10" dirty="0">
                  <a:solidFill>
                    <a:schemeClr val="tx1">
                      <a:lumMod val="85000"/>
                      <a:lumOff val="15000"/>
                    </a:schemeClr>
                  </a:solidFill>
                  <a:latin typeface="+mn-ea"/>
                </a:endParaRPr>
              </a:p>
              <a:p>
                <a:pPr>
                  <a:lnSpc>
                    <a:spcPct val="120000"/>
                  </a:lnSpc>
                </a:pPr>
                <a:r>
                  <a:rPr lang="en-US" altLang="zh-CN" sz="2800" spc="-10" dirty="0">
                    <a:solidFill>
                      <a:schemeClr val="accent1">
                        <a:lumMod val="50000"/>
                      </a:schemeClr>
                    </a:solidFill>
                    <a:latin typeface="+mn-ea"/>
                  </a:rPr>
                  <a:t>……</a:t>
                </a:r>
              </a:p>
            </p:txBody>
          </p:sp>
        </mc:Choice>
        <mc:Fallback xmlns="">
          <p:sp>
            <p:nvSpPr>
              <p:cNvPr id="6" name="文本框 119">
                <a:extLst>
                  <a:ext uri="{FF2B5EF4-FFF2-40B4-BE49-F238E27FC236}">
                    <a16:creationId xmlns:a16="http://schemas.microsoft.com/office/drawing/2014/main" id="{898FD26B-3FAF-0C41-B9C1-3703CA7D7381}"/>
                  </a:ext>
                </a:extLst>
              </p:cNvPr>
              <p:cNvSpPr txBox="1">
                <a:spLocks noRot="1" noChangeAspect="1" noMove="1" noResize="1" noEditPoints="1" noAdjustHandles="1" noChangeArrowheads="1" noChangeShapeType="1" noTextEdit="1"/>
              </p:cNvSpPr>
              <p:nvPr/>
            </p:nvSpPr>
            <p:spPr>
              <a:xfrm>
                <a:off x="7059168" y="3686658"/>
                <a:ext cx="5035296" cy="2633798"/>
              </a:xfrm>
              <a:prstGeom prst="rect">
                <a:avLst/>
              </a:prstGeom>
              <a:blipFill>
                <a:blip r:embed="rId6"/>
                <a:stretch>
                  <a:fillRect l="-2513" r="-1759" b="-6250"/>
                </a:stretch>
              </a:blipFill>
            </p:spPr>
            <p:txBody>
              <a:bodyPr/>
              <a:lstStyle/>
              <a:p>
                <a:r>
                  <a:rPr lang="en-CN">
                    <a:noFill/>
                  </a:rPr>
                  <a:t> </a:t>
                </a:r>
              </a:p>
            </p:txBody>
          </p:sp>
        </mc:Fallback>
      </mc:AlternateContent>
    </p:spTree>
    <p:extLst>
      <p:ext uri="{BB962C8B-B14F-4D97-AF65-F5344CB8AC3E}">
        <p14:creationId xmlns:p14="http://schemas.microsoft.com/office/powerpoint/2010/main" val="27566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D45C9E1-81B9-424B-B737-573FE8F83B3E}"/>
                  </a:ext>
                </a:extLst>
              </p:cNvPr>
              <p:cNvSpPr txBox="1"/>
              <p:nvPr/>
            </p:nvSpPr>
            <p:spPr>
              <a:xfrm>
                <a:off x="283480" y="9938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en-US" altLang="zh-CN" sz="3200" spc="-10" dirty="0">
                    <a:latin typeface="+mn-ea"/>
                  </a:rPr>
                  <a:t>C</a:t>
                </a:r>
                <a:r>
                  <a:rPr lang="en-CN" altLang="zh-CN" sz="3200" spc="-10" dirty="0">
                    <a:latin typeface="+mn-ea"/>
                  </a:rPr>
                  <a:t>onvex</a:t>
                </a:r>
                <a:r>
                  <a:rPr lang="zh-CN" altLang="en-US" sz="3200" spc="-10" dirty="0">
                    <a:latin typeface="+mn-ea"/>
                  </a:rPr>
                  <a:t> </a:t>
                </a:r>
                <a:r>
                  <a:rPr lang="en-US" altLang="zh-CN" sz="3200" spc="-10" dirty="0">
                    <a:latin typeface="+mn-ea"/>
                  </a:rPr>
                  <a:t>set</a:t>
                </a:r>
                <a:r>
                  <a:rPr lang="zh-CN" altLang="en-US" sz="3200" spc="-10" dirty="0">
                    <a:latin typeface="+mn-ea"/>
                  </a:rPr>
                  <a:t>的</a:t>
                </a:r>
                <a:r>
                  <a:rPr lang="zh-CN" altLang="en-CN" sz="3200" spc="-10" dirty="0">
                    <a:latin typeface="+mn-ea"/>
                  </a:rPr>
                  <a:t>成长函数</a:t>
                </a: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𝑚</m:t>
                        </m:r>
                      </m:e>
                      <m:sub>
                        <m:r>
                          <a:rPr lang="en-US" altLang="zh-CN" sz="3200" i="1" spc="-10" smtClean="0">
                            <a:latin typeface="Cambria Math" panose="02040503050406030204" pitchFamily="18" charset="0"/>
                            <a:ea typeface="Cambria Math" panose="02040503050406030204" pitchFamily="18" charset="0"/>
                          </a:rPr>
                          <m:t>ℋ</m:t>
                        </m:r>
                      </m:sub>
                    </m:sSub>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rPr>
                      <m:t>𝑁</m:t>
                    </m:r>
                    <m:r>
                      <a:rPr lang="en-US" altLang="zh-CN" sz="3200" b="0" i="1" spc="-10" smtClean="0">
                        <a:latin typeface="Cambria Math" panose="02040503050406030204" pitchFamily="18" charset="0"/>
                      </a:rPr>
                      <m:t>)</m:t>
                    </m:r>
                  </m:oMath>
                </a14:m>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283480" y="993847"/>
                <a:ext cx="11625040" cy="633187"/>
              </a:xfrm>
              <a:prstGeom prst="rect">
                <a:avLst/>
              </a:prstGeom>
              <a:blipFill>
                <a:blip r:embed="rId3"/>
                <a:stretch>
                  <a:fillRect l="-1201" t="-3922" b="-29412"/>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0390FCD2-D537-914F-B0C5-F2AA0182CCEB}"/>
              </a:ext>
            </a:extLst>
          </p:cNvPr>
          <p:cNvPicPr>
            <a:picLocks noChangeAspect="1"/>
          </p:cNvPicPr>
          <p:nvPr/>
        </p:nvPicPr>
        <p:blipFill>
          <a:blip r:embed="rId4"/>
          <a:stretch>
            <a:fillRect/>
          </a:stretch>
        </p:blipFill>
        <p:spPr>
          <a:xfrm>
            <a:off x="8197850" y="1765300"/>
            <a:ext cx="3187700" cy="3149600"/>
          </a:xfrm>
          <a:prstGeom prst="rect">
            <a:avLst/>
          </a:prstGeom>
        </p:spPr>
      </p:pic>
      <p:sp>
        <p:nvSpPr>
          <p:cNvPr id="14" name="文本框 119">
            <a:extLst>
              <a:ext uri="{FF2B5EF4-FFF2-40B4-BE49-F238E27FC236}">
                <a16:creationId xmlns:a16="http://schemas.microsoft.com/office/drawing/2014/main" id="{B2ACD4DD-9013-2E4E-9185-93BC38199F49}"/>
              </a:ext>
            </a:extLst>
          </p:cNvPr>
          <p:cNvSpPr txBox="1"/>
          <p:nvPr/>
        </p:nvSpPr>
        <p:spPr>
          <a:xfrm>
            <a:off x="283480" y="1778000"/>
            <a:ext cx="7641320" cy="1274195"/>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考虑一种</a:t>
            </a:r>
            <a:r>
              <a:rPr lang="zh-CN" altLang="en-US" sz="3200" spc="-10" dirty="0">
                <a:solidFill>
                  <a:schemeClr val="accent1"/>
                </a:solidFill>
                <a:latin typeface="+mn-ea"/>
              </a:rPr>
              <a:t>输入</a:t>
            </a:r>
            <a:r>
              <a:rPr lang="zh-CN" altLang="en-US" sz="3200" spc="-10" dirty="0">
                <a:latin typeface="+mn-ea"/>
              </a:rPr>
              <a:t>：所有样本点分布在一个圆上</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7" name="文本框 119">
                <a:extLst>
                  <a:ext uri="{FF2B5EF4-FFF2-40B4-BE49-F238E27FC236}">
                    <a16:creationId xmlns:a16="http://schemas.microsoft.com/office/drawing/2014/main" id="{634778F7-70B6-414A-AAE4-4F463584A002}"/>
                  </a:ext>
                </a:extLst>
              </p:cNvPr>
              <p:cNvSpPr txBox="1"/>
              <p:nvPr/>
            </p:nvSpPr>
            <p:spPr>
              <a:xfrm>
                <a:off x="283480" y="3153084"/>
                <a:ext cx="7641320"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假设空间</a:t>
                </a:r>
                <a14:m>
                  <m:oMath xmlns:m="http://schemas.openxmlformats.org/officeDocument/2006/math">
                    <m:r>
                      <a:rPr lang="en-US" altLang="zh-CN" sz="3200" i="1" spc="-10" smtClean="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为任意凸多边形，该多边形所覆盖到的点为</a:t>
                </a:r>
                <a:r>
                  <a:rPr lang="en-US" altLang="zh-CN" sz="3200" spc="-10" dirty="0">
                    <a:latin typeface="+mn-ea"/>
                  </a:rPr>
                  <a:t>+1</a:t>
                </a:r>
                <a:r>
                  <a:rPr lang="zh-CN" altLang="en-US" sz="3200" spc="-10" dirty="0">
                    <a:latin typeface="+mn-ea"/>
                  </a:rPr>
                  <a:t>，其他点为</a:t>
                </a:r>
                <a:r>
                  <a:rPr lang="en-US" altLang="zh-CN" sz="3200" spc="-10" dirty="0">
                    <a:latin typeface="+mn-ea"/>
                  </a:rPr>
                  <a:t>-1</a:t>
                </a:r>
              </a:p>
            </p:txBody>
          </p:sp>
        </mc:Choice>
        <mc:Fallback xmlns="">
          <p:sp>
            <p:nvSpPr>
              <p:cNvPr id="17" name="文本框 119">
                <a:extLst>
                  <a:ext uri="{FF2B5EF4-FFF2-40B4-BE49-F238E27FC236}">
                    <a16:creationId xmlns:a16="http://schemas.microsoft.com/office/drawing/2014/main" id="{634778F7-70B6-414A-AAE4-4F463584A002}"/>
                  </a:ext>
                </a:extLst>
              </p:cNvPr>
              <p:cNvSpPr txBox="1">
                <a:spLocks noRot="1" noChangeAspect="1" noMove="1" noResize="1" noEditPoints="1" noAdjustHandles="1" noChangeArrowheads="1" noChangeShapeType="1" noTextEdit="1"/>
              </p:cNvSpPr>
              <p:nvPr/>
            </p:nvSpPr>
            <p:spPr>
              <a:xfrm>
                <a:off x="283480" y="3153084"/>
                <a:ext cx="7641320" cy="1224118"/>
              </a:xfrm>
              <a:prstGeom prst="rect">
                <a:avLst/>
              </a:prstGeom>
              <a:blipFill>
                <a:blip r:embed="rId5"/>
                <a:stretch>
                  <a:fillRect l="-1827" t="-2062" r="-498" b="-1546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856CD46-C52E-EB44-B887-D3232B838259}"/>
                  </a:ext>
                </a:extLst>
              </p:cNvPr>
              <p:cNvSpPr txBox="1"/>
              <p:nvPr/>
            </p:nvSpPr>
            <p:spPr>
              <a:xfrm>
                <a:off x="3796079" y="4598306"/>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8" name="TextBox 17">
                <a:extLst>
                  <a:ext uri="{FF2B5EF4-FFF2-40B4-BE49-F238E27FC236}">
                    <a16:creationId xmlns:a16="http://schemas.microsoft.com/office/drawing/2014/main" id="{C856CD46-C52E-EB44-B887-D3232B838259}"/>
                  </a:ext>
                </a:extLst>
              </p:cNvPr>
              <p:cNvSpPr txBox="1">
                <a:spLocks noRot="1" noChangeAspect="1" noMove="1" noResize="1" noEditPoints="1" noAdjustHandles="1" noChangeArrowheads="1" noChangeShapeType="1" noTextEdit="1"/>
              </p:cNvSpPr>
              <p:nvPr/>
            </p:nvSpPr>
            <p:spPr>
              <a:xfrm>
                <a:off x="3796079" y="4598306"/>
                <a:ext cx="2706321" cy="523220"/>
              </a:xfrm>
              <a:prstGeom prst="rect">
                <a:avLst/>
              </a:prstGeom>
              <a:blipFill>
                <a:blip r:embed="rId6"/>
                <a:stretch>
                  <a:fillRect b="-4651"/>
                </a:stretch>
              </a:blipFill>
            </p:spPr>
            <p:txBody>
              <a:bodyPr/>
              <a:lstStyle/>
              <a:p>
                <a:r>
                  <a:rPr lang="en-CN">
                    <a:noFill/>
                  </a:rPr>
                  <a:t> </a:t>
                </a:r>
              </a:p>
            </p:txBody>
          </p:sp>
        </mc:Fallback>
      </mc:AlternateContent>
      <p:sp>
        <p:nvSpPr>
          <p:cNvPr id="19" name="文本框 119">
            <a:extLst>
              <a:ext uri="{FF2B5EF4-FFF2-40B4-BE49-F238E27FC236}">
                <a16:creationId xmlns:a16="http://schemas.microsoft.com/office/drawing/2014/main" id="{28A43750-1FE5-754C-90E2-02F2FF6E05ED}"/>
              </a:ext>
            </a:extLst>
          </p:cNvPr>
          <p:cNvSpPr txBox="1"/>
          <p:nvPr/>
        </p:nvSpPr>
        <p:spPr>
          <a:xfrm>
            <a:off x="283480" y="4598306"/>
            <a:ext cx="3285220"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成长函数为：</a:t>
            </a:r>
            <a:endParaRPr lang="en-US" altLang="zh-CN" sz="3200" spc="-10" dirty="0">
              <a:latin typeface="+mn-ea"/>
            </a:endParaRPr>
          </a:p>
        </p:txBody>
      </p:sp>
      <p:sp>
        <p:nvSpPr>
          <p:cNvPr id="20" name="Right Arrow 19">
            <a:extLst>
              <a:ext uri="{FF2B5EF4-FFF2-40B4-BE49-F238E27FC236}">
                <a16:creationId xmlns:a16="http://schemas.microsoft.com/office/drawing/2014/main" id="{6DD56AD1-2951-9D46-AD41-98AFB96C2289}"/>
              </a:ext>
            </a:extLst>
          </p:cNvPr>
          <p:cNvSpPr/>
          <p:nvPr/>
        </p:nvSpPr>
        <p:spPr>
          <a:xfrm>
            <a:off x="853447" y="5504303"/>
            <a:ext cx="644577" cy="4497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1" name="文本框 119">
                <a:extLst>
                  <a:ext uri="{FF2B5EF4-FFF2-40B4-BE49-F238E27FC236}">
                    <a16:creationId xmlns:a16="http://schemas.microsoft.com/office/drawing/2014/main" id="{8B28D2D6-A6F1-7A44-B38C-FE642F2397B4}"/>
                  </a:ext>
                </a:extLst>
              </p:cNvPr>
              <p:cNvSpPr txBox="1"/>
              <p:nvPr/>
            </p:nvSpPr>
            <p:spPr>
              <a:xfrm>
                <a:off x="1972580" y="5412561"/>
                <a:ext cx="9800320" cy="633187"/>
              </a:xfrm>
              <a:prstGeom prst="rect">
                <a:avLst/>
              </a:prstGeom>
              <a:noFill/>
            </p:spPr>
            <p:txBody>
              <a:bodyPr wrap="square" rtlCol="0">
                <a:spAutoFit/>
              </a:bodyPr>
              <a:lstStyle/>
              <a:p>
                <a:pPr>
                  <a:lnSpc>
                    <a:spcPct val="120000"/>
                  </a:lnSpc>
                </a:pPr>
                <a:r>
                  <a:rPr lang="zh-CN" altLang="en-US" sz="3200" spc="-10" dirty="0">
                    <a:latin typeface="+mn-ea"/>
                  </a:rPr>
                  <a:t>这</a:t>
                </a:r>
                <a14:m>
                  <m:oMath xmlns:m="http://schemas.openxmlformats.org/officeDocument/2006/math">
                    <m:r>
                      <a:rPr lang="en-US" altLang="zh-CN" sz="3200" b="0" i="1" spc="-10" smtClean="0">
                        <a:latin typeface="Cambria Math" panose="02040503050406030204" pitchFamily="18" charset="0"/>
                      </a:rPr>
                      <m:t>𝑁</m:t>
                    </m:r>
                  </m:oMath>
                </a14:m>
                <a:r>
                  <a:rPr lang="zh-CN" altLang="en-US" sz="3200" spc="-10" dirty="0">
                    <a:latin typeface="+mn-ea"/>
                  </a:rPr>
                  <a:t>个样本可被</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CN" sz="3200" spc="-10" dirty="0">
                    <a:latin typeface="+mn-ea"/>
                  </a:rPr>
                  <a:t>所</a:t>
                </a:r>
                <a:r>
                  <a:rPr lang="zh-CN" altLang="en-US" sz="3200" spc="-10" dirty="0">
                    <a:solidFill>
                      <a:srgbClr val="FF0000"/>
                    </a:solidFill>
                    <a:latin typeface="+mn-ea"/>
                  </a:rPr>
                  <a:t>“</a:t>
                </a:r>
                <a:r>
                  <a:rPr lang="zh-CN" altLang="en-CN" sz="3200" spc="-10" dirty="0">
                    <a:solidFill>
                      <a:srgbClr val="FF0000"/>
                    </a:solidFill>
                    <a:latin typeface="+mn-ea"/>
                  </a:rPr>
                  <a:t>打散</a:t>
                </a:r>
                <a:r>
                  <a:rPr lang="zh-CN" altLang="en-US" sz="3200" spc="-10" dirty="0">
                    <a:solidFill>
                      <a:srgbClr val="FF0000"/>
                    </a:solidFill>
                    <a:latin typeface="+mn-ea"/>
                  </a:rPr>
                  <a:t>”（</a:t>
                </a:r>
                <a:r>
                  <a:rPr lang="en-US" altLang="zh-CN" sz="3200" spc="-10" dirty="0">
                    <a:solidFill>
                      <a:srgbClr val="FF0000"/>
                    </a:solidFill>
                    <a:latin typeface="+mn-ea"/>
                  </a:rPr>
                  <a:t>shattered</a:t>
                </a:r>
                <a:r>
                  <a:rPr lang="zh-CN" altLang="en-US" sz="3200" spc="-10" dirty="0">
                    <a:solidFill>
                      <a:srgbClr val="FF0000"/>
                    </a:solidFill>
                    <a:latin typeface="+mn-ea"/>
                  </a:rPr>
                  <a:t>）</a:t>
                </a:r>
                <a:endParaRPr lang="en-US" altLang="zh-CN" sz="3200" spc="-10" dirty="0">
                  <a:solidFill>
                    <a:srgbClr val="FF0000"/>
                  </a:solidFill>
                  <a:latin typeface="+mn-ea"/>
                </a:endParaRPr>
              </a:p>
            </p:txBody>
          </p:sp>
        </mc:Choice>
        <mc:Fallback xmlns="">
          <p:sp>
            <p:nvSpPr>
              <p:cNvPr id="21" name="文本框 119">
                <a:extLst>
                  <a:ext uri="{FF2B5EF4-FFF2-40B4-BE49-F238E27FC236}">
                    <a16:creationId xmlns:a16="http://schemas.microsoft.com/office/drawing/2014/main" id="{8B28D2D6-A6F1-7A44-B38C-FE642F2397B4}"/>
                  </a:ext>
                </a:extLst>
              </p:cNvPr>
              <p:cNvSpPr txBox="1">
                <a:spLocks noRot="1" noChangeAspect="1" noMove="1" noResize="1" noEditPoints="1" noAdjustHandles="1" noChangeArrowheads="1" noChangeShapeType="1" noTextEdit="1"/>
              </p:cNvSpPr>
              <p:nvPr/>
            </p:nvSpPr>
            <p:spPr>
              <a:xfrm>
                <a:off x="1972580" y="5412561"/>
                <a:ext cx="9800320" cy="633187"/>
              </a:xfrm>
              <a:prstGeom prst="rect">
                <a:avLst/>
              </a:prstGeom>
              <a:blipFill>
                <a:blip r:embed="rId7"/>
                <a:stretch>
                  <a:fillRect l="-1554" t="-5882" b="-31373"/>
                </a:stretch>
              </a:blipFill>
            </p:spPr>
            <p:txBody>
              <a:bodyPr/>
              <a:lstStyle/>
              <a:p>
                <a:r>
                  <a:rPr lang="en-CN">
                    <a:noFill/>
                  </a:rPr>
                  <a:t> </a:t>
                </a:r>
              </a:p>
            </p:txBody>
          </p:sp>
        </mc:Fallback>
      </mc:AlternateContent>
    </p:spTree>
    <p:extLst>
      <p:ext uri="{BB962C8B-B14F-4D97-AF65-F5344CB8AC3E}">
        <p14:creationId xmlns:p14="http://schemas.microsoft.com/office/powerpoint/2010/main" val="3854247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D45C9E1-81B9-424B-B737-573FE8F83B3E}"/>
                  </a:ext>
                </a:extLst>
              </p:cNvPr>
              <p:cNvSpPr txBox="1"/>
              <p:nvPr/>
            </p:nvSpPr>
            <p:spPr>
              <a:xfrm>
                <a:off x="283480" y="9938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不同假设空间对应的</a:t>
                </a:r>
                <a:r>
                  <a:rPr lang="zh-CN" altLang="en-CN" sz="3200" spc="-10" dirty="0">
                    <a:latin typeface="+mn-ea"/>
                  </a:rPr>
                  <a:t>成长函数</a:t>
                </a: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𝑚</m:t>
                        </m:r>
                      </m:e>
                      <m:sub>
                        <m:r>
                          <a:rPr lang="en-US" altLang="zh-CN" sz="3200" i="1" spc="-10" smtClean="0">
                            <a:latin typeface="Cambria Math" panose="02040503050406030204" pitchFamily="18" charset="0"/>
                            <a:ea typeface="Cambria Math" panose="02040503050406030204" pitchFamily="18" charset="0"/>
                          </a:rPr>
                          <m:t>ℋ</m:t>
                        </m:r>
                      </m:sub>
                    </m:sSub>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rPr>
                      <m:t>𝑁</m:t>
                    </m:r>
                    <m:r>
                      <a:rPr lang="en-US" altLang="zh-CN" sz="3200" b="0" i="1" spc="-10" smtClean="0">
                        <a:latin typeface="Cambria Math" panose="02040503050406030204" pitchFamily="18" charset="0"/>
                      </a:rPr>
                      <m:t>)</m:t>
                    </m:r>
                  </m:oMath>
                </a14:m>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283480" y="993847"/>
                <a:ext cx="11625040" cy="633187"/>
              </a:xfrm>
              <a:prstGeom prst="rect">
                <a:avLst/>
              </a:prstGeom>
              <a:blipFill>
                <a:blip r:embed="rId3"/>
                <a:stretch>
                  <a:fillRect l="-1201" t="-3922" b="-29412"/>
                </a:stretch>
              </a:blipFill>
            </p:spPr>
            <p:txBody>
              <a:bodyPr/>
              <a:lstStyle/>
              <a:p>
                <a:r>
                  <a:rPr lang="en-CN">
                    <a:noFill/>
                  </a:rPr>
                  <a:t> </a:t>
                </a:r>
              </a:p>
            </p:txBody>
          </p:sp>
        </mc:Fallback>
      </mc:AlternateContent>
      <p:sp>
        <p:nvSpPr>
          <p:cNvPr id="14" name="文本框 119">
            <a:extLst>
              <a:ext uri="{FF2B5EF4-FFF2-40B4-BE49-F238E27FC236}">
                <a16:creationId xmlns:a16="http://schemas.microsoft.com/office/drawing/2014/main" id="{B2ACD4DD-9013-2E4E-9185-93BC38199F49}"/>
              </a:ext>
            </a:extLst>
          </p:cNvPr>
          <p:cNvSpPr txBox="1"/>
          <p:nvPr/>
        </p:nvSpPr>
        <p:spPr>
          <a:xfrm>
            <a:off x="804180" y="1778000"/>
            <a:ext cx="7641320" cy="2405980"/>
          </a:xfrm>
          <a:prstGeom prst="rect">
            <a:avLst/>
          </a:prstGeom>
          <a:noFill/>
        </p:spPr>
        <p:txBody>
          <a:bodyPr wrap="square" rtlCol="0">
            <a:spAutoFit/>
          </a:bodyPr>
          <a:lstStyle/>
          <a:p>
            <a:pPr marL="457200" indent="-457200">
              <a:lnSpc>
                <a:spcPct val="120000"/>
              </a:lnSpc>
              <a:buFont typeface="Wingdings" pitchFamily="2" charset="2"/>
              <a:buChar char="v"/>
            </a:pPr>
            <a:r>
              <a:rPr lang="zh-CN" altLang="en-CN" sz="3200" spc="-10" dirty="0">
                <a:latin typeface="+mn-ea"/>
              </a:rPr>
              <a:t>一维</a:t>
            </a:r>
            <a:r>
              <a:rPr lang="zh-CN" altLang="en-US" sz="3200" spc="-10" dirty="0">
                <a:latin typeface="+mn-ea"/>
              </a:rPr>
              <a:t>空间上</a:t>
            </a:r>
            <a:r>
              <a:rPr lang="en-US" altLang="zh-CN" sz="3200" spc="-10" dirty="0">
                <a:latin typeface="+mn-ea"/>
              </a:rPr>
              <a:t>positive</a:t>
            </a:r>
            <a:r>
              <a:rPr lang="zh-CN" altLang="en-US" sz="3200" spc="-10" dirty="0">
                <a:latin typeface="+mn-ea"/>
              </a:rPr>
              <a:t> </a:t>
            </a:r>
            <a:r>
              <a:rPr lang="en-US" altLang="zh-CN" sz="3200" spc="-10" dirty="0">
                <a:latin typeface="+mn-ea"/>
              </a:rPr>
              <a:t>rays</a:t>
            </a:r>
          </a:p>
          <a:p>
            <a:pPr marL="457200" indent="-457200">
              <a:lnSpc>
                <a:spcPct val="120000"/>
              </a:lnSpc>
              <a:buFont typeface="Wingdings" pitchFamily="2" charset="2"/>
              <a:buChar char="v"/>
            </a:pPr>
            <a:r>
              <a:rPr lang="zh-CN" altLang="en-CN" sz="3200" spc="-10" dirty="0">
                <a:latin typeface="+mn-ea"/>
              </a:rPr>
              <a:t>一维</a:t>
            </a:r>
            <a:r>
              <a:rPr lang="zh-CN" altLang="en-US" sz="3200" spc="-10" dirty="0">
                <a:latin typeface="+mn-ea"/>
              </a:rPr>
              <a:t>空间上</a:t>
            </a:r>
            <a:r>
              <a:rPr lang="en-US" altLang="zh-CN" sz="3200" spc="-10" dirty="0">
                <a:latin typeface="+mn-ea"/>
              </a:rPr>
              <a:t>positive</a:t>
            </a:r>
            <a:r>
              <a:rPr lang="zh-CN" altLang="en-US" sz="3200" spc="-10" dirty="0">
                <a:latin typeface="+mn-ea"/>
              </a:rPr>
              <a:t> </a:t>
            </a:r>
            <a:r>
              <a:rPr lang="en-US" altLang="zh-CN" sz="3200" spc="-10" dirty="0">
                <a:latin typeface="+mn-ea"/>
              </a:rPr>
              <a:t>intervals</a:t>
            </a:r>
          </a:p>
          <a:p>
            <a:pPr marL="457200" indent="-457200">
              <a:lnSpc>
                <a:spcPct val="120000"/>
              </a:lnSpc>
              <a:buFont typeface="Wingdings" pitchFamily="2" charset="2"/>
              <a:buChar char="v"/>
            </a:pPr>
            <a:r>
              <a:rPr lang="en-US" altLang="zh-CN" sz="3200" spc="-10" dirty="0">
                <a:latin typeface="+mn-ea"/>
              </a:rPr>
              <a:t>Convex</a:t>
            </a:r>
            <a:r>
              <a:rPr lang="zh-CN" altLang="en-US" sz="3200" spc="-10" dirty="0">
                <a:latin typeface="+mn-ea"/>
              </a:rPr>
              <a:t> </a:t>
            </a:r>
            <a:r>
              <a:rPr lang="en-US" altLang="zh-CN" sz="3200" spc="-10" dirty="0">
                <a:latin typeface="+mn-ea"/>
              </a:rPr>
              <a:t>set</a:t>
            </a:r>
          </a:p>
          <a:p>
            <a:pPr marL="457200" indent="-457200">
              <a:lnSpc>
                <a:spcPct val="120000"/>
              </a:lnSpc>
              <a:buFont typeface="Wingdings" pitchFamily="2" charset="2"/>
              <a:buChar char="v"/>
            </a:pPr>
            <a:r>
              <a:rPr lang="zh-CN" altLang="en-US" sz="3200" spc="-10" dirty="0">
                <a:latin typeface="+mn-ea"/>
              </a:rPr>
              <a:t>二维平面上的感知器模型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4FD4CE6-6503-7242-9653-2B8832D0CBD8}"/>
                  </a:ext>
                </a:extLst>
              </p:cNvPr>
              <p:cNvSpPr txBox="1"/>
              <p:nvPr/>
            </p:nvSpPr>
            <p:spPr>
              <a:xfrm>
                <a:off x="7263179" y="1865081"/>
                <a:ext cx="3036521" cy="523220"/>
              </a:xfrm>
              <a:prstGeom prst="rect">
                <a:avLst/>
              </a:prstGeom>
              <a:solidFill>
                <a:srgbClr val="F7B0A8"/>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+1</m:t>
                      </m:r>
                    </m:oMath>
                  </m:oMathPara>
                </a14:m>
                <a:endParaRPr lang="en-CN" sz="2800" dirty="0"/>
              </a:p>
            </p:txBody>
          </p:sp>
        </mc:Choice>
        <mc:Fallback xmlns="">
          <p:sp>
            <p:nvSpPr>
              <p:cNvPr id="11" name="TextBox 10">
                <a:extLst>
                  <a:ext uri="{FF2B5EF4-FFF2-40B4-BE49-F238E27FC236}">
                    <a16:creationId xmlns:a16="http://schemas.microsoft.com/office/drawing/2014/main" id="{14FD4CE6-6503-7242-9653-2B8832D0CBD8}"/>
                  </a:ext>
                </a:extLst>
              </p:cNvPr>
              <p:cNvSpPr txBox="1">
                <a:spLocks noRot="1" noChangeAspect="1" noMove="1" noResize="1" noEditPoints="1" noAdjustHandles="1" noChangeArrowheads="1" noChangeShapeType="1" noTextEdit="1"/>
              </p:cNvSpPr>
              <p:nvPr/>
            </p:nvSpPr>
            <p:spPr>
              <a:xfrm>
                <a:off x="7263179" y="1865081"/>
                <a:ext cx="3036521" cy="523220"/>
              </a:xfrm>
              <a:prstGeom prst="rect">
                <a:avLst/>
              </a:prstGeom>
              <a:blipFill>
                <a:blip r:embed="rId4"/>
                <a:stretch>
                  <a:fillRect b="-465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AED37C-D73B-874D-87E1-12C991C76B42}"/>
                  </a:ext>
                </a:extLst>
              </p:cNvPr>
              <p:cNvSpPr txBox="1"/>
              <p:nvPr/>
            </p:nvSpPr>
            <p:spPr>
              <a:xfrm>
                <a:off x="7263179" y="2401001"/>
                <a:ext cx="4065221" cy="700705"/>
              </a:xfrm>
              <a:prstGeom prst="rect">
                <a:avLst/>
              </a:prstGeom>
              <a:solidFill>
                <a:srgbClr val="F7B0A8"/>
              </a:solidFill>
            </p:spPr>
            <p:txBody>
              <a:bodyPr wrap="square">
                <a:spAutoFit/>
              </a:bodyPr>
              <a:lstStyle/>
              <a:p>
                <a:pPr algn="ct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f>
                      <m:fPr>
                        <m:ctrlPr>
                          <a:rPr lang="en-US" altLang="zh-CN" sz="2800" b="0" i="1" spc="-10" smtClean="0">
                            <a:latin typeface="Cambria Math" panose="02040503050406030204" pitchFamily="18" charset="0"/>
                          </a:rPr>
                        </m:ctrlPr>
                      </m:fPr>
                      <m:num>
                        <m:r>
                          <a:rPr lang="en-US" altLang="zh-CN" sz="2800" b="0" i="1" spc="-10" smtClean="0">
                            <a:latin typeface="Cambria Math" panose="02040503050406030204" pitchFamily="18" charset="0"/>
                          </a:rPr>
                          <m:t>1</m:t>
                        </m:r>
                      </m:num>
                      <m:den>
                        <m:r>
                          <a:rPr lang="en-US" altLang="zh-CN" sz="2800" b="0" i="1" spc="-10" smtClean="0">
                            <a:latin typeface="Cambria Math" panose="02040503050406030204" pitchFamily="18" charset="0"/>
                          </a:rPr>
                          <m:t>2</m:t>
                        </m:r>
                      </m:den>
                    </m:f>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𝑁</m:t>
                        </m:r>
                      </m:e>
                      <m:sup>
                        <m:r>
                          <a:rPr lang="en-US" altLang="zh-CN" sz="2800" b="0" i="1" spc="-10" smtClean="0">
                            <a:latin typeface="Cambria Math" panose="02040503050406030204" pitchFamily="18" charset="0"/>
                          </a:rPr>
                          <m:t>2</m:t>
                        </m:r>
                      </m:sup>
                    </m:sSup>
                    <m:r>
                      <a:rPr lang="en-US" altLang="zh-CN" sz="2800" b="0" i="1" spc="-10" smtClean="0">
                        <a:latin typeface="Cambria Math" panose="02040503050406030204" pitchFamily="18" charset="0"/>
                      </a:rPr>
                      <m:t>+</m:t>
                    </m:r>
                  </m:oMath>
                </a14:m>
                <a:r>
                  <a:rPr lang="en-US" altLang="zh-CN" sz="2800" spc="-10" dirty="0"/>
                  <a:t> </a:t>
                </a:r>
                <a14:m>
                  <m:oMath xmlns:m="http://schemas.openxmlformats.org/officeDocument/2006/math">
                    <m:f>
                      <m:fPr>
                        <m:ctrlPr>
                          <a:rPr lang="en-US" altLang="zh-CN" sz="2800" i="1" spc="-10">
                            <a:latin typeface="Cambria Math" panose="02040503050406030204" pitchFamily="18" charset="0"/>
                          </a:rPr>
                        </m:ctrlPr>
                      </m:fPr>
                      <m:num>
                        <m:r>
                          <a:rPr lang="en-US" altLang="zh-CN" sz="2800" i="1" spc="-10">
                            <a:latin typeface="Cambria Math" panose="02040503050406030204" pitchFamily="18" charset="0"/>
                          </a:rPr>
                          <m:t>1</m:t>
                        </m:r>
                      </m:num>
                      <m:den>
                        <m:r>
                          <a:rPr lang="en-US" altLang="zh-CN" sz="2800" i="1" spc="-10">
                            <a:latin typeface="Cambria Math" panose="02040503050406030204" pitchFamily="18" charset="0"/>
                          </a:rPr>
                          <m:t>2</m:t>
                        </m:r>
                      </m:den>
                    </m:f>
                    <m:r>
                      <a:rPr lang="en-CN" sz="2800" i="1" dirty="0" smtClean="0">
                        <a:latin typeface="Cambria Math" panose="02040503050406030204" pitchFamily="18" charset="0"/>
                      </a:rPr>
                      <m:t>𝑁</m:t>
                    </m:r>
                    <m:r>
                      <a:rPr lang="en-CN" sz="2800" i="1" dirty="0" smtClean="0">
                        <a:latin typeface="Cambria Math" panose="02040503050406030204" pitchFamily="18" charset="0"/>
                      </a:rPr>
                      <m:t>+1</m:t>
                    </m:r>
                  </m:oMath>
                </a14:m>
                <a:endParaRPr lang="en-CN" sz="2800" dirty="0"/>
              </a:p>
            </p:txBody>
          </p:sp>
        </mc:Choice>
        <mc:Fallback xmlns="">
          <p:sp>
            <p:nvSpPr>
              <p:cNvPr id="12" name="TextBox 11">
                <a:extLst>
                  <a:ext uri="{FF2B5EF4-FFF2-40B4-BE49-F238E27FC236}">
                    <a16:creationId xmlns:a16="http://schemas.microsoft.com/office/drawing/2014/main" id="{01AED37C-D73B-874D-87E1-12C991C76B42}"/>
                  </a:ext>
                </a:extLst>
              </p:cNvPr>
              <p:cNvSpPr txBox="1">
                <a:spLocks noRot="1" noChangeAspect="1" noMove="1" noResize="1" noEditPoints="1" noAdjustHandles="1" noChangeArrowheads="1" noChangeShapeType="1" noTextEdit="1"/>
              </p:cNvSpPr>
              <p:nvPr/>
            </p:nvSpPr>
            <p:spPr>
              <a:xfrm>
                <a:off x="7263179" y="2401001"/>
                <a:ext cx="4065221" cy="700705"/>
              </a:xfrm>
              <a:prstGeom prst="rect">
                <a:avLst/>
              </a:prstGeom>
              <a:blipFill>
                <a:blip r:embed="rId5"/>
                <a:stretch>
                  <a:fillRect b="-3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C7A181-DDBB-ED4E-AA07-AB30A4B6F611}"/>
                  </a:ext>
                </a:extLst>
              </p:cNvPr>
              <p:cNvSpPr txBox="1"/>
              <p:nvPr/>
            </p:nvSpPr>
            <p:spPr>
              <a:xfrm>
                <a:off x="7263179" y="3114406"/>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3" name="TextBox 12">
                <a:extLst>
                  <a:ext uri="{FF2B5EF4-FFF2-40B4-BE49-F238E27FC236}">
                    <a16:creationId xmlns:a16="http://schemas.microsoft.com/office/drawing/2014/main" id="{02C7A181-DDBB-ED4E-AA07-AB30A4B6F611}"/>
                  </a:ext>
                </a:extLst>
              </p:cNvPr>
              <p:cNvSpPr txBox="1">
                <a:spLocks noRot="1" noChangeAspect="1" noMove="1" noResize="1" noEditPoints="1" noAdjustHandles="1" noChangeArrowheads="1" noChangeShapeType="1" noTextEdit="1"/>
              </p:cNvSpPr>
              <p:nvPr/>
            </p:nvSpPr>
            <p:spPr>
              <a:xfrm>
                <a:off x="7263179" y="3114406"/>
                <a:ext cx="2706321" cy="523220"/>
              </a:xfrm>
              <a:prstGeom prst="rect">
                <a:avLst/>
              </a:prstGeom>
              <a:blipFill>
                <a:blip r:embed="rId6"/>
                <a:stretch>
                  <a:fillRect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E095FB-D85C-3C4D-ADBC-91C791214A22}"/>
                  </a:ext>
                </a:extLst>
              </p:cNvPr>
              <p:cNvSpPr txBox="1"/>
              <p:nvPr/>
            </p:nvSpPr>
            <p:spPr>
              <a:xfrm>
                <a:off x="7263178" y="3649193"/>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dirty="0" smtClean="0">
                          <a:latin typeface="Cambria Math" panose="02040503050406030204" pitchFamily="18" charset="0"/>
                          <a:ea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5" name="TextBox 14">
                <a:extLst>
                  <a:ext uri="{FF2B5EF4-FFF2-40B4-BE49-F238E27FC236}">
                    <a16:creationId xmlns:a16="http://schemas.microsoft.com/office/drawing/2014/main" id="{C7E095FB-D85C-3C4D-ADBC-91C791214A22}"/>
                  </a:ext>
                </a:extLst>
              </p:cNvPr>
              <p:cNvSpPr txBox="1">
                <a:spLocks noRot="1" noChangeAspect="1" noMove="1" noResize="1" noEditPoints="1" noAdjustHandles="1" noChangeArrowheads="1" noChangeShapeType="1" noTextEdit="1"/>
              </p:cNvSpPr>
              <p:nvPr/>
            </p:nvSpPr>
            <p:spPr>
              <a:xfrm>
                <a:off x="7263178" y="3649193"/>
                <a:ext cx="2706321" cy="523220"/>
              </a:xfrm>
              <a:prstGeom prst="rect">
                <a:avLst/>
              </a:prstGeom>
              <a:blipFill>
                <a:blip r:embed="rId7"/>
                <a:stretch>
                  <a:fillRect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6C87C79B-50F2-FD46-9D9D-A9676FA6D661}"/>
                  </a:ext>
                </a:extLst>
              </p:cNvPr>
              <p:cNvSpPr txBox="1"/>
              <p:nvPr/>
            </p:nvSpPr>
            <p:spPr>
              <a:xfrm>
                <a:off x="283480" y="4362598"/>
                <a:ext cx="12086320" cy="639983"/>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若</a:t>
                </a:r>
                <a14:m>
                  <m:oMath xmlns:m="http://schemas.openxmlformats.org/officeDocument/2006/math">
                    <m:r>
                      <a:rPr lang="en-US" altLang="zh-CN" sz="3200" b="0" i="1" spc="-10" dirty="0" smtClean="0">
                        <a:latin typeface="Cambria Math" panose="02040503050406030204" pitchFamily="18" charset="0"/>
                      </a:rPr>
                      <m:t>𝑘</m:t>
                    </m:r>
                  </m:oMath>
                </a14:m>
                <a:r>
                  <a:rPr lang="zh-CN" altLang="en-US" sz="3200" spc="-10" dirty="0">
                    <a:latin typeface="+mn-ea"/>
                  </a:rPr>
                  <a:t>个样本的任意输入都不能被</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CN" sz="3200" spc="-10" dirty="0">
                    <a:latin typeface="+mn-ea"/>
                  </a:rPr>
                  <a:t>所</a:t>
                </a:r>
                <a:r>
                  <a:rPr lang="zh-CN" altLang="en-US" sz="3200" spc="-10" dirty="0">
                    <a:latin typeface="+mn-ea"/>
                  </a:rPr>
                  <a:t>打散，即</a:t>
                </a:r>
                <a14:m>
                  <m:oMath xmlns:m="http://schemas.openxmlformats.org/officeDocument/2006/math">
                    <m:r>
                      <a:rPr lang="zh-CN" altLang="en-US" sz="3200" b="0" i="0" spc="-10" smtClean="0">
                        <a:latin typeface="Cambria Math" panose="02040503050406030204" pitchFamily="18" charset="0"/>
                      </a:rPr>
                      <m:t> </m:t>
                    </m:r>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𝑚</m:t>
                        </m:r>
                      </m:e>
                      <m:sub>
                        <m:r>
                          <a:rPr lang="en-US" altLang="zh-CN" sz="3200" i="1" spc="-10" smtClean="0">
                            <a:latin typeface="Cambria Math" panose="02040503050406030204" pitchFamily="18" charset="0"/>
                            <a:ea typeface="Cambria Math" panose="02040503050406030204" pitchFamily="18" charset="0"/>
                          </a:rPr>
                          <m:t>ℋ</m:t>
                        </m:r>
                      </m:sub>
                    </m:sSub>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rPr>
                      <m:t>𝑘</m:t>
                    </m:r>
                    <m:r>
                      <a:rPr lang="en-US" altLang="zh-CN" sz="3200" b="0" i="1" spc="-10" smtClean="0">
                        <a:latin typeface="Cambria Math" panose="02040503050406030204" pitchFamily="18" charset="0"/>
                      </a:rPr>
                      <m:t>)&lt;</m:t>
                    </m:r>
                    <m:sSup>
                      <m:sSupPr>
                        <m:ctrlPr>
                          <a:rPr lang="en-US" altLang="zh-CN" sz="3200" b="0" i="1" spc="-10" smtClean="0">
                            <a:latin typeface="Cambria Math" panose="02040503050406030204" pitchFamily="18" charset="0"/>
                            <a:ea typeface="Cambria Math" panose="02040503050406030204" pitchFamily="18" charset="0"/>
                          </a:rPr>
                        </m:ctrlPr>
                      </m:sSupPr>
                      <m:e>
                        <m:r>
                          <a:rPr lang="en-US" altLang="zh-CN" sz="3200" b="0" i="1" spc="-10" smtClean="0">
                            <a:latin typeface="Cambria Math" panose="02040503050406030204" pitchFamily="18" charset="0"/>
                            <a:ea typeface="Cambria Math" panose="02040503050406030204" pitchFamily="18" charset="0"/>
                          </a:rPr>
                          <m:t>2</m:t>
                        </m:r>
                      </m:e>
                      <m:sup>
                        <m:r>
                          <a:rPr lang="en-US" altLang="zh-CN" sz="3200" b="0" i="1" spc="-10" smtClean="0">
                            <a:latin typeface="Cambria Math" panose="02040503050406030204" pitchFamily="18" charset="0"/>
                            <a:ea typeface="Cambria Math" panose="02040503050406030204" pitchFamily="18" charset="0"/>
                          </a:rPr>
                          <m:t>𝑘</m:t>
                        </m:r>
                      </m:sup>
                    </m:sSup>
                  </m:oMath>
                </a14:m>
                <a:endParaRPr lang="en-US" altLang="zh-CN" sz="3200" spc="-10" dirty="0">
                  <a:latin typeface="+mn-ea"/>
                </a:endParaRPr>
              </a:p>
            </p:txBody>
          </p:sp>
        </mc:Choice>
        <mc:Fallback xmlns="">
          <p:sp>
            <p:nvSpPr>
              <p:cNvPr id="22" name="文本框 119">
                <a:extLst>
                  <a:ext uri="{FF2B5EF4-FFF2-40B4-BE49-F238E27FC236}">
                    <a16:creationId xmlns:a16="http://schemas.microsoft.com/office/drawing/2014/main" id="{6C87C79B-50F2-FD46-9D9D-A9676FA6D661}"/>
                  </a:ext>
                </a:extLst>
              </p:cNvPr>
              <p:cNvSpPr txBox="1">
                <a:spLocks noRot="1" noChangeAspect="1" noMove="1" noResize="1" noEditPoints="1" noAdjustHandles="1" noChangeArrowheads="1" noChangeShapeType="1" noTextEdit="1"/>
              </p:cNvSpPr>
              <p:nvPr/>
            </p:nvSpPr>
            <p:spPr>
              <a:xfrm>
                <a:off x="283480" y="4362598"/>
                <a:ext cx="12086320" cy="639983"/>
              </a:xfrm>
              <a:prstGeom prst="rect">
                <a:avLst/>
              </a:prstGeom>
              <a:blipFill>
                <a:blip r:embed="rId8"/>
                <a:stretch>
                  <a:fillRect l="-1155" t="-3846" b="-288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119">
                <a:extLst>
                  <a:ext uri="{FF2B5EF4-FFF2-40B4-BE49-F238E27FC236}">
                    <a16:creationId xmlns:a16="http://schemas.microsoft.com/office/drawing/2014/main" id="{7701733F-4AF4-9249-89A8-A49501384C5F}"/>
                  </a:ext>
                </a:extLst>
              </p:cNvPr>
              <p:cNvSpPr txBox="1"/>
              <p:nvPr/>
            </p:nvSpPr>
            <p:spPr>
              <a:xfrm>
                <a:off x="751110" y="5080635"/>
                <a:ext cx="10932890" cy="1224118"/>
              </a:xfrm>
              <a:prstGeom prst="rect">
                <a:avLst/>
              </a:prstGeom>
              <a:noFill/>
            </p:spPr>
            <p:txBody>
              <a:bodyPr wrap="square" rtlCol="0">
                <a:spAutoFit/>
              </a:bodyPr>
              <a:lstStyle/>
              <a:p>
                <a:pPr>
                  <a:lnSpc>
                    <a:spcPct val="120000"/>
                  </a:lnSpc>
                </a:pPr>
                <a:r>
                  <a:rPr lang="zh-CN" altLang="en-US" sz="3200" spc="-10" dirty="0">
                    <a:latin typeface="+mn-ea"/>
                  </a:rPr>
                  <a:t>则称</a:t>
                </a:r>
                <a14:m>
                  <m:oMath xmlns:m="http://schemas.openxmlformats.org/officeDocument/2006/math">
                    <m:r>
                      <a:rPr lang="en-US" altLang="zh-CN" sz="3200" i="1" spc="-10" dirty="0" smtClean="0">
                        <a:latin typeface="Cambria Math" panose="02040503050406030204" pitchFamily="18" charset="0"/>
                      </a:rPr>
                      <m:t>𝑘</m:t>
                    </m:r>
                  </m:oMath>
                </a14:m>
                <a:r>
                  <a:rPr lang="zh-CN" altLang="en-US" sz="3200" spc="-10" dirty="0">
                    <a:latin typeface="+mn-ea"/>
                  </a:rPr>
                  <a:t>为</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的</a:t>
                </a:r>
                <a:r>
                  <a:rPr lang="en-US" altLang="zh-CN" sz="3200" spc="-10" dirty="0">
                    <a:solidFill>
                      <a:srgbClr val="FF0000"/>
                    </a:solidFill>
                    <a:latin typeface="+mn-ea"/>
                  </a:rPr>
                  <a:t>break</a:t>
                </a:r>
                <a:r>
                  <a:rPr lang="zh-CN" altLang="en-US" sz="3200" spc="-10" dirty="0">
                    <a:solidFill>
                      <a:srgbClr val="FF0000"/>
                    </a:solidFill>
                    <a:latin typeface="+mn-ea"/>
                  </a:rPr>
                  <a:t> </a:t>
                </a:r>
                <a:r>
                  <a:rPr lang="en-US" altLang="zh-CN" sz="3200" spc="-10" dirty="0">
                    <a:solidFill>
                      <a:srgbClr val="FF0000"/>
                    </a:solidFill>
                    <a:latin typeface="+mn-ea"/>
                  </a:rPr>
                  <a:t>point</a:t>
                </a:r>
                <a:r>
                  <a:rPr lang="zh-CN" altLang="en-US" sz="3200" spc="-10" dirty="0">
                    <a:solidFill>
                      <a:srgbClr val="FF0000"/>
                    </a:solidFill>
                    <a:latin typeface="+mn-ea"/>
                  </a:rPr>
                  <a:t>（突破口）</a:t>
                </a:r>
                <a:r>
                  <a:rPr lang="zh-CN" altLang="en-US" sz="3200" spc="-10" dirty="0">
                    <a:latin typeface="+mn-ea"/>
                  </a:rPr>
                  <a:t>，且</a:t>
                </a:r>
                <a14:m>
                  <m:oMath xmlns:m="http://schemas.openxmlformats.org/officeDocument/2006/math">
                    <m:r>
                      <a:rPr lang="en-US" altLang="zh-CN" sz="3200" b="0" i="1" spc="-10" smtClean="0">
                        <a:latin typeface="Cambria Math" panose="02040503050406030204" pitchFamily="18" charset="0"/>
                      </a:rPr>
                      <m:t>𝑘</m:t>
                    </m:r>
                    <m:r>
                      <a:rPr lang="en-US" altLang="zh-CN" sz="3200" b="0" i="1" spc="-10" smtClean="0">
                        <a:latin typeface="Cambria Math" panose="02040503050406030204" pitchFamily="18" charset="0"/>
                      </a:rPr>
                      <m:t>+1, </m:t>
                    </m:r>
                    <m:r>
                      <a:rPr lang="en-US" altLang="zh-CN" sz="3200" b="0" i="1" spc="-10" smtClean="0">
                        <a:latin typeface="Cambria Math" panose="02040503050406030204" pitchFamily="18" charset="0"/>
                      </a:rPr>
                      <m:t>𝑘</m:t>
                    </m:r>
                    <m:r>
                      <a:rPr lang="en-US" altLang="zh-CN" sz="3200" b="0" i="1" spc="-10" smtClean="0">
                        <a:latin typeface="Cambria Math" panose="02040503050406030204" pitchFamily="18" charset="0"/>
                      </a:rPr>
                      <m:t>+2,…</m:t>
                    </m:r>
                  </m:oMath>
                </a14:m>
                <a:r>
                  <a:rPr lang="zh-CN" altLang="en-US" sz="3200" spc="-10" dirty="0">
                    <a:latin typeface="+mn-ea"/>
                  </a:rPr>
                  <a:t>也是</a:t>
                </a:r>
                <a:r>
                  <a:rPr lang="en-US" altLang="zh-CN" sz="3200" spc="-10" dirty="0">
                    <a:latin typeface="+mn-ea"/>
                  </a:rPr>
                  <a:t>break</a:t>
                </a:r>
                <a:r>
                  <a:rPr lang="zh-CN" altLang="en-US" sz="3200" spc="-10" dirty="0">
                    <a:latin typeface="+mn-ea"/>
                  </a:rPr>
                  <a:t> </a:t>
                </a:r>
                <a:r>
                  <a:rPr lang="en-US" altLang="zh-CN" sz="3200" spc="-10" dirty="0">
                    <a:latin typeface="+mn-ea"/>
                  </a:rPr>
                  <a:t>point</a:t>
                </a:r>
                <a:r>
                  <a:rPr lang="zh-CN" altLang="en-US" sz="3200" spc="-10" dirty="0">
                    <a:latin typeface="+mn-ea"/>
                  </a:rPr>
                  <a:t>。我们关注最小的</a:t>
                </a:r>
                <a:r>
                  <a:rPr lang="en-US" altLang="zh-CN" sz="3200" spc="-10" dirty="0">
                    <a:latin typeface="+mn-ea"/>
                  </a:rPr>
                  <a:t>break</a:t>
                </a:r>
                <a:r>
                  <a:rPr lang="zh-CN" altLang="en-US" sz="3200" spc="-10" dirty="0">
                    <a:latin typeface="+mn-ea"/>
                  </a:rPr>
                  <a:t> </a:t>
                </a:r>
                <a:r>
                  <a:rPr lang="en-US" altLang="zh-CN" sz="3200" spc="-10" dirty="0">
                    <a:latin typeface="+mn-ea"/>
                  </a:rPr>
                  <a:t>point</a:t>
                </a:r>
              </a:p>
            </p:txBody>
          </p:sp>
        </mc:Choice>
        <mc:Fallback xmlns="">
          <p:sp>
            <p:nvSpPr>
              <p:cNvPr id="24" name="文本框 119">
                <a:extLst>
                  <a:ext uri="{FF2B5EF4-FFF2-40B4-BE49-F238E27FC236}">
                    <a16:creationId xmlns:a16="http://schemas.microsoft.com/office/drawing/2014/main" id="{7701733F-4AF4-9249-89A8-A49501384C5F}"/>
                  </a:ext>
                </a:extLst>
              </p:cNvPr>
              <p:cNvSpPr txBox="1">
                <a:spLocks noRot="1" noChangeAspect="1" noMove="1" noResize="1" noEditPoints="1" noAdjustHandles="1" noChangeArrowheads="1" noChangeShapeType="1" noTextEdit="1"/>
              </p:cNvSpPr>
              <p:nvPr/>
            </p:nvSpPr>
            <p:spPr>
              <a:xfrm>
                <a:off x="751110" y="5080635"/>
                <a:ext cx="10932890" cy="1224118"/>
              </a:xfrm>
              <a:prstGeom prst="rect">
                <a:avLst/>
              </a:prstGeom>
              <a:blipFill>
                <a:blip r:embed="rId9"/>
                <a:stretch>
                  <a:fillRect l="-1392" t="-2041" b="-15306"/>
                </a:stretch>
              </a:blipFill>
            </p:spPr>
            <p:txBody>
              <a:bodyPr/>
              <a:lstStyle/>
              <a:p>
                <a:r>
                  <a:rPr lang="en-CN">
                    <a:noFill/>
                  </a:rPr>
                  <a:t> </a:t>
                </a:r>
              </a:p>
            </p:txBody>
          </p:sp>
        </mc:Fallback>
      </mc:AlternateContent>
    </p:spTree>
    <p:extLst>
      <p:ext uri="{BB962C8B-B14F-4D97-AF65-F5344CB8AC3E}">
        <p14:creationId xmlns:p14="http://schemas.microsoft.com/office/powerpoint/2010/main" val="3383222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16" name="文本框 119">
            <a:extLst>
              <a:ext uri="{FF2B5EF4-FFF2-40B4-BE49-F238E27FC236}">
                <a16:creationId xmlns:a16="http://schemas.microsoft.com/office/drawing/2014/main" id="{CD45C9E1-81B9-424B-B737-573FE8F83B3E}"/>
              </a:ext>
            </a:extLst>
          </p:cNvPr>
          <p:cNvSpPr txBox="1"/>
          <p:nvPr/>
        </p:nvSpPr>
        <p:spPr>
          <a:xfrm>
            <a:off x="283480" y="9049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不同假设空间对应的</a:t>
            </a:r>
            <a:r>
              <a:rPr lang="zh-CN" altLang="en-US" sz="3200" b="1" spc="-10" dirty="0">
                <a:latin typeface="+mn-ea"/>
              </a:rPr>
              <a:t>最小</a:t>
            </a:r>
            <a:r>
              <a:rPr lang="en-CN" altLang="zh-CN" sz="3200" b="1" spc="-10" dirty="0">
                <a:latin typeface="+mn-ea"/>
              </a:rPr>
              <a:t>break</a:t>
            </a:r>
            <a:r>
              <a:rPr lang="zh-CN" altLang="en-US" sz="3200" b="1" spc="-10" dirty="0">
                <a:latin typeface="+mn-ea"/>
              </a:rPr>
              <a:t> </a:t>
            </a:r>
            <a:r>
              <a:rPr lang="en-US" altLang="zh-CN" sz="3200" b="1" spc="-10" dirty="0">
                <a:latin typeface="+mn-ea"/>
              </a:rPr>
              <a:t>point</a:t>
            </a:r>
          </a:p>
        </p:txBody>
      </p:sp>
      <p:sp>
        <p:nvSpPr>
          <p:cNvPr id="14" name="文本框 119">
            <a:extLst>
              <a:ext uri="{FF2B5EF4-FFF2-40B4-BE49-F238E27FC236}">
                <a16:creationId xmlns:a16="http://schemas.microsoft.com/office/drawing/2014/main" id="{B2ACD4DD-9013-2E4E-9185-93BC38199F49}"/>
              </a:ext>
            </a:extLst>
          </p:cNvPr>
          <p:cNvSpPr txBox="1"/>
          <p:nvPr/>
        </p:nvSpPr>
        <p:spPr>
          <a:xfrm>
            <a:off x="385080" y="1512433"/>
            <a:ext cx="7641320" cy="2405980"/>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rays</a:t>
            </a:r>
          </a:p>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intervals</a:t>
            </a:r>
          </a:p>
          <a:p>
            <a:pPr marL="457200" indent="-457200">
              <a:lnSpc>
                <a:spcPct val="120000"/>
              </a:lnSpc>
              <a:buFont typeface="Wingdings" pitchFamily="2" charset="2"/>
              <a:buChar char="v"/>
            </a:pPr>
            <a:r>
              <a:rPr lang="en-US" altLang="zh-CN" sz="3200" spc="-10" dirty="0">
                <a:latin typeface="+mn-ea"/>
              </a:rPr>
              <a:t>Convex</a:t>
            </a:r>
            <a:r>
              <a:rPr lang="zh-CN" altLang="en-US" sz="3200" spc="-10" dirty="0">
                <a:latin typeface="+mn-ea"/>
              </a:rPr>
              <a:t> </a:t>
            </a:r>
            <a:r>
              <a:rPr lang="en-US" altLang="zh-CN" sz="3200" spc="-10" dirty="0">
                <a:latin typeface="+mn-ea"/>
              </a:rPr>
              <a:t>set</a:t>
            </a:r>
          </a:p>
          <a:p>
            <a:pPr marL="457200" indent="-457200">
              <a:lnSpc>
                <a:spcPct val="120000"/>
              </a:lnSpc>
              <a:buFont typeface="Wingdings" pitchFamily="2" charset="2"/>
              <a:buChar char="v"/>
            </a:pPr>
            <a:r>
              <a:rPr lang="zh-CN" altLang="en-US" sz="3200" spc="-10" dirty="0">
                <a:latin typeface="+mn-ea"/>
              </a:rPr>
              <a:t>二维平面上的感知器模型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4FD4CE6-6503-7242-9653-2B8832D0CBD8}"/>
                  </a:ext>
                </a:extLst>
              </p:cNvPr>
              <p:cNvSpPr txBox="1"/>
              <p:nvPr/>
            </p:nvSpPr>
            <p:spPr>
              <a:xfrm>
                <a:off x="5624879" y="1598381"/>
                <a:ext cx="3036521" cy="523220"/>
              </a:xfrm>
              <a:prstGeom prst="rect">
                <a:avLst/>
              </a:prstGeom>
              <a:solidFill>
                <a:srgbClr val="F7B0A8"/>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+1</m:t>
                      </m:r>
                    </m:oMath>
                  </m:oMathPara>
                </a14:m>
                <a:endParaRPr lang="en-CN" sz="2800" dirty="0"/>
              </a:p>
            </p:txBody>
          </p:sp>
        </mc:Choice>
        <mc:Fallback xmlns="">
          <p:sp>
            <p:nvSpPr>
              <p:cNvPr id="11" name="TextBox 10">
                <a:extLst>
                  <a:ext uri="{FF2B5EF4-FFF2-40B4-BE49-F238E27FC236}">
                    <a16:creationId xmlns:a16="http://schemas.microsoft.com/office/drawing/2014/main" id="{14FD4CE6-6503-7242-9653-2B8832D0CBD8}"/>
                  </a:ext>
                </a:extLst>
              </p:cNvPr>
              <p:cNvSpPr txBox="1">
                <a:spLocks noRot="1" noChangeAspect="1" noMove="1" noResize="1" noEditPoints="1" noAdjustHandles="1" noChangeArrowheads="1" noChangeShapeType="1" noTextEdit="1"/>
              </p:cNvSpPr>
              <p:nvPr/>
            </p:nvSpPr>
            <p:spPr>
              <a:xfrm>
                <a:off x="5624879" y="1598381"/>
                <a:ext cx="3036521" cy="523220"/>
              </a:xfrm>
              <a:prstGeom prst="rect">
                <a:avLst/>
              </a:prstGeom>
              <a:blipFill>
                <a:blip r:embed="rId3"/>
                <a:stretch>
                  <a:fillRect b="-465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AED37C-D73B-874D-87E1-12C991C76B42}"/>
                  </a:ext>
                </a:extLst>
              </p:cNvPr>
              <p:cNvSpPr txBox="1"/>
              <p:nvPr/>
            </p:nvSpPr>
            <p:spPr>
              <a:xfrm>
                <a:off x="5624879" y="2134301"/>
                <a:ext cx="4065221" cy="700705"/>
              </a:xfrm>
              <a:prstGeom prst="rect">
                <a:avLst/>
              </a:prstGeom>
              <a:solidFill>
                <a:srgbClr val="F7B0A8"/>
              </a:solidFill>
            </p:spPr>
            <p:txBody>
              <a:bodyPr wrap="square">
                <a:spAutoFit/>
              </a:bodyPr>
              <a:lstStyle/>
              <a:p>
                <a:pPr algn="ct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f>
                      <m:fPr>
                        <m:ctrlPr>
                          <a:rPr lang="en-US" altLang="zh-CN" sz="2800" b="0" i="1" spc="-10" smtClean="0">
                            <a:latin typeface="Cambria Math" panose="02040503050406030204" pitchFamily="18" charset="0"/>
                          </a:rPr>
                        </m:ctrlPr>
                      </m:fPr>
                      <m:num>
                        <m:r>
                          <a:rPr lang="en-US" altLang="zh-CN" sz="2800" b="0" i="1" spc="-10" smtClean="0">
                            <a:latin typeface="Cambria Math" panose="02040503050406030204" pitchFamily="18" charset="0"/>
                          </a:rPr>
                          <m:t>1</m:t>
                        </m:r>
                      </m:num>
                      <m:den>
                        <m:r>
                          <a:rPr lang="en-US" altLang="zh-CN" sz="2800" b="0" i="1" spc="-10" smtClean="0">
                            <a:latin typeface="Cambria Math" panose="02040503050406030204" pitchFamily="18" charset="0"/>
                          </a:rPr>
                          <m:t>2</m:t>
                        </m:r>
                      </m:den>
                    </m:f>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𝑁</m:t>
                        </m:r>
                      </m:e>
                      <m:sup>
                        <m:r>
                          <a:rPr lang="en-US" altLang="zh-CN" sz="2800" b="0" i="1" spc="-10" smtClean="0">
                            <a:latin typeface="Cambria Math" panose="02040503050406030204" pitchFamily="18" charset="0"/>
                          </a:rPr>
                          <m:t>2</m:t>
                        </m:r>
                      </m:sup>
                    </m:sSup>
                    <m:r>
                      <a:rPr lang="en-US" altLang="zh-CN" sz="2800" b="0" i="1" spc="-10" smtClean="0">
                        <a:latin typeface="Cambria Math" panose="02040503050406030204" pitchFamily="18" charset="0"/>
                      </a:rPr>
                      <m:t>+</m:t>
                    </m:r>
                  </m:oMath>
                </a14:m>
                <a:r>
                  <a:rPr lang="en-US" altLang="zh-CN" sz="2800" spc="-10" dirty="0"/>
                  <a:t> </a:t>
                </a:r>
                <a14:m>
                  <m:oMath xmlns:m="http://schemas.openxmlformats.org/officeDocument/2006/math">
                    <m:f>
                      <m:fPr>
                        <m:ctrlPr>
                          <a:rPr lang="en-US" altLang="zh-CN" sz="2800" i="1" spc="-10">
                            <a:latin typeface="Cambria Math" panose="02040503050406030204" pitchFamily="18" charset="0"/>
                          </a:rPr>
                        </m:ctrlPr>
                      </m:fPr>
                      <m:num>
                        <m:r>
                          <a:rPr lang="en-US" altLang="zh-CN" sz="2800" i="1" spc="-10">
                            <a:latin typeface="Cambria Math" panose="02040503050406030204" pitchFamily="18" charset="0"/>
                          </a:rPr>
                          <m:t>1</m:t>
                        </m:r>
                      </m:num>
                      <m:den>
                        <m:r>
                          <a:rPr lang="en-US" altLang="zh-CN" sz="2800" i="1" spc="-10">
                            <a:latin typeface="Cambria Math" panose="02040503050406030204" pitchFamily="18" charset="0"/>
                          </a:rPr>
                          <m:t>2</m:t>
                        </m:r>
                      </m:den>
                    </m:f>
                    <m:r>
                      <a:rPr lang="en-CN" sz="2800" i="1" dirty="0" smtClean="0">
                        <a:latin typeface="Cambria Math" panose="02040503050406030204" pitchFamily="18" charset="0"/>
                      </a:rPr>
                      <m:t>𝑁</m:t>
                    </m:r>
                    <m:r>
                      <a:rPr lang="en-CN" sz="2800" i="1" dirty="0" smtClean="0">
                        <a:latin typeface="Cambria Math" panose="02040503050406030204" pitchFamily="18" charset="0"/>
                      </a:rPr>
                      <m:t>+1</m:t>
                    </m:r>
                  </m:oMath>
                </a14:m>
                <a:endParaRPr lang="en-CN" sz="2800" dirty="0"/>
              </a:p>
            </p:txBody>
          </p:sp>
        </mc:Choice>
        <mc:Fallback xmlns="">
          <p:sp>
            <p:nvSpPr>
              <p:cNvPr id="12" name="TextBox 11">
                <a:extLst>
                  <a:ext uri="{FF2B5EF4-FFF2-40B4-BE49-F238E27FC236}">
                    <a16:creationId xmlns:a16="http://schemas.microsoft.com/office/drawing/2014/main" id="{01AED37C-D73B-874D-87E1-12C991C76B42}"/>
                  </a:ext>
                </a:extLst>
              </p:cNvPr>
              <p:cNvSpPr txBox="1">
                <a:spLocks noRot="1" noChangeAspect="1" noMove="1" noResize="1" noEditPoints="1" noAdjustHandles="1" noChangeArrowheads="1" noChangeShapeType="1" noTextEdit="1"/>
              </p:cNvSpPr>
              <p:nvPr/>
            </p:nvSpPr>
            <p:spPr>
              <a:xfrm>
                <a:off x="5624879" y="2134301"/>
                <a:ext cx="4065221" cy="700705"/>
              </a:xfrm>
              <a:prstGeom prst="rect">
                <a:avLst/>
              </a:prstGeom>
              <a:blipFill>
                <a:blip r:embed="rId4"/>
                <a:stretch>
                  <a:fillRect b="-3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C7A181-DDBB-ED4E-AA07-AB30A4B6F611}"/>
                  </a:ext>
                </a:extLst>
              </p:cNvPr>
              <p:cNvSpPr txBox="1"/>
              <p:nvPr/>
            </p:nvSpPr>
            <p:spPr>
              <a:xfrm>
                <a:off x="5624879" y="2847706"/>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3" name="TextBox 12">
                <a:extLst>
                  <a:ext uri="{FF2B5EF4-FFF2-40B4-BE49-F238E27FC236}">
                    <a16:creationId xmlns:a16="http://schemas.microsoft.com/office/drawing/2014/main" id="{02C7A181-DDBB-ED4E-AA07-AB30A4B6F611}"/>
                  </a:ext>
                </a:extLst>
              </p:cNvPr>
              <p:cNvSpPr txBox="1">
                <a:spLocks noRot="1" noChangeAspect="1" noMove="1" noResize="1" noEditPoints="1" noAdjustHandles="1" noChangeArrowheads="1" noChangeShapeType="1" noTextEdit="1"/>
              </p:cNvSpPr>
              <p:nvPr/>
            </p:nvSpPr>
            <p:spPr>
              <a:xfrm>
                <a:off x="5624879" y="2847706"/>
                <a:ext cx="2706321" cy="523220"/>
              </a:xfrm>
              <a:prstGeom prst="rect">
                <a:avLst/>
              </a:prstGeom>
              <a:blipFill>
                <a:blip r:embed="rId5"/>
                <a:stretch>
                  <a:fillRect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E095FB-D85C-3C4D-ADBC-91C791214A22}"/>
                  </a:ext>
                </a:extLst>
              </p:cNvPr>
              <p:cNvSpPr txBox="1"/>
              <p:nvPr/>
            </p:nvSpPr>
            <p:spPr>
              <a:xfrm>
                <a:off x="5624878" y="3382493"/>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dirty="0" smtClean="0">
                          <a:latin typeface="Cambria Math" panose="02040503050406030204" pitchFamily="18" charset="0"/>
                          <a:ea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5" name="TextBox 14">
                <a:extLst>
                  <a:ext uri="{FF2B5EF4-FFF2-40B4-BE49-F238E27FC236}">
                    <a16:creationId xmlns:a16="http://schemas.microsoft.com/office/drawing/2014/main" id="{C7E095FB-D85C-3C4D-ADBC-91C791214A22}"/>
                  </a:ext>
                </a:extLst>
              </p:cNvPr>
              <p:cNvSpPr txBox="1">
                <a:spLocks noRot="1" noChangeAspect="1" noMove="1" noResize="1" noEditPoints="1" noAdjustHandles="1" noChangeArrowheads="1" noChangeShapeType="1" noTextEdit="1"/>
              </p:cNvSpPr>
              <p:nvPr/>
            </p:nvSpPr>
            <p:spPr>
              <a:xfrm>
                <a:off x="5624878" y="3382493"/>
                <a:ext cx="2706321" cy="523220"/>
              </a:xfrm>
              <a:prstGeom prst="rect">
                <a:avLst/>
              </a:prstGeom>
              <a:blipFill>
                <a:blip r:embed="rId6"/>
                <a:stretch>
                  <a:fillRect b="-7143"/>
                </a:stretch>
              </a:blipFill>
            </p:spPr>
            <p:txBody>
              <a:bodyPr/>
              <a:lstStyle/>
              <a:p>
                <a:r>
                  <a:rPr lang="en-CN">
                    <a:noFill/>
                  </a:rPr>
                  <a:t> </a:t>
                </a:r>
              </a:p>
            </p:txBody>
          </p:sp>
        </mc:Fallback>
      </mc:AlternateContent>
      <p:sp>
        <p:nvSpPr>
          <p:cNvPr id="17" name="文本框 119">
            <a:extLst>
              <a:ext uri="{FF2B5EF4-FFF2-40B4-BE49-F238E27FC236}">
                <a16:creationId xmlns:a16="http://schemas.microsoft.com/office/drawing/2014/main" id="{14A98CA4-0B36-2B49-AC96-A00425F6912F}"/>
              </a:ext>
            </a:extLst>
          </p:cNvPr>
          <p:cNvSpPr txBox="1"/>
          <p:nvPr/>
        </p:nvSpPr>
        <p:spPr>
          <a:xfrm>
            <a:off x="10251170" y="1499733"/>
            <a:ext cx="899430" cy="2405980"/>
          </a:xfrm>
          <a:prstGeom prst="rect">
            <a:avLst/>
          </a:prstGeom>
          <a:solidFill>
            <a:schemeClr val="accent5">
              <a:lumMod val="20000"/>
              <a:lumOff val="80000"/>
            </a:schemeClr>
          </a:solidFill>
        </p:spPr>
        <p:txBody>
          <a:bodyPr wrap="square" rtlCol="0">
            <a:spAutoFit/>
          </a:bodyPr>
          <a:lstStyle/>
          <a:p>
            <a:pPr>
              <a:lnSpc>
                <a:spcPct val="120000"/>
              </a:lnSpc>
            </a:pPr>
            <a:r>
              <a:rPr lang="en-US" altLang="zh-CN" sz="3200" b="1" spc="-10" dirty="0">
                <a:solidFill>
                  <a:srgbClr val="FF0000"/>
                </a:solidFill>
                <a:latin typeface="+mn-ea"/>
              </a:rPr>
              <a:t>2</a:t>
            </a:r>
            <a:endParaRPr lang="en-CN" altLang="zh-CN" sz="3200" b="1" spc="-10" dirty="0">
              <a:solidFill>
                <a:srgbClr val="FF0000"/>
              </a:solidFill>
              <a:latin typeface="+mn-ea"/>
            </a:endParaRPr>
          </a:p>
          <a:p>
            <a:pPr>
              <a:lnSpc>
                <a:spcPct val="120000"/>
              </a:lnSpc>
            </a:pPr>
            <a:r>
              <a:rPr lang="en-US" altLang="zh-CN" sz="3200" b="1" spc="-10" dirty="0">
                <a:solidFill>
                  <a:srgbClr val="FF0000"/>
                </a:solidFill>
                <a:latin typeface="+mn-ea"/>
              </a:rPr>
              <a:t>3</a:t>
            </a:r>
            <a:endParaRPr lang="en-CN" altLang="zh-CN" sz="3200" b="1" spc="-10" dirty="0">
              <a:solidFill>
                <a:srgbClr val="FF0000"/>
              </a:solidFill>
              <a:latin typeface="+mn-ea"/>
            </a:endParaRPr>
          </a:p>
          <a:p>
            <a:pPr>
              <a:lnSpc>
                <a:spcPct val="120000"/>
              </a:lnSpc>
            </a:pPr>
            <a:r>
              <a:rPr lang="en-US" altLang="zh-CN" sz="3200" b="1" spc="-10" dirty="0">
                <a:solidFill>
                  <a:srgbClr val="FF0000"/>
                </a:solidFill>
                <a:latin typeface="+mn-ea"/>
              </a:rPr>
              <a:t>\</a:t>
            </a:r>
            <a:endParaRPr lang="en-CN" altLang="zh-CN" sz="3200" b="1" spc="-10" dirty="0">
              <a:solidFill>
                <a:srgbClr val="FF0000"/>
              </a:solidFill>
              <a:latin typeface="+mn-ea"/>
            </a:endParaRPr>
          </a:p>
          <a:p>
            <a:pPr>
              <a:lnSpc>
                <a:spcPct val="120000"/>
              </a:lnSpc>
            </a:pPr>
            <a:r>
              <a:rPr lang="en-US" altLang="zh-CN" sz="3200" b="1" spc="-10" dirty="0">
                <a:solidFill>
                  <a:srgbClr val="FF0000"/>
                </a:solidFill>
                <a:latin typeface="+mn-ea"/>
              </a:rPr>
              <a:t>4</a:t>
            </a:r>
          </a:p>
        </p:txBody>
      </p:sp>
      <mc:AlternateContent xmlns:mc="http://schemas.openxmlformats.org/markup-compatibility/2006" xmlns:a14="http://schemas.microsoft.com/office/drawing/2010/main">
        <mc:Choice Requires="a14">
          <p:sp>
            <p:nvSpPr>
              <p:cNvPr id="18" name="文本框 119">
                <a:extLst>
                  <a:ext uri="{FF2B5EF4-FFF2-40B4-BE49-F238E27FC236}">
                    <a16:creationId xmlns:a16="http://schemas.microsoft.com/office/drawing/2014/main" id="{BF36D571-0039-9E4A-B871-5BC6A6C5AFE2}"/>
                  </a:ext>
                </a:extLst>
              </p:cNvPr>
              <p:cNvSpPr txBox="1"/>
              <p:nvPr/>
            </p:nvSpPr>
            <p:spPr>
              <a:xfrm>
                <a:off x="90940" y="4082434"/>
                <a:ext cx="12010120" cy="639983"/>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solidFill>
                      <a:schemeClr val="accent1"/>
                    </a:solidFill>
                    <a:latin typeface="+mn-ea"/>
                  </a:rPr>
                  <a:t>定理：</a:t>
                </a:r>
                <a:r>
                  <a:rPr lang="zh-CN" altLang="en-US" sz="3200" b="1" spc="-10" dirty="0">
                    <a:latin typeface="+mn-ea"/>
                  </a:rPr>
                  <a:t>若存在</a:t>
                </a:r>
                <a:r>
                  <a:rPr lang="en-US" altLang="zh-CN" sz="3200" b="1" spc="-10" dirty="0">
                    <a:latin typeface="+mn-ea"/>
                  </a:rPr>
                  <a:t>break</a:t>
                </a:r>
                <a:r>
                  <a:rPr lang="zh-CN" altLang="en-US" sz="3200" b="1" spc="-10" dirty="0">
                    <a:latin typeface="+mn-ea"/>
                  </a:rPr>
                  <a:t> </a:t>
                </a:r>
                <a:r>
                  <a:rPr lang="en-US" altLang="zh-CN" sz="3200" b="1" spc="-10" dirty="0">
                    <a:latin typeface="+mn-ea"/>
                  </a:rPr>
                  <a:t>point</a:t>
                </a:r>
                <a:r>
                  <a:rPr lang="zh-CN" altLang="en-US" sz="3200" b="1" spc="-10" dirty="0">
                    <a:latin typeface="+mn-ea"/>
                  </a:rPr>
                  <a:t> </a:t>
                </a:r>
                <a14:m>
                  <m:oMath xmlns:m="http://schemas.openxmlformats.org/officeDocument/2006/math">
                    <m:r>
                      <a:rPr lang="en-US" altLang="zh-CN" sz="3200" b="1" i="1" spc="-10" smtClean="0">
                        <a:latin typeface="Cambria Math" panose="02040503050406030204" pitchFamily="18" charset="0"/>
                      </a:rPr>
                      <m:t>𝒌</m:t>
                    </m:r>
                    <m:r>
                      <a:rPr lang="en-US" altLang="zh-CN" sz="3200" b="0" i="1" spc="-10" smtClean="0">
                        <a:latin typeface="Cambria Math" panose="02040503050406030204" pitchFamily="18" charset="0"/>
                        <a:ea typeface="Cambria Math" panose="02040503050406030204" pitchFamily="18" charset="0"/>
                      </a:rPr>
                      <m:t>≥3</m:t>
                    </m:r>
                  </m:oMath>
                </a14:m>
                <a:r>
                  <a:rPr lang="zh-CN" altLang="en-US" sz="3200" spc="-10" dirty="0">
                    <a:latin typeface="+mn-ea"/>
                  </a:rPr>
                  <a:t>，且</a:t>
                </a:r>
                <a14:m>
                  <m:oMath xmlns:m="http://schemas.openxmlformats.org/officeDocument/2006/math">
                    <m:r>
                      <a:rPr lang="en-US" altLang="zh-CN" sz="3200" b="0" i="1" spc="-10" smtClean="0">
                        <a:latin typeface="Cambria Math" panose="02040503050406030204" pitchFamily="18" charset="0"/>
                      </a:rPr>
                      <m:t>𝑁</m:t>
                    </m:r>
                    <m:r>
                      <a:rPr lang="en-US" altLang="zh-CN" sz="3200" b="0" i="1" spc="-10" smtClean="0">
                        <a:latin typeface="Cambria Math" panose="02040503050406030204" pitchFamily="18" charset="0"/>
                        <a:ea typeface="Cambria Math" panose="02040503050406030204" pitchFamily="18" charset="0"/>
                      </a:rPr>
                      <m:t>≥2</m:t>
                    </m:r>
                  </m:oMath>
                </a14:m>
                <a:r>
                  <a:rPr lang="zh-CN" altLang="en-US" sz="3200" spc="-10" dirty="0">
                    <a:latin typeface="+mn-ea"/>
                  </a:rPr>
                  <a:t>，则</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d>
                      <m:dPr>
                        <m:ctrlPr>
                          <a:rPr lang="en-US" altLang="zh-CN" sz="3200" i="1" spc="-10">
                            <a:solidFill>
                              <a:srgbClr val="FF0000"/>
                            </a:solidFill>
                            <a:latin typeface="Cambria Math" panose="02040503050406030204" pitchFamily="18" charset="0"/>
                            <a:ea typeface="Cambria Math" panose="02040503050406030204" pitchFamily="18" charset="0"/>
                          </a:rPr>
                        </m:ctrlPr>
                      </m:dPr>
                      <m:e>
                        <m:r>
                          <a:rPr lang="en-US" altLang="zh-CN" sz="3200" i="1" spc="-10">
                            <a:solidFill>
                              <a:srgbClr val="FF0000"/>
                            </a:solidFill>
                            <a:latin typeface="Cambria Math" panose="02040503050406030204" pitchFamily="18" charset="0"/>
                          </a:rPr>
                          <m:t>𝑁</m:t>
                        </m:r>
                      </m:e>
                    </m:d>
                    <m:r>
                      <a:rPr lang="en-US" altLang="zh-CN" sz="3200" b="0" i="1" spc="-10" dirty="0" smtClean="0">
                        <a:solidFill>
                          <a:srgbClr val="FF0000"/>
                        </a:solidFill>
                        <a:latin typeface="Cambria Math" panose="02040503050406030204" pitchFamily="18" charset="0"/>
                        <a:ea typeface="Cambria Math" panose="02040503050406030204" pitchFamily="18" charset="0"/>
                      </a:rPr>
                      <m:t>≤</m:t>
                    </m:r>
                    <m:sSup>
                      <m:sSupPr>
                        <m:ctrlPr>
                          <a:rPr lang="en-US" altLang="zh-CN" sz="3200" b="0" i="1" spc="-10" smtClean="0">
                            <a:solidFill>
                              <a:srgbClr val="FF0000"/>
                            </a:solidFill>
                            <a:latin typeface="Cambria Math" panose="02040503050406030204" pitchFamily="18" charset="0"/>
                            <a:ea typeface="Cambria Math" panose="02040503050406030204" pitchFamily="18" charset="0"/>
                          </a:rPr>
                        </m:ctrlPr>
                      </m:sSupPr>
                      <m:e>
                        <m:r>
                          <a:rPr lang="en-US" altLang="zh-CN" sz="3200" b="0" i="1" spc="-10" smtClean="0">
                            <a:solidFill>
                              <a:srgbClr val="FF0000"/>
                            </a:solidFill>
                            <a:latin typeface="Cambria Math" panose="02040503050406030204" pitchFamily="18" charset="0"/>
                            <a:ea typeface="Cambria Math" panose="02040503050406030204" pitchFamily="18" charset="0"/>
                          </a:rPr>
                          <m:t>𝑁</m:t>
                        </m:r>
                      </m:e>
                      <m:sup>
                        <m:r>
                          <a:rPr lang="en-US" altLang="zh-CN" sz="3200" b="0" i="1" spc="-10" smtClean="0">
                            <a:solidFill>
                              <a:srgbClr val="FF0000"/>
                            </a:solidFill>
                            <a:latin typeface="Cambria Math" panose="02040503050406030204" pitchFamily="18" charset="0"/>
                            <a:ea typeface="Cambria Math" panose="02040503050406030204" pitchFamily="18" charset="0"/>
                          </a:rPr>
                          <m:t>𝑘</m:t>
                        </m:r>
                        <m:r>
                          <a:rPr lang="en-US" altLang="zh-CN" sz="3200" b="0" i="1" spc="-10" smtClean="0">
                            <a:solidFill>
                              <a:srgbClr val="FF0000"/>
                            </a:solidFill>
                            <a:latin typeface="Cambria Math" panose="02040503050406030204" pitchFamily="18" charset="0"/>
                            <a:ea typeface="Cambria Math" panose="02040503050406030204" pitchFamily="18" charset="0"/>
                          </a:rPr>
                          <m:t>−1</m:t>
                        </m:r>
                      </m:sup>
                    </m:sSup>
                  </m:oMath>
                </a14:m>
                <a:endParaRPr lang="en-US" altLang="zh-CN" sz="3200" spc="-10" dirty="0">
                  <a:latin typeface="+mn-ea"/>
                </a:endParaRPr>
              </a:p>
            </p:txBody>
          </p:sp>
        </mc:Choice>
        <mc:Fallback xmlns="">
          <p:sp>
            <p:nvSpPr>
              <p:cNvPr id="18" name="文本框 119">
                <a:extLst>
                  <a:ext uri="{FF2B5EF4-FFF2-40B4-BE49-F238E27FC236}">
                    <a16:creationId xmlns:a16="http://schemas.microsoft.com/office/drawing/2014/main" id="{BF36D571-0039-9E4A-B871-5BC6A6C5AFE2}"/>
                  </a:ext>
                </a:extLst>
              </p:cNvPr>
              <p:cNvSpPr txBox="1">
                <a:spLocks noRot="1" noChangeAspect="1" noMove="1" noResize="1" noEditPoints="1" noAdjustHandles="1" noChangeArrowheads="1" noChangeShapeType="1" noTextEdit="1"/>
              </p:cNvSpPr>
              <p:nvPr/>
            </p:nvSpPr>
            <p:spPr>
              <a:xfrm>
                <a:off x="90940" y="4082434"/>
                <a:ext cx="12010120" cy="639983"/>
              </a:xfrm>
              <a:prstGeom prst="rect">
                <a:avLst/>
              </a:prstGeom>
              <a:blipFill>
                <a:blip r:embed="rId7"/>
                <a:stretch>
                  <a:fillRect l="-1163" t="-3922" b="-31373"/>
                </a:stretch>
              </a:blipFill>
            </p:spPr>
            <p:txBody>
              <a:bodyPr/>
              <a:lstStyle/>
              <a:p>
                <a:r>
                  <a:rPr lang="en-CN">
                    <a:noFill/>
                  </a:rPr>
                  <a:t> </a:t>
                </a:r>
              </a:p>
            </p:txBody>
          </p:sp>
        </mc:Fallback>
      </mc:AlternateContent>
      <p:sp>
        <p:nvSpPr>
          <p:cNvPr id="19" name="文本框 119">
            <a:extLst>
              <a:ext uri="{FF2B5EF4-FFF2-40B4-BE49-F238E27FC236}">
                <a16:creationId xmlns:a16="http://schemas.microsoft.com/office/drawing/2014/main" id="{7A3D55B5-A107-124B-A845-DE2102FF8381}"/>
              </a:ext>
            </a:extLst>
          </p:cNvPr>
          <p:cNvSpPr txBox="1"/>
          <p:nvPr/>
        </p:nvSpPr>
        <p:spPr>
          <a:xfrm>
            <a:off x="871760" y="4762876"/>
            <a:ext cx="10278840" cy="564706"/>
          </a:xfrm>
          <a:prstGeom prst="rect">
            <a:avLst/>
          </a:prstGeom>
          <a:noFill/>
        </p:spPr>
        <p:txBody>
          <a:bodyPr wrap="square" rtlCol="0">
            <a:spAutoFit/>
          </a:bodyPr>
          <a:lstStyle/>
          <a:p>
            <a:pPr>
              <a:lnSpc>
                <a:spcPct val="120000"/>
              </a:lnSpc>
            </a:pPr>
            <a:r>
              <a:rPr lang="zh-CN" altLang="en-US" sz="2800" spc="-10" dirty="0">
                <a:latin typeface="+mn-ea"/>
              </a:rPr>
              <a:t>证明可参考：</a:t>
            </a:r>
            <a:r>
              <a:rPr lang="en-US" altLang="zh-CN" sz="2800" spc="-10" dirty="0">
                <a:latin typeface="+mn-ea"/>
              </a:rPr>
              <a:t> </a:t>
            </a:r>
            <a:r>
              <a:rPr lang="en-US" altLang="zh-CN" sz="2800" b="1" spc="-10" dirty="0">
                <a:solidFill>
                  <a:schemeClr val="accent1">
                    <a:lumMod val="75000"/>
                  </a:schemeClr>
                </a:solidFill>
                <a:latin typeface="+mn-ea"/>
              </a:rPr>
              <a:t>Learning from data</a:t>
            </a:r>
            <a:r>
              <a:rPr lang="en-US" altLang="zh-CN" sz="2800" spc="-10" dirty="0">
                <a:latin typeface="+mn-ea"/>
              </a:rPr>
              <a:t>, 2012, </a:t>
            </a:r>
            <a:r>
              <a:rPr lang="en-US" sz="2800" dirty="0"/>
              <a:t>Abu-Mostafa et al.</a:t>
            </a:r>
            <a:endParaRPr lang="en-US" altLang="zh-CN" sz="2800" spc="-10" dirty="0">
              <a:latin typeface="+mn-ea"/>
            </a:endParaRPr>
          </a:p>
        </p:txBody>
      </p:sp>
      <mc:AlternateContent xmlns:mc="http://schemas.openxmlformats.org/markup-compatibility/2006" xmlns:a14="http://schemas.microsoft.com/office/drawing/2010/main">
        <mc:Choice Requires="a14">
          <p:sp>
            <p:nvSpPr>
              <p:cNvPr id="21" name="文本框 119">
                <a:extLst>
                  <a:ext uri="{FF2B5EF4-FFF2-40B4-BE49-F238E27FC236}">
                    <a16:creationId xmlns:a16="http://schemas.microsoft.com/office/drawing/2014/main" id="{4459235C-FF7F-8642-B836-0C6E1C42ED46}"/>
                  </a:ext>
                </a:extLst>
              </p:cNvPr>
              <p:cNvSpPr txBox="1"/>
              <p:nvPr/>
            </p:nvSpPr>
            <p:spPr>
              <a:xfrm>
                <a:off x="1731280" y="5442780"/>
                <a:ext cx="9607273" cy="639983"/>
              </a:xfrm>
              <a:prstGeom prst="rect">
                <a:avLst/>
              </a:prstGeom>
              <a:noFill/>
            </p:spPr>
            <p:txBody>
              <a:bodyPr wrap="square" rtlCol="0">
                <a:spAutoFit/>
              </a:bodyPr>
              <a:lstStyle/>
              <a:p>
                <a:pPr>
                  <a:lnSpc>
                    <a:spcPct val="120000"/>
                  </a:lnSpc>
                </a:pPr>
                <a:r>
                  <a:rPr lang="zh-CN" altLang="en-US" sz="3200" spc="-10" dirty="0">
                    <a:latin typeface="+mn-ea"/>
                  </a:rPr>
                  <a:t>若对于</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存在</a:t>
                </a:r>
                <a:r>
                  <a:rPr lang="en-US" altLang="zh-CN" sz="3200" spc="-10" dirty="0">
                    <a:latin typeface="+mn-ea"/>
                  </a:rPr>
                  <a:t>break</a:t>
                </a:r>
                <a:r>
                  <a:rPr lang="zh-CN" altLang="en-US" sz="3200" spc="-10" dirty="0">
                    <a:latin typeface="+mn-ea"/>
                  </a:rPr>
                  <a:t> </a:t>
                </a:r>
                <a:r>
                  <a:rPr lang="en-US" altLang="zh-CN" sz="3200" spc="-10" dirty="0">
                    <a:latin typeface="+mn-ea"/>
                  </a:rPr>
                  <a:t>point</a:t>
                </a:r>
                <a:r>
                  <a:rPr lang="zh-CN" altLang="en-US" sz="3200" spc="-10" dirty="0">
                    <a:latin typeface="+mn-ea"/>
                  </a:rPr>
                  <a:t> </a:t>
                </a:r>
                <a14:m>
                  <m:oMath xmlns:m="http://schemas.openxmlformats.org/officeDocument/2006/math">
                    <m:r>
                      <a:rPr lang="en-US" altLang="zh-CN" sz="3200" b="0" i="1" spc="-10" smtClean="0">
                        <a:latin typeface="Cambria Math" panose="02040503050406030204" pitchFamily="18" charset="0"/>
                      </a:rPr>
                      <m:t>𝑘</m:t>
                    </m:r>
                  </m:oMath>
                </a14:m>
                <a:r>
                  <a:rPr lang="zh-CN" altLang="en-US" sz="3200" spc="-10" dirty="0">
                    <a:latin typeface="+mn-ea"/>
                  </a:rPr>
                  <a:t>，则</a:t>
                </a:r>
                <a14:m>
                  <m:oMath xmlns:m="http://schemas.openxmlformats.org/officeDocument/2006/math">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in</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out</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oMath>
                </a14:m>
                <a:endParaRPr lang="en-US" altLang="zh-CN" sz="3200" spc="-10" dirty="0">
                  <a:latin typeface="+mn-ea"/>
                </a:endParaRPr>
              </a:p>
            </p:txBody>
          </p:sp>
        </mc:Choice>
        <mc:Fallback xmlns="">
          <p:sp>
            <p:nvSpPr>
              <p:cNvPr id="21" name="文本框 119">
                <a:extLst>
                  <a:ext uri="{FF2B5EF4-FFF2-40B4-BE49-F238E27FC236}">
                    <a16:creationId xmlns:a16="http://schemas.microsoft.com/office/drawing/2014/main" id="{4459235C-FF7F-8642-B836-0C6E1C42ED46}"/>
                  </a:ext>
                </a:extLst>
              </p:cNvPr>
              <p:cNvSpPr txBox="1">
                <a:spLocks noRot="1" noChangeAspect="1" noMove="1" noResize="1" noEditPoints="1" noAdjustHandles="1" noChangeArrowheads="1" noChangeShapeType="1" noTextEdit="1"/>
              </p:cNvSpPr>
              <p:nvPr/>
            </p:nvSpPr>
            <p:spPr>
              <a:xfrm>
                <a:off x="1731280" y="5442780"/>
                <a:ext cx="9607273" cy="639983"/>
              </a:xfrm>
              <a:prstGeom prst="rect">
                <a:avLst/>
              </a:prstGeom>
              <a:blipFill>
                <a:blip r:embed="rId8"/>
                <a:stretch>
                  <a:fillRect l="-1585" t="-3846" b="-28846"/>
                </a:stretch>
              </a:blipFill>
            </p:spPr>
            <p:txBody>
              <a:bodyPr/>
              <a:lstStyle/>
              <a:p>
                <a:r>
                  <a:rPr lang="en-CN">
                    <a:noFill/>
                  </a:rPr>
                  <a:t> </a:t>
                </a:r>
              </a:p>
            </p:txBody>
          </p:sp>
        </mc:Fallback>
      </mc:AlternateContent>
      <p:sp>
        <p:nvSpPr>
          <p:cNvPr id="23" name="Right Arrow 22">
            <a:extLst>
              <a:ext uri="{FF2B5EF4-FFF2-40B4-BE49-F238E27FC236}">
                <a16:creationId xmlns:a16="http://schemas.microsoft.com/office/drawing/2014/main" id="{BCAF27FE-C85F-9F48-94E9-8FA6CF28458E}"/>
              </a:ext>
            </a:extLst>
          </p:cNvPr>
          <p:cNvSpPr/>
          <p:nvPr/>
        </p:nvSpPr>
        <p:spPr>
          <a:xfrm>
            <a:off x="853447" y="5504303"/>
            <a:ext cx="644577" cy="4497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13128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D45C9E1-81B9-424B-B737-573FE8F83B3E}"/>
                  </a:ext>
                </a:extLst>
              </p:cNvPr>
              <p:cNvSpPr txBox="1"/>
              <p:nvPr/>
            </p:nvSpPr>
            <p:spPr>
              <a:xfrm>
                <a:off x="566960" y="1362147"/>
                <a:ext cx="10926540" cy="181504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solidFill>
                      <a:schemeClr val="accent1"/>
                    </a:solidFill>
                    <a:latin typeface="+mn-ea"/>
                  </a:rPr>
                  <a:t>测验</a:t>
                </a:r>
                <a:r>
                  <a:rPr lang="zh-CN" altLang="en-US" sz="3200" spc="-10" dirty="0">
                    <a:solidFill>
                      <a:schemeClr val="accent1"/>
                    </a:solidFill>
                    <a:latin typeface="+mn-ea"/>
                  </a:rPr>
                  <a:t>：</a:t>
                </a:r>
                <a:r>
                  <a:rPr lang="zh-CN" altLang="en-US" sz="3200" spc="-10" dirty="0">
                    <a:latin typeface="+mn-ea"/>
                  </a:rPr>
                  <a:t>一维空间上的二分类模型中考虑假设空间</a:t>
                </a:r>
                <a14:m>
                  <m:oMath xmlns:m="http://schemas.openxmlformats.org/officeDocument/2006/math">
                    <m:r>
                      <a:rPr lang="en-US" altLang="zh-CN" sz="3200" i="1" spc="-10" smtClean="0">
                        <a:latin typeface="Cambria Math" panose="02040503050406030204" pitchFamily="18" charset="0"/>
                        <a:ea typeface="Cambria Math" panose="02040503050406030204" pitchFamily="18" charset="0"/>
                      </a:rPr>
                      <m:t>ℋ</m:t>
                    </m:r>
                  </m:oMath>
                </a14:m>
                <a:r>
                  <a:rPr lang="zh-CN" altLang="en-US" sz="3200" spc="-10" dirty="0">
                    <a:latin typeface="+mn-ea"/>
                  </a:rPr>
                  <a:t>为</a:t>
                </a:r>
                <a:r>
                  <a:rPr lang="en-US" altLang="zh-CN" sz="3200" spc="-10" dirty="0">
                    <a:latin typeface="+mn-ea"/>
                  </a:rPr>
                  <a:t>positive and negative rays</a:t>
                </a:r>
                <a:r>
                  <a:rPr lang="zh-CN" altLang="en-US" sz="3200" spc="-10" dirty="0">
                    <a:latin typeface="+mn-ea"/>
                  </a:rPr>
                  <a:t>，即</a:t>
                </a:r>
                <a14:m>
                  <m:oMath xmlns:m="http://schemas.openxmlformats.org/officeDocument/2006/math">
                    <m:r>
                      <a:rPr lang="en-US" altLang="zh-CN" sz="3200" i="1" spc="-10">
                        <a:latin typeface="Cambria Math" panose="02040503050406030204" pitchFamily="18" charset="0"/>
                      </a:rPr>
                      <m:t>h</m:t>
                    </m:r>
                    <m:d>
                      <m:dPr>
                        <m:ctrlPr>
                          <a:rPr lang="en-US" altLang="zh-CN" sz="3200" i="1" spc="-10">
                            <a:latin typeface="Cambria Math" panose="02040503050406030204" pitchFamily="18" charset="0"/>
                            <a:ea typeface="Cambria Math" panose="02040503050406030204" pitchFamily="18" charset="0"/>
                          </a:rPr>
                        </m:ctrlPr>
                      </m:dPr>
                      <m:e>
                        <m:r>
                          <a:rPr lang="en-US" altLang="zh-CN" sz="3200" i="1" spc="-10">
                            <a:latin typeface="Cambria Math" panose="02040503050406030204" pitchFamily="18" charset="0"/>
                            <a:ea typeface="Cambria Math" panose="02040503050406030204" pitchFamily="18" charset="0"/>
                          </a:rPr>
                          <m:t>𝑥</m:t>
                        </m:r>
                      </m:e>
                    </m:d>
                    <m:r>
                      <a:rPr lang="en-US" altLang="zh-CN" sz="3200" i="1" spc="-10" dirty="0" smtClean="0">
                        <a:latin typeface="Cambria Math" panose="02040503050406030204" pitchFamily="18" charset="0"/>
                      </a:rPr>
                      <m:t>=</m:t>
                    </m:r>
                    <m:r>
                      <a:rPr lang="en-US" altLang="zh-CN" sz="3200" i="1" spc="-10" dirty="0" smtClean="0">
                        <a:latin typeface="Cambria Math" panose="02040503050406030204" pitchFamily="18" charset="0"/>
                        <a:ea typeface="Cambria Math" panose="02040503050406030204" pitchFamily="18" charset="0"/>
                      </a:rPr>
                      <m:t>±</m:t>
                    </m:r>
                    <m:r>
                      <m:rPr>
                        <m:sty m:val="p"/>
                      </m:rPr>
                      <a:rPr lang="en-US" altLang="zh-CN" sz="3200" spc="-10">
                        <a:latin typeface="Cambria Math" panose="02040503050406030204" pitchFamily="18" charset="0"/>
                      </a:rPr>
                      <m:t>sign</m:t>
                    </m:r>
                    <m:r>
                      <a:rPr lang="en-US" altLang="zh-CN" sz="3200" i="1" spc="-10">
                        <a:latin typeface="Cambria Math" panose="02040503050406030204" pitchFamily="18" charset="0"/>
                      </a:rPr>
                      <m:t>(</m:t>
                    </m:r>
                    <m:r>
                      <a:rPr lang="en-US" altLang="zh-CN" sz="3200" i="1" spc="-10">
                        <a:latin typeface="Cambria Math" panose="02040503050406030204" pitchFamily="18" charset="0"/>
                      </a:rPr>
                      <m:t>𝑥</m:t>
                    </m:r>
                    <m:r>
                      <a:rPr lang="en-US" altLang="zh-CN" sz="3200" i="1" spc="-10">
                        <a:latin typeface="Cambria Math" panose="02040503050406030204" pitchFamily="18" charset="0"/>
                      </a:rPr>
                      <m:t>−</m:t>
                    </m:r>
                    <m:r>
                      <a:rPr lang="en-US" altLang="zh-CN" sz="3200" i="1" spc="-10">
                        <a:latin typeface="Cambria Math" panose="02040503050406030204" pitchFamily="18" charset="0"/>
                      </a:rPr>
                      <m:t>𝑎</m:t>
                    </m:r>
                    <m:r>
                      <a:rPr lang="en-US" altLang="zh-CN" sz="3200" i="1" spc="-10">
                        <a:latin typeface="Cambria Math" panose="02040503050406030204" pitchFamily="18" charset="0"/>
                      </a:rPr>
                      <m:t>)</m:t>
                    </m:r>
                  </m:oMath>
                </a14:m>
                <a:r>
                  <a:rPr lang="zh-CN" altLang="en-US" sz="3200" dirty="0"/>
                  <a:t>，其成长函数</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𝑚</m:t>
                        </m:r>
                      </m:e>
                      <m:sub>
                        <m:r>
                          <a:rPr lang="en-US" altLang="zh-CN" sz="3200" i="1" spc="-10">
                            <a:latin typeface="Cambria Math" panose="02040503050406030204" pitchFamily="18" charset="0"/>
                            <a:ea typeface="Cambria Math" panose="02040503050406030204" pitchFamily="18" charset="0"/>
                          </a:rPr>
                          <m:t>ℋ</m:t>
                        </m:r>
                      </m:sub>
                    </m:sSub>
                    <m:d>
                      <m:dPr>
                        <m:ctrlPr>
                          <a:rPr lang="en-US" altLang="zh-CN" sz="3200" i="1" spc="-10">
                            <a:latin typeface="Cambria Math" panose="02040503050406030204" pitchFamily="18" charset="0"/>
                            <a:ea typeface="Cambria Math" panose="02040503050406030204" pitchFamily="18" charset="0"/>
                          </a:rPr>
                        </m:ctrlPr>
                      </m:dPr>
                      <m:e>
                        <m:r>
                          <a:rPr lang="en-US" altLang="zh-CN" sz="3200" i="1" spc="-10">
                            <a:latin typeface="Cambria Math" panose="02040503050406030204" pitchFamily="18" charset="0"/>
                          </a:rPr>
                          <m:t>𝑁</m:t>
                        </m:r>
                      </m:e>
                    </m:d>
                    <m:r>
                      <a:rPr lang="en-US" altLang="zh-CN" sz="3200" i="1" spc="-10">
                        <a:latin typeface="Cambria Math" panose="02040503050406030204" pitchFamily="18" charset="0"/>
                      </a:rPr>
                      <m:t>=</m:t>
                    </m:r>
                    <m:r>
                      <a:rPr lang="zh-CN" altLang="en-US" sz="3200" b="0" i="1" spc="-10" smtClean="0">
                        <a:latin typeface="Cambria Math" panose="02040503050406030204" pitchFamily="18" charset="0"/>
                      </a:rPr>
                      <m:t>？</m:t>
                    </m:r>
                  </m:oMath>
                </a14:m>
                <a:r>
                  <a:rPr lang="zh-CN" altLang="en-US" sz="3200" dirty="0"/>
                  <a:t>，</a:t>
                </a:r>
                <a:endParaRPr lang="en-US" altLang="zh-CN" sz="3200" b="1" spc="-10" dirty="0">
                  <a:latin typeface="+mn-ea"/>
                </a:endParaRPr>
              </a:p>
            </p:txBody>
          </p:sp>
        </mc:Choice>
        <mc:Fallback xmlns="">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566960" y="1362147"/>
                <a:ext cx="10926540" cy="1815049"/>
              </a:xfrm>
              <a:prstGeom prst="rect">
                <a:avLst/>
              </a:prstGeom>
              <a:blipFill>
                <a:blip r:embed="rId3"/>
                <a:stretch>
                  <a:fillRect l="-1278" t="-1389" r="-1278" b="-9722"/>
                </a:stretch>
              </a:blipFill>
            </p:spPr>
            <p:txBody>
              <a:bodyPr/>
              <a:lstStyle/>
              <a:p>
                <a:r>
                  <a:rPr lang="en-CN">
                    <a:noFill/>
                  </a:rPr>
                  <a:t> </a:t>
                </a:r>
              </a:p>
            </p:txBody>
          </p:sp>
        </mc:Fallback>
      </mc:AlternateContent>
      <p:sp>
        <p:nvSpPr>
          <p:cNvPr id="24" name="文本框 119">
            <a:extLst>
              <a:ext uri="{FF2B5EF4-FFF2-40B4-BE49-F238E27FC236}">
                <a16:creationId xmlns:a16="http://schemas.microsoft.com/office/drawing/2014/main" id="{74291F04-78BB-284A-AC66-D1D6A7337F57}"/>
              </a:ext>
            </a:extLst>
          </p:cNvPr>
          <p:cNvSpPr txBox="1"/>
          <p:nvPr/>
        </p:nvSpPr>
        <p:spPr>
          <a:xfrm>
            <a:off x="1280611" y="5203583"/>
            <a:ext cx="8775787" cy="633187"/>
          </a:xfrm>
          <a:prstGeom prst="rect">
            <a:avLst/>
          </a:prstGeom>
          <a:noFill/>
        </p:spPr>
        <p:txBody>
          <a:bodyPr wrap="square" rtlCol="0">
            <a:spAutoFit/>
          </a:bodyPr>
          <a:lstStyle/>
          <a:p>
            <a:pPr>
              <a:lnSpc>
                <a:spcPct val="120000"/>
              </a:lnSpc>
            </a:pPr>
            <a:r>
              <a:rPr lang="en-US" altLang="zh-CN" sz="3200" spc="-10" dirty="0">
                <a:solidFill>
                  <a:schemeClr val="accent1"/>
                </a:solidFill>
                <a:latin typeface="+mn-ea"/>
              </a:rPr>
              <a:t>A</a:t>
            </a:r>
            <a:r>
              <a:rPr lang="zh-CN" altLang="en-US" sz="3200" spc="-10" dirty="0">
                <a:solidFill>
                  <a:schemeClr val="accent1"/>
                </a:solidFill>
                <a:latin typeface="+mn-ea"/>
              </a:rPr>
              <a:t>、</a:t>
            </a:r>
            <a:r>
              <a:rPr lang="en-US" altLang="zh-CN" sz="3200" spc="-10" dirty="0">
                <a:solidFill>
                  <a:schemeClr val="accent1"/>
                </a:solidFill>
                <a:latin typeface="+mn-ea"/>
              </a:rPr>
              <a:t>1</a:t>
            </a:r>
            <a:r>
              <a:rPr lang="zh-CN" altLang="en-US" sz="3200" spc="-10" dirty="0">
                <a:solidFill>
                  <a:schemeClr val="accent1"/>
                </a:solidFill>
                <a:latin typeface="+mn-ea"/>
              </a:rPr>
              <a:t>       </a:t>
            </a:r>
            <a:r>
              <a:rPr lang="en-US" altLang="zh-CN" sz="3200" spc="-10" dirty="0">
                <a:solidFill>
                  <a:schemeClr val="accent1"/>
                </a:solidFill>
                <a:latin typeface="+mn-ea"/>
              </a:rPr>
              <a:t> </a:t>
            </a:r>
            <a:r>
              <a:rPr lang="zh-CN" altLang="en-US" sz="3200" spc="-10" dirty="0">
                <a:solidFill>
                  <a:schemeClr val="accent1"/>
                </a:solidFill>
                <a:latin typeface="+mn-ea"/>
              </a:rPr>
              <a:t> </a:t>
            </a:r>
            <a:r>
              <a:rPr lang="en-US" altLang="zh-CN" sz="3200" spc="-10" dirty="0">
                <a:solidFill>
                  <a:schemeClr val="accent1"/>
                </a:solidFill>
                <a:latin typeface="+mn-ea"/>
              </a:rPr>
              <a:t>B</a:t>
            </a:r>
            <a:r>
              <a:rPr lang="zh-CN" altLang="en-US" sz="3200" spc="-10" dirty="0">
                <a:solidFill>
                  <a:schemeClr val="accent1"/>
                </a:solidFill>
                <a:latin typeface="+mn-ea"/>
              </a:rPr>
              <a:t>、</a:t>
            </a:r>
            <a:r>
              <a:rPr lang="en-US" altLang="zh-CN" sz="3200" spc="-10" dirty="0">
                <a:solidFill>
                  <a:schemeClr val="accent1"/>
                </a:solidFill>
                <a:latin typeface="+mn-ea"/>
              </a:rPr>
              <a:t>2</a:t>
            </a:r>
            <a:r>
              <a:rPr lang="zh-CN" altLang="en-US" sz="3200" spc="-10" dirty="0">
                <a:solidFill>
                  <a:schemeClr val="accent1"/>
                </a:solidFill>
                <a:latin typeface="+mn-ea"/>
              </a:rPr>
              <a:t>      </a:t>
            </a:r>
            <a:r>
              <a:rPr lang="en-US" altLang="zh-CN" sz="3200" spc="-10" dirty="0">
                <a:solidFill>
                  <a:schemeClr val="accent1"/>
                </a:solidFill>
                <a:latin typeface="+mn-ea"/>
              </a:rPr>
              <a:t>       </a:t>
            </a:r>
            <a:r>
              <a:rPr lang="zh-CN" altLang="en-US" sz="3200" spc="-10" dirty="0">
                <a:solidFill>
                  <a:schemeClr val="accent1"/>
                </a:solidFill>
                <a:latin typeface="+mn-ea"/>
              </a:rPr>
              <a:t> </a:t>
            </a:r>
            <a:r>
              <a:rPr lang="en-US" altLang="zh-CN" sz="3200" spc="-10" dirty="0">
                <a:solidFill>
                  <a:schemeClr val="accent1"/>
                </a:solidFill>
                <a:latin typeface="+mn-ea"/>
              </a:rPr>
              <a:t>C</a:t>
            </a:r>
            <a:r>
              <a:rPr lang="zh-CN" altLang="en-US" sz="3200" spc="-10" dirty="0">
                <a:solidFill>
                  <a:schemeClr val="accent1"/>
                </a:solidFill>
                <a:latin typeface="+mn-ea"/>
              </a:rPr>
              <a:t>、</a:t>
            </a:r>
            <a:r>
              <a:rPr lang="en-US" altLang="zh-CN" sz="3200" spc="-10" dirty="0">
                <a:solidFill>
                  <a:schemeClr val="accent1"/>
                </a:solidFill>
                <a:latin typeface="+mn-ea"/>
              </a:rPr>
              <a:t>3</a:t>
            </a:r>
            <a:r>
              <a:rPr lang="zh-CN" altLang="en-US" sz="3200" spc="-10" dirty="0">
                <a:solidFill>
                  <a:schemeClr val="accent1"/>
                </a:solidFill>
                <a:latin typeface="+mn-ea"/>
              </a:rPr>
              <a:t>     </a:t>
            </a:r>
            <a:r>
              <a:rPr lang="en-US" altLang="zh-CN" sz="3200" spc="-10" dirty="0">
                <a:solidFill>
                  <a:schemeClr val="accent1"/>
                </a:solidFill>
                <a:latin typeface="+mn-ea"/>
              </a:rPr>
              <a:t>     D</a:t>
            </a:r>
            <a:r>
              <a:rPr lang="zh-CN" altLang="en-US" sz="3200" spc="-10" dirty="0">
                <a:solidFill>
                  <a:schemeClr val="accent1"/>
                </a:solidFill>
                <a:latin typeface="+mn-ea"/>
              </a:rPr>
              <a:t>、</a:t>
            </a:r>
            <a:r>
              <a:rPr lang="en-US" altLang="zh-CN" sz="3200" spc="-10" dirty="0">
                <a:solidFill>
                  <a:schemeClr val="accent1"/>
                </a:solidFill>
                <a:latin typeface="+mn-ea"/>
              </a:rPr>
              <a:t>4</a:t>
            </a:r>
            <a:r>
              <a:rPr lang="zh-CN" altLang="en-US" sz="3200" spc="-10" dirty="0">
                <a:solidFill>
                  <a:schemeClr val="accent1"/>
                </a:solidFill>
                <a:latin typeface="+mn-ea"/>
              </a:rPr>
              <a:t>  </a:t>
            </a:r>
            <a:endParaRPr lang="en-US" altLang="zh-CN" sz="3200" spc="-10" dirty="0">
              <a:latin typeface="+mn-ea"/>
            </a:endParaRPr>
          </a:p>
        </p:txBody>
      </p:sp>
      <p:sp>
        <p:nvSpPr>
          <p:cNvPr id="25" name="Text Box 314">
            <a:extLst>
              <a:ext uri="{FF2B5EF4-FFF2-40B4-BE49-F238E27FC236}">
                <a16:creationId xmlns:a16="http://schemas.microsoft.com/office/drawing/2014/main" id="{D45074DB-9421-194A-9344-30761D143C6B}"/>
              </a:ext>
            </a:extLst>
          </p:cNvPr>
          <p:cNvSpPr txBox="1">
            <a:spLocks noChangeArrowheads="1"/>
          </p:cNvSpPr>
          <p:nvPr/>
        </p:nvSpPr>
        <p:spPr bwMode="auto">
          <a:xfrm>
            <a:off x="5897310" y="5665494"/>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mc:AlternateContent xmlns:mc="http://schemas.openxmlformats.org/markup-compatibility/2006" xmlns:a14="http://schemas.microsoft.com/office/drawing/2010/main">
        <mc:Choice Requires="a14">
          <p:sp>
            <p:nvSpPr>
              <p:cNvPr id="26" name="文本框 119">
                <a:extLst>
                  <a:ext uri="{FF2B5EF4-FFF2-40B4-BE49-F238E27FC236}">
                    <a16:creationId xmlns:a16="http://schemas.microsoft.com/office/drawing/2014/main" id="{69FCB247-CA61-2440-8128-3C10D1B53950}"/>
                  </a:ext>
                </a:extLst>
              </p:cNvPr>
              <p:cNvSpPr txBox="1"/>
              <p:nvPr/>
            </p:nvSpPr>
            <p:spPr>
              <a:xfrm>
                <a:off x="1293311" y="3367785"/>
                <a:ext cx="8775787" cy="632161"/>
              </a:xfrm>
              <a:prstGeom prst="rect">
                <a:avLst/>
              </a:prstGeom>
              <a:noFill/>
            </p:spPr>
            <p:txBody>
              <a:bodyPr wrap="square" rtlCol="0">
                <a:spAutoFit/>
              </a:bodyPr>
              <a:lstStyle/>
              <a:p>
                <a:pPr>
                  <a:lnSpc>
                    <a:spcPct val="120000"/>
                  </a:lnSpc>
                </a:pPr>
                <a:r>
                  <a:rPr lang="en-US" altLang="zh-CN" sz="3200" spc="-10" dirty="0">
                    <a:solidFill>
                      <a:schemeClr val="accent1"/>
                    </a:solidFill>
                    <a:latin typeface="+mn-ea"/>
                  </a:rPr>
                  <a:t>A</a:t>
                </a:r>
                <a:r>
                  <a:rPr lang="zh-CN" altLang="en-US" sz="3200" spc="-10" dirty="0">
                    <a:solidFill>
                      <a:schemeClr val="accent1"/>
                    </a:solidFill>
                    <a:latin typeface="+mn-ea"/>
                  </a:rPr>
                  <a:t>、</a:t>
                </a:r>
                <a14:m>
                  <m:oMath xmlns:m="http://schemas.openxmlformats.org/officeDocument/2006/math">
                    <m:r>
                      <a:rPr lang="en-US" altLang="zh-CN" sz="3200" b="0" i="1" spc="-10" smtClean="0">
                        <a:solidFill>
                          <a:schemeClr val="accent1"/>
                        </a:solidFill>
                        <a:latin typeface="Cambria Math" panose="02040503050406030204" pitchFamily="18" charset="0"/>
                      </a:rPr>
                      <m:t>𝑁</m:t>
                    </m:r>
                  </m:oMath>
                </a14:m>
                <a:r>
                  <a:rPr lang="zh-CN" altLang="en-US" sz="3200" spc="-10" dirty="0">
                    <a:solidFill>
                      <a:schemeClr val="accent1"/>
                    </a:solidFill>
                    <a:latin typeface="+mn-ea"/>
                  </a:rPr>
                  <a:t>        </a:t>
                </a:r>
                <a:r>
                  <a:rPr lang="en-US" altLang="zh-CN" sz="3200" spc="-10" dirty="0">
                    <a:solidFill>
                      <a:schemeClr val="accent1"/>
                    </a:solidFill>
                    <a:latin typeface="+mn-ea"/>
                  </a:rPr>
                  <a:t>B</a:t>
                </a:r>
                <a:r>
                  <a:rPr lang="zh-CN" altLang="en-US" sz="3200" spc="-10" dirty="0">
                    <a:solidFill>
                      <a:schemeClr val="accent1"/>
                    </a:solidFill>
                    <a:latin typeface="+mn-ea"/>
                  </a:rPr>
                  <a:t>、</a:t>
                </a:r>
                <a:r>
                  <a:rPr lang="en-US" altLang="zh-CN" sz="3200" spc="-10" dirty="0">
                    <a:solidFill>
                      <a:schemeClr val="accent1"/>
                    </a:solidFill>
                  </a:rPr>
                  <a:t> </a:t>
                </a:r>
                <a14:m>
                  <m:oMath xmlns:m="http://schemas.openxmlformats.org/officeDocument/2006/math">
                    <m:r>
                      <a:rPr lang="en-US" altLang="zh-CN" sz="3200" i="1" spc="-10">
                        <a:solidFill>
                          <a:schemeClr val="accent1"/>
                        </a:solidFill>
                        <a:latin typeface="Cambria Math" panose="02040503050406030204" pitchFamily="18" charset="0"/>
                      </a:rPr>
                      <m:t>𝑁</m:t>
                    </m:r>
                    <m:r>
                      <a:rPr lang="en-US" altLang="zh-CN" sz="3200" b="0" i="1" spc="-10" smtClean="0">
                        <a:solidFill>
                          <a:schemeClr val="accent1"/>
                        </a:solidFill>
                        <a:latin typeface="Cambria Math" panose="02040503050406030204" pitchFamily="18" charset="0"/>
                      </a:rPr>
                      <m:t>+1</m:t>
                    </m:r>
                  </m:oMath>
                </a14:m>
                <a:r>
                  <a:rPr lang="zh-CN" altLang="en-US" sz="3200" spc="-10" dirty="0">
                    <a:solidFill>
                      <a:schemeClr val="accent1"/>
                    </a:solidFill>
                    <a:latin typeface="+mn-ea"/>
                  </a:rPr>
                  <a:t>       </a:t>
                </a:r>
                <a:r>
                  <a:rPr lang="en-US" altLang="zh-CN" sz="3200" spc="-10" dirty="0">
                    <a:solidFill>
                      <a:schemeClr val="accent1"/>
                    </a:solidFill>
                    <a:latin typeface="+mn-ea"/>
                  </a:rPr>
                  <a:t>C</a:t>
                </a:r>
                <a:r>
                  <a:rPr lang="zh-CN" altLang="en-US" sz="3200" spc="-10" dirty="0">
                    <a:solidFill>
                      <a:schemeClr val="accent1"/>
                    </a:solidFill>
                    <a:latin typeface="+mn-ea"/>
                  </a:rPr>
                  <a:t>、</a:t>
                </a:r>
                <a:r>
                  <a:rPr lang="en-US" altLang="zh-CN" sz="3200" spc="-10" dirty="0">
                    <a:solidFill>
                      <a:schemeClr val="accent1"/>
                    </a:solidFill>
                  </a:rPr>
                  <a:t> </a:t>
                </a:r>
                <a14:m>
                  <m:oMath xmlns:m="http://schemas.openxmlformats.org/officeDocument/2006/math">
                    <m:r>
                      <a:rPr lang="en-US" altLang="zh-CN" sz="3200" b="0" i="0" spc="-10" smtClean="0">
                        <a:solidFill>
                          <a:schemeClr val="accent1"/>
                        </a:solidFill>
                        <a:latin typeface="Cambria Math" panose="02040503050406030204" pitchFamily="18" charset="0"/>
                      </a:rPr>
                      <m:t>2</m:t>
                    </m:r>
                    <m:r>
                      <a:rPr lang="en-US" altLang="zh-CN" sz="3200" i="1" spc="-10">
                        <a:solidFill>
                          <a:schemeClr val="accent1"/>
                        </a:solidFill>
                        <a:latin typeface="Cambria Math" panose="02040503050406030204" pitchFamily="18" charset="0"/>
                      </a:rPr>
                      <m:t>𝑁</m:t>
                    </m:r>
                  </m:oMath>
                </a14:m>
                <a:r>
                  <a:rPr lang="zh-CN" altLang="en-US" sz="3200" spc="-10" dirty="0">
                    <a:solidFill>
                      <a:schemeClr val="accent1"/>
                    </a:solidFill>
                    <a:latin typeface="+mn-ea"/>
                  </a:rPr>
                  <a:t>  </a:t>
                </a:r>
                <a:r>
                  <a:rPr lang="en-US" altLang="zh-CN" sz="3200" spc="-10" dirty="0">
                    <a:solidFill>
                      <a:schemeClr val="accent1"/>
                    </a:solidFill>
                    <a:latin typeface="+mn-ea"/>
                  </a:rPr>
                  <a:t>  </a:t>
                </a:r>
                <a:r>
                  <a:rPr lang="zh-CN" altLang="en-US" sz="3200" spc="-10" dirty="0">
                    <a:solidFill>
                      <a:schemeClr val="accent1"/>
                    </a:solidFill>
                    <a:latin typeface="+mn-ea"/>
                  </a:rPr>
                  <a:t>   </a:t>
                </a:r>
                <a:r>
                  <a:rPr lang="en-US" altLang="zh-CN" sz="3200" spc="-10" dirty="0">
                    <a:solidFill>
                      <a:schemeClr val="accent1"/>
                    </a:solidFill>
                    <a:latin typeface="+mn-ea"/>
                  </a:rPr>
                  <a:t>D</a:t>
                </a:r>
                <a:r>
                  <a:rPr lang="zh-CN" altLang="en-US" sz="3200" spc="-10" dirty="0">
                    <a:solidFill>
                      <a:schemeClr val="accent1"/>
                    </a:solidFill>
                    <a:latin typeface="+mn-ea"/>
                  </a:rPr>
                  <a:t>、</a:t>
                </a:r>
                <a14:m>
                  <m:oMath xmlns:m="http://schemas.openxmlformats.org/officeDocument/2006/math">
                    <m:sSup>
                      <m:sSupPr>
                        <m:ctrlPr>
                          <a:rPr lang="en-US" altLang="zh-CN" sz="3200" i="1" spc="-10" dirty="0" smtClean="0">
                            <a:solidFill>
                              <a:schemeClr val="accent1"/>
                            </a:solidFill>
                            <a:latin typeface="Cambria Math" panose="02040503050406030204" pitchFamily="18" charset="0"/>
                          </a:rPr>
                        </m:ctrlPr>
                      </m:sSupPr>
                      <m:e>
                        <m:r>
                          <a:rPr lang="en-US" altLang="zh-CN" sz="3200" b="0" i="1" spc="-10" dirty="0" smtClean="0">
                            <a:solidFill>
                              <a:schemeClr val="accent1"/>
                            </a:solidFill>
                            <a:latin typeface="Cambria Math" panose="02040503050406030204" pitchFamily="18" charset="0"/>
                          </a:rPr>
                          <m:t>2</m:t>
                        </m:r>
                      </m:e>
                      <m:sup>
                        <m:r>
                          <a:rPr lang="en-US" altLang="zh-CN" sz="3200" b="0" i="1" spc="-10" dirty="0" smtClean="0">
                            <a:solidFill>
                              <a:schemeClr val="accent1"/>
                            </a:solidFill>
                            <a:latin typeface="Cambria Math" panose="02040503050406030204" pitchFamily="18" charset="0"/>
                          </a:rPr>
                          <m:t>𝑁</m:t>
                        </m:r>
                      </m:sup>
                    </m:sSup>
                  </m:oMath>
                </a14:m>
                <a:endParaRPr lang="en-US" altLang="zh-CN" sz="3200" spc="-10" dirty="0">
                  <a:latin typeface="+mn-ea"/>
                </a:endParaRPr>
              </a:p>
            </p:txBody>
          </p:sp>
        </mc:Choice>
        <mc:Fallback xmlns="">
          <p:sp>
            <p:nvSpPr>
              <p:cNvPr id="26" name="文本框 119">
                <a:extLst>
                  <a:ext uri="{FF2B5EF4-FFF2-40B4-BE49-F238E27FC236}">
                    <a16:creationId xmlns:a16="http://schemas.microsoft.com/office/drawing/2014/main" id="{69FCB247-CA61-2440-8128-3C10D1B53950}"/>
                  </a:ext>
                </a:extLst>
              </p:cNvPr>
              <p:cNvSpPr txBox="1">
                <a:spLocks noRot="1" noChangeAspect="1" noMove="1" noResize="1" noEditPoints="1" noAdjustHandles="1" noChangeArrowheads="1" noChangeShapeType="1" noTextEdit="1"/>
              </p:cNvSpPr>
              <p:nvPr/>
            </p:nvSpPr>
            <p:spPr>
              <a:xfrm>
                <a:off x="1293311" y="3367785"/>
                <a:ext cx="8775787" cy="632161"/>
              </a:xfrm>
              <a:prstGeom prst="rect">
                <a:avLst/>
              </a:prstGeom>
              <a:blipFill>
                <a:blip r:embed="rId4"/>
                <a:stretch>
                  <a:fillRect l="-1734" t="-1961" b="-33333"/>
                </a:stretch>
              </a:blipFill>
            </p:spPr>
            <p:txBody>
              <a:bodyPr/>
              <a:lstStyle/>
              <a:p>
                <a:r>
                  <a:rPr lang="en-CN">
                    <a:noFill/>
                  </a:rPr>
                  <a:t> </a:t>
                </a:r>
              </a:p>
            </p:txBody>
          </p:sp>
        </mc:Fallback>
      </mc:AlternateContent>
      <p:sp>
        <p:nvSpPr>
          <p:cNvPr id="27" name="Text Box 314">
            <a:extLst>
              <a:ext uri="{FF2B5EF4-FFF2-40B4-BE49-F238E27FC236}">
                <a16:creationId xmlns:a16="http://schemas.microsoft.com/office/drawing/2014/main" id="{E09D82E1-E23F-1644-9250-EF277D4C11A6}"/>
              </a:ext>
            </a:extLst>
          </p:cNvPr>
          <p:cNvSpPr txBox="1">
            <a:spLocks noChangeArrowheads="1"/>
          </p:cNvSpPr>
          <p:nvPr/>
        </p:nvSpPr>
        <p:spPr bwMode="auto">
          <a:xfrm>
            <a:off x="5741193" y="3790207"/>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1B13E11-5CB7-D248-8C77-F213EE610E47}"/>
                  </a:ext>
                </a:extLst>
              </p:cNvPr>
              <p:cNvSpPr txBox="1"/>
              <p:nvPr/>
            </p:nvSpPr>
            <p:spPr>
              <a:xfrm>
                <a:off x="935260" y="4509221"/>
                <a:ext cx="6096000" cy="632224"/>
              </a:xfrm>
              <a:prstGeom prst="rect">
                <a:avLst/>
              </a:prstGeom>
              <a:noFill/>
            </p:spPr>
            <p:txBody>
              <a:bodyPr wrap="square">
                <a:spAutoFit/>
              </a:bodyPr>
              <a:lstStyle/>
              <a:p>
                <a:pPr>
                  <a:lnSpc>
                    <a:spcPct val="120000"/>
                  </a:lnSpc>
                </a:pPr>
                <a14:m>
                  <m:oMath xmlns:m="http://schemas.openxmlformats.org/officeDocument/2006/math">
                    <m:r>
                      <a:rPr lang="en-US" altLang="zh-CN" sz="3200" i="1" spc="-10" smtClean="0">
                        <a:latin typeface="Cambria Math" panose="02040503050406030204" pitchFamily="18" charset="0"/>
                        <a:ea typeface="Cambria Math" panose="02040503050406030204" pitchFamily="18" charset="0"/>
                      </a:rPr>
                      <m:t>ℋ</m:t>
                    </m:r>
                  </m:oMath>
                </a14:m>
                <a:r>
                  <a:rPr lang="en-CN" sz="3200" dirty="0"/>
                  <a:t>最小的break</a:t>
                </a:r>
                <a:r>
                  <a:rPr lang="zh-CN" altLang="en-US" sz="3200" dirty="0"/>
                  <a:t> </a:t>
                </a:r>
                <a:r>
                  <a:rPr lang="en-US" altLang="zh-CN" sz="3200" dirty="0"/>
                  <a:t>point</a:t>
                </a:r>
                <a:r>
                  <a:rPr lang="zh-CN" altLang="en-US" sz="3200" dirty="0"/>
                  <a:t>是多少？</a:t>
                </a:r>
                <a:endParaRPr lang="en-CN" sz="3200" dirty="0"/>
              </a:p>
            </p:txBody>
          </p:sp>
        </mc:Choice>
        <mc:Fallback xmlns="">
          <p:sp>
            <p:nvSpPr>
              <p:cNvPr id="28" name="TextBox 27">
                <a:extLst>
                  <a:ext uri="{FF2B5EF4-FFF2-40B4-BE49-F238E27FC236}">
                    <a16:creationId xmlns:a16="http://schemas.microsoft.com/office/drawing/2014/main" id="{11B13E11-5CB7-D248-8C77-F213EE610E47}"/>
                  </a:ext>
                </a:extLst>
              </p:cNvPr>
              <p:cNvSpPr txBox="1">
                <a:spLocks noRot="1" noChangeAspect="1" noMove="1" noResize="1" noEditPoints="1" noAdjustHandles="1" noChangeArrowheads="1" noChangeShapeType="1" noTextEdit="1"/>
              </p:cNvSpPr>
              <p:nvPr/>
            </p:nvSpPr>
            <p:spPr>
              <a:xfrm>
                <a:off x="935260" y="4509221"/>
                <a:ext cx="6096000" cy="632224"/>
              </a:xfrm>
              <a:prstGeom prst="rect">
                <a:avLst/>
              </a:prstGeom>
              <a:blipFill>
                <a:blip r:embed="rId5"/>
                <a:stretch>
                  <a:fillRect l="-832" t="-6000" b="-32000"/>
                </a:stretch>
              </a:blipFill>
            </p:spPr>
            <p:txBody>
              <a:bodyPr/>
              <a:lstStyle/>
              <a:p>
                <a:r>
                  <a:rPr lang="en-CN">
                    <a:noFill/>
                  </a:rPr>
                  <a:t> </a:t>
                </a:r>
              </a:p>
            </p:txBody>
          </p:sp>
        </mc:Fallback>
      </mc:AlternateContent>
    </p:spTree>
    <p:extLst>
      <p:ext uri="{BB962C8B-B14F-4D97-AF65-F5344CB8AC3E}">
        <p14:creationId xmlns:p14="http://schemas.microsoft.com/office/powerpoint/2010/main" val="286851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1000" fill="hold"/>
                                        <p:tgtEl>
                                          <p:spTgt spid="25"/>
                                        </p:tgtEl>
                                        <p:attrNameLst>
                                          <p:attrName>ppt_w</p:attrName>
                                        </p:attrNameLst>
                                      </p:cBhvr>
                                      <p:tavLst>
                                        <p:tav tm="0">
                                          <p:val>
                                            <p:strVal val="#ppt_w*0.70"/>
                                          </p:val>
                                        </p:tav>
                                        <p:tav tm="100000">
                                          <p:val>
                                            <p:strVal val="#ppt_w"/>
                                          </p:val>
                                        </p:tav>
                                      </p:tavLst>
                                    </p:anim>
                                    <p:anim calcmode="lin" valueType="num">
                                      <p:cBhvr>
                                        <p:cTn id="15" dur="1000" fill="hold"/>
                                        <p:tgtEl>
                                          <p:spTgt spid="25"/>
                                        </p:tgtEl>
                                        <p:attrNameLst>
                                          <p:attrName>ppt_h</p:attrName>
                                        </p:attrNameLst>
                                      </p:cBhvr>
                                      <p:tavLst>
                                        <p:tav tm="0">
                                          <p:val>
                                            <p:strVal val="#ppt_h"/>
                                          </p:val>
                                        </p:tav>
                                        <p:tav tm="100000">
                                          <p:val>
                                            <p:strVal val="#ppt_h"/>
                                          </p:val>
                                        </p:tav>
                                      </p:tavLst>
                                    </p:anim>
                                    <p:animEffect transition="in" filter="fade">
                                      <p:cBhvr>
                                        <p:cTn id="1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146E7380-5DB4-AD46-9FE4-64961F707CB6}"/>
                  </a:ext>
                </a:extLst>
              </p:cNvPr>
              <p:cNvSpPr txBox="1"/>
              <p:nvPr/>
            </p:nvSpPr>
            <p:spPr>
              <a:xfrm>
                <a:off x="608158" y="1585717"/>
                <a:ext cx="10625820" cy="683264"/>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smtClean="0">
                          <a:solidFill>
                            <a:schemeClr val="tx1"/>
                          </a:solidFill>
                          <a:latin typeface="Cambria Math" panose="02040503050406030204" pitchFamily="18" charset="0"/>
                        </a:rPr>
                        <m:t>2</m:t>
                      </m:r>
                      <m:sSub>
                        <m:sSubPr>
                          <m:ctrlPr>
                            <a:rPr lang="en-US" altLang="zh-CN" sz="3200" i="1" spc="-10" smtClean="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𝑚</m:t>
                          </m:r>
                        </m:e>
                        <m:sub>
                          <m:r>
                            <a:rPr lang="en-US" altLang="zh-CN" sz="3200" b="0" i="1" spc="-10">
                              <a:solidFill>
                                <a:srgbClr val="FF0000"/>
                              </a:solidFill>
                              <a:latin typeface="Cambria Math" panose="02040503050406030204" pitchFamily="18" charset="0"/>
                              <a:ea typeface="Cambria Math" panose="02040503050406030204" pitchFamily="18" charset="0"/>
                            </a:rPr>
                            <m:t>ℋ</m:t>
                          </m:r>
                        </m:sub>
                      </m:sSub>
                      <m:r>
                        <a:rPr lang="en-US" altLang="zh-CN" sz="3200" b="0" i="1" spc="-10">
                          <a:solidFill>
                            <a:srgbClr val="FF0000"/>
                          </a:solidFill>
                          <a:latin typeface="Cambria Math" panose="02040503050406030204" pitchFamily="18" charset="0"/>
                        </a:rPr>
                        <m:t>(</m:t>
                      </m:r>
                      <m:r>
                        <a:rPr lang="en-US" altLang="zh-CN" sz="3200" b="0" i="1" spc="-10">
                          <a:solidFill>
                            <a:srgbClr val="FF0000"/>
                          </a:solidFill>
                          <a:latin typeface="Cambria Math" panose="02040503050406030204" pitchFamily="18" charset="0"/>
                        </a:rPr>
                        <m:t>𝑁</m:t>
                      </m:r>
                      <m:r>
                        <a:rPr lang="en-US" altLang="zh-CN" sz="3200" b="0" i="1" spc="-10">
                          <a:solidFill>
                            <a:srgbClr val="FF0000"/>
                          </a:solidFill>
                          <a:latin typeface="Cambria Math" panose="02040503050406030204" pitchFamily="18" charset="0"/>
                        </a:rPr>
                        <m:t>)</m:t>
                      </m:r>
                      <m:r>
                        <m:rPr>
                          <m:sty m:val="p"/>
                        </m:rPr>
                        <a:rPr lang="en-US" altLang="zh-CN" sz="3200" b="0" i="0" spc="-10" smtClean="0">
                          <a:solidFill>
                            <a:schemeClr val="tx1"/>
                          </a:solidFill>
                          <a:latin typeface="Cambria Math" panose="02040503050406030204" pitchFamily="18" charset="0"/>
                        </a:rPr>
                        <m:t>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−2</m:t>
                              </m:r>
                              <m:sSup>
                                <m:sSupPr>
                                  <m:ctrlPr>
                                    <a:rPr lang="en-US" altLang="zh-CN" sz="3200" i="1" spc="-10" smtClean="0">
                                      <a:solidFill>
                                        <a:schemeClr val="tx1"/>
                                      </a:solidFill>
                                      <a:latin typeface="Cambria Math" panose="02040503050406030204" pitchFamily="18" charset="0"/>
                                    </a:rPr>
                                  </m:ctrlPr>
                                </m:sSupPr>
                                <m:e>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oMath>
                  </m:oMathPara>
                </a14:m>
                <a:endParaRPr lang="en-US" altLang="zh-CN" sz="3200" spc="-10" dirty="0">
                  <a:solidFill>
                    <a:schemeClr val="tx1"/>
                  </a:solidFill>
                  <a:latin typeface="+mn-ea"/>
                </a:endParaRPr>
              </a:p>
            </p:txBody>
          </p:sp>
        </mc:Choice>
        <mc:Fallback xmlns="">
          <p:sp>
            <p:nvSpPr>
              <p:cNvPr id="7" name="文本框 119">
                <a:extLst>
                  <a:ext uri="{FF2B5EF4-FFF2-40B4-BE49-F238E27FC236}">
                    <a16:creationId xmlns:a16="http://schemas.microsoft.com/office/drawing/2014/main" id="{146E7380-5DB4-AD46-9FE4-64961F707CB6}"/>
                  </a:ext>
                </a:extLst>
              </p:cNvPr>
              <p:cNvSpPr txBox="1">
                <a:spLocks noRot="1" noChangeAspect="1" noMove="1" noResize="1" noEditPoints="1" noAdjustHandles="1" noChangeArrowheads="1" noChangeShapeType="1" noTextEdit="1"/>
              </p:cNvSpPr>
              <p:nvPr/>
            </p:nvSpPr>
            <p:spPr>
              <a:xfrm>
                <a:off x="608158" y="1585717"/>
                <a:ext cx="10625820" cy="683264"/>
              </a:xfrm>
              <a:prstGeom prst="rect">
                <a:avLst/>
              </a:prstGeom>
              <a:blipFill>
                <a:blip r:embed="rId3"/>
                <a:stretch>
                  <a:fillRect b="-1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FF1E94CA-C25D-9F40-BB92-42AF1028DBAD}"/>
                  </a:ext>
                </a:extLst>
              </p:cNvPr>
              <p:cNvSpPr txBox="1"/>
              <p:nvPr/>
            </p:nvSpPr>
            <p:spPr>
              <a:xfrm>
                <a:off x="608158" y="990625"/>
                <a:ext cx="11187717"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latin typeface="+mn-ea"/>
                  </a:rPr>
                  <a:t>前面</a:t>
                </a:r>
                <a:r>
                  <a:rPr lang="zh-CN" altLang="en-US" sz="3200" spc="-10" dirty="0">
                    <a:latin typeface="+mn-ea"/>
                  </a:rPr>
                  <a:t>的论述用</a:t>
                </a:r>
                <a14:m>
                  <m:oMath xmlns:m="http://schemas.openxmlformats.org/officeDocument/2006/math">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𝒎</m:t>
                        </m:r>
                      </m:e>
                      <m:sub>
                        <m:r>
                          <a:rPr lang="en-US" altLang="zh-CN" sz="3200" b="1" i="1" spc="-10">
                            <a:solidFill>
                              <a:srgbClr val="FF0000"/>
                            </a:solidFill>
                            <a:latin typeface="Cambria Math" panose="02040503050406030204" pitchFamily="18" charset="0"/>
                            <a:ea typeface="Cambria Math" panose="02040503050406030204" pitchFamily="18" charset="0"/>
                          </a:rPr>
                          <m:t>𝓗</m:t>
                        </m:r>
                      </m:sub>
                    </m:sSub>
                    <m:r>
                      <a:rPr lang="en-US" altLang="zh-CN" sz="3200" b="1" i="1" spc="-10">
                        <a:solidFill>
                          <a:srgbClr val="FF0000"/>
                        </a:solidFill>
                        <a:latin typeface="Cambria Math" panose="02040503050406030204" pitchFamily="18" charset="0"/>
                      </a:rPr>
                      <m:t>(</m:t>
                    </m:r>
                    <m:r>
                      <a:rPr lang="en-US" altLang="zh-CN" sz="3200" b="1" i="1" spc="-10">
                        <a:solidFill>
                          <a:srgbClr val="FF0000"/>
                        </a:solidFill>
                        <a:latin typeface="Cambria Math" panose="02040503050406030204" pitchFamily="18" charset="0"/>
                      </a:rPr>
                      <m:t>𝑵</m:t>
                    </m:r>
                    <m:r>
                      <a:rPr lang="en-US" altLang="zh-CN" sz="3200" b="1" i="1" spc="-10">
                        <a:solidFill>
                          <a:srgbClr val="FF0000"/>
                        </a:solidFill>
                        <a:latin typeface="Cambria Math" panose="02040503050406030204" pitchFamily="18" charset="0"/>
                      </a:rPr>
                      <m:t>)</m:t>
                    </m:r>
                  </m:oMath>
                </a14:m>
                <a:r>
                  <a:rPr lang="zh-CN" altLang="en-US" sz="3200" spc="-10" dirty="0">
                    <a:latin typeface="+mn-ea"/>
                  </a:rPr>
                  <a:t>代替</a:t>
                </a:r>
                <a14:m>
                  <m:oMath xmlns:m="http://schemas.openxmlformats.org/officeDocument/2006/math">
                    <m:r>
                      <a:rPr lang="en-US" altLang="zh-CN" sz="3200" b="0" i="1" spc="-10" dirty="0" smtClean="0">
                        <a:solidFill>
                          <a:schemeClr val="accent1">
                            <a:lumMod val="50000"/>
                          </a:schemeClr>
                        </a:solidFill>
                        <a:latin typeface="Cambria Math" panose="02040503050406030204" pitchFamily="18" charset="0"/>
                      </a:rPr>
                      <m:t>𝑀</m:t>
                    </m:r>
                  </m:oMath>
                </a14:m>
                <a:r>
                  <a:rPr lang="zh-CN" altLang="en-US" sz="3200" spc="-10" dirty="0">
                    <a:latin typeface="+mn-ea"/>
                  </a:rPr>
                  <a:t>，从</a:t>
                </a:r>
                <a14:m>
                  <m:oMath xmlns:m="http://schemas.openxmlformats.org/officeDocument/2006/math">
                    <m:r>
                      <a:rPr lang="en-US" altLang="zh-CN" sz="3200" i="1" spc="-10" smtClean="0">
                        <a:latin typeface="Cambria Math" panose="02040503050406030204" pitchFamily="18" charset="0"/>
                        <a:ea typeface="Cambria Math" panose="02040503050406030204" pitchFamily="18" charset="0"/>
                      </a:rPr>
                      <m:t>ℋ</m:t>
                    </m:r>
                  </m:oMath>
                </a14:m>
                <a:r>
                  <a:rPr lang="zh-CN" altLang="en-US" sz="3200" spc="-10" dirty="0">
                    <a:latin typeface="+mn-ea"/>
                  </a:rPr>
                  <a:t>中选取学习函数</a:t>
                </a:r>
                <a14:m>
                  <m:oMath xmlns:m="http://schemas.openxmlformats.org/officeDocument/2006/math">
                    <m:r>
                      <a:rPr lang="en-US" altLang="zh-CN" sz="3200" b="0" i="1" spc="-10" smtClean="0">
                        <a:solidFill>
                          <a:schemeClr val="accent1"/>
                        </a:solidFill>
                        <a:latin typeface="Cambria Math" panose="02040503050406030204" pitchFamily="18" charset="0"/>
                      </a:rPr>
                      <m:t>𝑔</m:t>
                    </m:r>
                  </m:oMath>
                </a14:m>
                <a:r>
                  <a:rPr lang="zh-CN" altLang="en-US" sz="3200" spc="-10" dirty="0">
                    <a:latin typeface="+mn-ea"/>
                  </a:rPr>
                  <a:t>，有</a:t>
                </a:r>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FF1E94CA-C25D-9F40-BB92-42AF1028DBAD}"/>
                  </a:ext>
                </a:extLst>
              </p:cNvPr>
              <p:cNvSpPr txBox="1">
                <a:spLocks noRot="1" noChangeAspect="1" noMove="1" noResize="1" noEditPoints="1" noAdjustHandles="1" noChangeArrowheads="1" noChangeShapeType="1" noTextEdit="1"/>
              </p:cNvSpPr>
              <p:nvPr/>
            </p:nvSpPr>
            <p:spPr>
              <a:xfrm>
                <a:off x="608158" y="990625"/>
                <a:ext cx="11187717" cy="633187"/>
              </a:xfrm>
              <a:prstGeom prst="rect">
                <a:avLst/>
              </a:prstGeom>
              <a:blipFill>
                <a:blip r:embed="rId4"/>
                <a:stretch>
                  <a:fillRect l="-1362" t="-6000" b="-32000"/>
                </a:stretch>
              </a:blipFill>
            </p:spPr>
            <p:txBody>
              <a:bodyPr/>
              <a:lstStyle/>
              <a:p>
                <a:r>
                  <a:rPr lang="en-CN">
                    <a:noFill/>
                  </a:rPr>
                  <a:t> </a:t>
                </a:r>
              </a:p>
            </p:txBody>
          </p:sp>
        </mc:Fallback>
      </mc:AlternateContent>
      <p:sp>
        <p:nvSpPr>
          <p:cNvPr id="9" name="文本框 119">
            <a:extLst>
              <a:ext uri="{FF2B5EF4-FFF2-40B4-BE49-F238E27FC236}">
                <a16:creationId xmlns:a16="http://schemas.microsoft.com/office/drawing/2014/main" id="{B841237B-3A06-4343-A883-B3FD14233D65}"/>
              </a:ext>
            </a:extLst>
          </p:cNvPr>
          <p:cNvSpPr txBox="1"/>
          <p:nvPr/>
        </p:nvSpPr>
        <p:spPr>
          <a:xfrm>
            <a:off x="1054459" y="2364930"/>
            <a:ext cx="10481066" cy="1082604"/>
          </a:xfrm>
          <a:prstGeom prst="rect">
            <a:avLst/>
          </a:prstGeom>
          <a:noFill/>
        </p:spPr>
        <p:txBody>
          <a:bodyPr wrap="square" rtlCol="0">
            <a:spAutoFit/>
          </a:bodyPr>
          <a:lstStyle/>
          <a:p>
            <a:pPr>
              <a:lnSpc>
                <a:spcPct val="120000"/>
              </a:lnSpc>
            </a:pPr>
            <a:r>
              <a:rPr lang="zh-CN" altLang="en-US" sz="2800" spc="-10" dirty="0">
                <a:latin typeface="+mn-ea"/>
              </a:rPr>
              <a:t>但直接替换是有问题的，</a:t>
            </a:r>
            <a:r>
              <a:rPr lang="en-US" altLang="zh-CN" sz="2800" spc="-10" dirty="0" err="1">
                <a:latin typeface="+mn-ea"/>
              </a:rPr>
              <a:t>Vapnik</a:t>
            </a:r>
            <a:r>
              <a:rPr lang="en-US" altLang="zh-CN" sz="2800" spc="-10" dirty="0">
                <a:latin typeface="+mn-ea"/>
              </a:rPr>
              <a:t> </a:t>
            </a:r>
            <a:r>
              <a:rPr lang="zh-CN" altLang="en-US" sz="2800" spc="-10" dirty="0">
                <a:latin typeface="+mn-ea"/>
              </a:rPr>
              <a:t>和 </a:t>
            </a:r>
            <a:r>
              <a:rPr lang="en-US" altLang="zh-CN" sz="2800" spc="-10" dirty="0" err="1">
                <a:latin typeface="+mn-ea"/>
              </a:rPr>
              <a:t>Chervonenkis</a:t>
            </a:r>
            <a:r>
              <a:rPr lang="en-US" altLang="zh-CN" sz="2800" spc="-10" dirty="0">
                <a:latin typeface="+mn-ea"/>
              </a:rPr>
              <a:t> </a:t>
            </a:r>
            <a:r>
              <a:rPr lang="zh-CN" altLang="en-US" sz="2800" spc="-10" dirty="0">
                <a:latin typeface="+mn-ea"/>
              </a:rPr>
              <a:t>提出并完整地证明准确的式子如下（具体证明参考论文</a:t>
            </a:r>
            <a:r>
              <a:rPr lang="en-US" altLang="zh-CN" sz="2800" spc="-10" dirty="0">
                <a:latin typeface="+mn-ea"/>
              </a:rPr>
              <a:t>[</a:t>
            </a:r>
            <a:r>
              <a:rPr lang="en-US" altLang="zh-CN" sz="2800" spc="-10" dirty="0" err="1">
                <a:latin typeface="+mn-ea"/>
              </a:rPr>
              <a:t>Vapnik</a:t>
            </a:r>
            <a:r>
              <a:rPr lang="en-US" altLang="zh-CN" sz="2800" spc="-10" dirty="0">
                <a:latin typeface="+mn-ea"/>
              </a:rPr>
              <a:t> et al. 1971]</a:t>
            </a:r>
            <a:r>
              <a:rPr lang="zh-CN" altLang="en-US" sz="2800" spc="-10" dirty="0">
                <a:latin typeface="+mn-ea"/>
              </a:rPr>
              <a:t>）</a:t>
            </a:r>
            <a:endParaRPr lang="en-US" altLang="zh-CN" sz="2800" spc="-10" dirty="0">
              <a:latin typeface="+mn-ea"/>
            </a:endParaRPr>
          </a:p>
        </p:txBody>
      </p:sp>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D76663B2-9DCC-D34F-89AE-4E37B5DD460E}"/>
                  </a:ext>
                </a:extLst>
              </p:cNvPr>
              <p:cNvSpPr txBox="1"/>
              <p:nvPr/>
            </p:nvSpPr>
            <p:spPr>
              <a:xfrm>
                <a:off x="306611" y="3086210"/>
                <a:ext cx="11228914" cy="121507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dirty="0" smtClean="0">
                          <a:solidFill>
                            <a:schemeClr val="tx1"/>
                          </a:solidFill>
                          <a:latin typeface="Cambria Math" panose="02040503050406030204" pitchFamily="18" charset="0"/>
                        </a:rPr>
                        <m:t>2</m:t>
                      </m:r>
                      <m:r>
                        <a:rPr lang="en-US" altLang="zh-CN" sz="3200" b="0" i="1" spc="-10" dirty="0" smtClean="0">
                          <a:solidFill>
                            <a:schemeClr val="tx1"/>
                          </a:solidFill>
                          <a:latin typeface="Cambria Math" panose="02040503050406030204" pitchFamily="18" charset="0"/>
                          <a:ea typeface="Cambria Math" panose="02040503050406030204" pitchFamily="18" charset="0"/>
                        </a:rPr>
                        <m:t>∙</m:t>
                      </m:r>
                      <m:r>
                        <a:rPr lang="en-US" altLang="zh-CN" sz="3200" b="0" i="1" spc="-10" dirty="0" smtClean="0">
                          <a:solidFill>
                            <a:schemeClr val="accent1"/>
                          </a:solidFill>
                          <a:latin typeface="Cambria Math" panose="02040503050406030204" pitchFamily="18" charset="0"/>
                          <a:ea typeface="Cambria Math" panose="02040503050406030204" pitchFamily="18" charset="0"/>
                        </a:rPr>
                        <m:t>2</m:t>
                      </m:r>
                      <m:sSub>
                        <m:sSubPr>
                          <m:ctrlPr>
                            <a:rPr lang="en-US" altLang="zh-CN" sz="3200" i="1" spc="-10" smtClean="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𝑚</m:t>
                          </m:r>
                        </m:e>
                        <m:sub>
                          <m:r>
                            <a:rPr lang="en-US" altLang="zh-CN" sz="3200" b="0" i="1" spc="-10">
                              <a:solidFill>
                                <a:srgbClr val="FF0000"/>
                              </a:solidFill>
                              <a:latin typeface="Cambria Math" panose="02040503050406030204" pitchFamily="18" charset="0"/>
                              <a:ea typeface="Cambria Math" panose="02040503050406030204" pitchFamily="18" charset="0"/>
                            </a:rPr>
                            <m:t>ℋ</m:t>
                          </m:r>
                        </m:sub>
                      </m:sSub>
                      <m:r>
                        <a:rPr lang="en-US" altLang="zh-CN" sz="3200" b="0" i="1" spc="-10">
                          <a:solidFill>
                            <a:srgbClr val="FF0000"/>
                          </a:solidFill>
                          <a:latin typeface="Cambria Math" panose="02040503050406030204" pitchFamily="18" charset="0"/>
                        </a:rPr>
                        <m:t>(</m:t>
                      </m:r>
                      <m:r>
                        <a:rPr lang="en-US" altLang="zh-CN" sz="3200" b="0" i="1" spc="-10" smtClean="0">
                          <a:solidFill>
                            <a:schemeClr val="accent1"/>
                          </a:solidFill>
                          <a:latin typeface="Cambria Math" panose="02040503050406030204" pitchFamily="18" charset="0"/>
                        </a:rPr>
                        <m:t>2</m:t>
                      </m:r>
                      <m:r>
                        <a:rPr lang="en-US" altLang="zh-CN" sz="3200" b="0" i="1" spc="-10">
                          <a:solidFill>
                            <a:srgbClr val="FF0000"/>
                          </a:solidFill>
                          <a:latin typeface="Cambria Math" panose="02040503050406030204" pitchFamily="18" charset="0"/>
                        </a:rPr>
                        <m:t>𝑁</m:t>
                      </m:r>
                      <m:r>
                        <a:rPr lang="en-US" altLang="zh-CN" sz="3200" b="0" i="1" spc="-10">
                          <a:solidFill>
                            <a:srgbClr val="FF0000"/>
                          </a:solidFill>
                          <a:latin typeface="Cambria Math" panose="02040503050406030204" pitchFamily="18" charset="0"/>
                        </a:rPr>
                        <m:t>)</m:t>
                      </m:r>
                      <m:r>
                        <m:rPr>
                          <m:sty m:val="p"/>
                        </m:rPr>
                        <a:rPr lang="en-US" altLang="zh-CN" sz="3200" b="0" i="0" spc="-10" smtClean="0">
                          <a:solidFill>
                            <a:schemeClr val="tx1"/>
                          </a:solidFill>
                          <a:latin typeface="Cambria Math" panose="02040503050406030204" pitchFamily="18" charset="0"/>
                        </a:rPr>
                        <m:t>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−2</m:t>
                              </m:r>
                              <m:r>
                                <a:rPr lang="en-US" altLang="zh-CN" sz="3200" b="0" i="1" spc="-10" dirty="0">
                                  <a:latin typeface="Cambria Math" panose="02040503050406030204" pitchFamily="18" charset="0"/>
                                  <a:ea typeface="Cambria Math" panose="02040503050406030204" pitchFamily="18" charset="0"/>
                                </a:rPr>
                                <m:t>∙</m:t>
                              </m:r>
                              <m:sSup>
                                <m:sSupPr>
                                  <m:ctrlPr>
                                    <a:rPr lang="en-US" altLang="zh-CN" sz="3200" i="1" spc="-10" smtClean="0">
                                      <a:solidFill>
                                        <a:schemeClr val="tx1"/>
                                      </a:solidFill>
                                      <a:latin typeface="Cambria Math" panose="02040503050406030204" pitchFamily="18" charset="0"/>
                                    </a:rPr>
                                  </m:ctrlPr>
                                </m:sSupPr>
                                <m:e>
                                  <m:f>
                                    <m:fPr>
                                      <m:ctrlPr>
                                        <a:rPr lang="en-US" altLang="zh-CN" sz="3200" i="1" spc="-10" smtClean="0">
                                          <a:solidFill>
                                            <a:schemeClr val="accent1"/>
                                          </a:solidFill>
                                          <a:latin typeface="Cambria Math" panose="02040503050406030204" pitchFamily="18" charset="0"/>
                                        </a:rPr>
                                      </m:ctrlPr>
                                    </m:fPr>
                                    <m:num>
                                      <m:r>
                                        <a:rPr lang="en-US" altLang="zh-CN" sz="3200" b="0" i="1" spc="-10" smtClean="0">
                                          <a:solidFill>
                                            <a:schemeClr val="accent1"/>
                                          </a:solidFill>
                                          <a:latin typeface="Cambria Math" panose="02040503050406030204" pitchFamily="18" charset="0"/>
                                        </a:rPr>
                                        <m:t>1</m:t>
                                      </m:r>
                                    </m:num>
                                    <m:den>
                                      <m:r>
                                        <a:rPr lang="en-US" altLang="zh-CN" sz="3200" b="0" i="1" spc="-10" smtClean="0">
                                          <a:solidFill>
                                            <a:schemeClr val="accent1"/>
                                          </a:solidFill>
                                          <a:latin typeface="Cambria Math" panose="02040503050406030204" pitchFamily="18" charset="0"/>
                                        </a:rPr>
                                        <m:t>16</m:t>
                                      </m:r>
                                    </m:den>
                                  </m:f>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oMath>
                  </m:oMathPara>
                </a14:m>
                <a:endParaRPr lang="en-US" altLang="zh-CN" sz="3200" spc="-10" dirty="0">
                  <a:solidFill>
                    <a:schemeClr val="tx1"/>
                  </a:solidFill>
                  <a:latin typeface="+mn-ea"/>
                </a:endParaRPr>
              </a:p>
            </p:txBody>
          </p:sp>
        </mc:Choice>
        <mc:Fallback xmlns="">
          <p:sp>
            <p:nvSpPr>
              <p:cNvPr id="10" name="文本框 119">
                <a:extLst>
                  <a:ext uri="{FF2B5EF4-FFF2-40B4-BE49-F238E27FC236}">
                    <a16:creationId xmlns:a16="http://schemas.microsoft.com/office/drawing/2014/main" id="{D76663B2-9DCC-D34F-89AE-4E37B5DD460E}"/>
                  </a:ext>
                </a:extLst>
              </p:cNvPr>
              <p:cNvSpPr txBox="1">
                <a:spLocks noRot="1" noChangeAspect="1" noMove="1" noResize="1" noEditPoints="1" noAdjustHandles="1" noChangeArrowheads="1" noChangeShapeType="1" noTextEdit="1"/>
              </p:cNvSpPr>
              <p:nvPr/>
            </p:nvSpPr>
            <p:spPr>
              <a:xfrm>
                <a:off x="306611" y="3086210"/>
                <a:ext cx="11228914" cy="1215076"/>
              </a:xfrm>
              <a:prstGeom prst="rect">
                <a:avLst/>
              </a:prstGeom>
              <a:blipFill>
                <a:blip r:embed="rId5"/>
                <a:stretch>
                  <a:fillRect b="-61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0D4EA347-1E29-0C40-A469-24BD44C9CD8A}"/>
                  </a:ext>
                </a:extLst>
              </p:cNvPr>
              <p:cNvSpPr txBox="1"/>
              <p:nvPr/>
            </p:nvSpPr>
            <p:spPr>
              <a:xfrm>
                <a:off x="701133" y="4422408"/>
                <a:ext cx="11187717"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latin typeface="+mn-ea"/>
                  </a:rPr>
                  <a:t>上</a:t>
                </a:r>
                <a:r>
                  <a:rPr lang="zh-CN" altLang="en-US" sz="3200" spc="-10" dirty="0">
                    <a:latin typeface="+mn-ea"/>
                  </a:rPr>
                  <a:t>式右边是</a:t>
                </a:r>
                <a:r>
                  <a:rPr lang="en-US" altLang="zh-CN" sz="3200" b="1" spc="-10" dirty="0">
                    <a:solidFill>
                      <a:srgbClr val="FF0000"/>
                    </a:solidFill>
                    <a:latin typeface="+mn-ea"/>
                  </a:rPr>
                  <a:t>VC</a:t>
                </a:r>
                <a:r>
                  <a:rPr lang="zh-CN" altLang="en-US" sz="3200" b="1" spc="-10" dirty="0">
                    <a:solidFill>
                      <a:srgbClr val="FF0000"/>
                    </a:solidFill>
                    <a:latin typeface="+mn-ea"/>
                  </a:rPr>
                  <a:t> </a:t>
                </a:r>
                <a:r>
                  <a:rPr lang="en-US" altLang="zh-CN" sz="3200" b="1" spc="-10" dirty="0">
                    <a:solidFill>
                      <a:srgbClr val="FF0000"/>
                    </a:solidFill>
                    <a:latin typeface="+mn-ea"/>
                  </a:rPr>
                  <a:t>Bound</a:t>
                </a:r>
                <a:r>
                  <a:rPr lang="zh-CN" altLang="en-US" sz="3200" spc="-10" dirty="0">
                    <a:latin typeface="+mn-ea"/>
                  </a:rPr>
                  <a:t>，若存在</a:t>
                </a:r>
                <a:r>
                  <a:rPr lang="en-US" altLang="zh-CN" sz="3200" spc="-10" dirty="0">
                    <a:latin typeface="+mn-ea"/>
                  </a:rPr>
                  <a:t>break</a:t>
                </a:r>
                <a:r>
                  <a:rPr lang="zh-CN" altLang="en-US" sz="3200" spc="-10" dirty="0">
                    <a:latin typeface="+mn-ea"/>
                  </a:rPr>
                  <a:t> </a:t>
                </a:r>
                <a:r>
                  <a:rPr lang="en-US" altLang="zh-CN" sz="3200" spc="-10" dirty="0">
                    <a:latin typeface="+mn-ea"/>
                  </a:rPr>
                  <a:t>point</a:t>
                </a:r>
                <a:r>
                  <a:rPr lang="zh-CN" altLang="en-US" sz="3200" spc="-10" dirty="0">
                    <a:latin typeface="+mn-ea"/>
                  </a:rPr>
                  <a:t> </a:t>
                </a:r>
                <a14:m>
                  <m:oMath xmlns:m="http://schemas.openxmlformats.org/officeDocument/2006/math">
                    <m:r>
                      <a:rPr lang="en-US" altLang="zh-CN" sz="3200" i="1" spc="-10">
                        <a:latin typeface="Cambria Math" panose="02040503050406030204" pitchFamily="18" charset="0"/>
                      </a:rPr>
                      <m:t>𝑘</m:t>
                    </m:r>
                    <m:r>
                      <a:rPr lang="en-US" altLang="zh-CN" sz="3200" i="1" spc="-10">
                        <a:latin typeface="Cambria Math" panose="02040503050406030204" pitchFamily="18" charset="0"/>
                        <a:ea typeface="Cambria Math" panose="02040503050406030204" pitchFamily="18" charset="0"/>
                      </a:rPr>
                      <m:t>≥3</m:t>
                    </m:r>
                  </m:oMath>
                </a14:m>
                <a:r>
                  <a:rPr lang="zh-CN" altLang="en-US" sz="3200" spc="-10" dirty="0">
                    <a:latin typeface="+mn-ea"/>
                  </a:rPr>
                  <a:t>，则</a:t>
                </a:r>
                <a:endParaRPr lang="en-US" altLang="zh-CN" sz="3200" spc="-10" dirty="0">
                  <a:latin typeface="+mn-ea"/>
                </a:endParaRPr>
              </a:p>
            </p:txBody>
          </p:sp>
        </mc:Choice>
        <mc:Fallback xmlns="">
          <p:sp>
            <p:nvSpPr>
              <p:cNvPr id="11" name="文本框 119">
                <a:extLst>
                  <a:ext uri="{FF2B5EF4-FFF2-40B4-BE49-F238E27FC236}">
                    <a16:creationId xmlns:a16="http://schemas.microsoft.com/office/drawing/2014/main" id="{0D4EA347-1E29-0C40-A469-24BD44C9CD8A}"/>
                  </a:ext>
                </a:extLst>
              </p:cNvPr>
              <p:cNvSpPr txBox="1">
                <a:spLocks noRot="1" noChangeAspect="1" noMove="1" noResize="1" noEditPoints="1" noAdjustHandles="1" noChangeArrowheads="1" noChangeShapeType="1" noTextEdit="1"/>
              </p:cNvSpPr>
              <p:nvPr/>
            </p:nvSpPr>
            <p:spPr>
              <a:xfrm>
                <a:off x="701133" y="4422408"/>
                <a:ext cx="11187717" cy="633187"/>
              </a:xfrm>
              <a:prstGeom prst="rect">
                <a:avLst/>
              </a:prstGeom>
              <a:blipFill>
                <a:blip r:embed="rId6"/>
                <a:stretch>
                  <a:fillRect l="-1247" t="-4000" b="-34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FBCAEFE2-6E4E-574A-B5E4-E63038AC8BD1}"/>
                  </a:ext>
                </a:extLst>
              </p:cNvPr>
              <p:cNvSpPr txBox="1"/>
              <p:nvPr/>
            </p:nvSpPr>
            <p:spPr>
              <a:xfrm>
                <a:off x="396126" y="4909932"/>
                <a:ext cx="11228914" cy="121507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dirty="0" smtClean="0">
                          <a:solidFill>
                            <a:schemeClr val="tx1"/>
                          </a:solidFill>
                          <a:latin typeface="Cambria Math" panose="02040503050406030204" pitchFamily="18" charset="0"/>
                        </a:rPr>
                        <m:t>4</m:t>
                      </m:r>
                      <m:sSup>
                        <m:sSupPr>
                          <m:ctrlPr>
                            <a:rPr lang="en-US" altLang="zh-CN" sz="3200" i="1" spc="-10" dirty="0" smtClean="0">
                              <a:solidFill>
                                <a:schemeClr val="tx1"/>
                              </a:solidFill>
                              <a:latin typeface="Cambria Math" panose="02040503050406030204" pitchFamily="18" charset="0"/>
                            </a:rPr>
                          </m:ctrlPr>
                        </m:sSupPr>
                        <m:e>
                          <m:r>
                            <a:rPr lang="en-US" altLang="zh-CN" sz="3200" b="0" i="1" spc="-10" dirty="0" smtClean="0">
                              <a:solidFill>
                                <a:schemeClr val="tx1"/>
                              </a:solidFill>
                              <a:latin typeface="Cambria Math" panose="02040503050406030204" pitchFamily="18" charset="0"/>
                            </a:rPr>
                            <m:t>(2</m:t>
                          </m:r>
                          <m:r>
                            <a:rPr lang="en-US" altLang="zh-CN" sz="3200" b="0" i="1" spc="-10" dirty="0" smtClean="0">
                              <a:solidFill>
                                <a:schemeClr val="tx1"/>
                              </a:solidFill>
                              <a:latin typeface="Cambria Math" panose="02040503050406030204" pitchFamily="18" charset="0"/>
                            </a:rPr>
                            <m:t>𝑁</m:t>
                          </m:r>
                          <m:r>
                            <a:rPr lang="en-US" altLang="zh-CN" sz="3200" b="0" i="1" spc="-10" dirty="0" smtClean="0">
                              <a:solidFill>
                                <a:schemeClr val="tx1"/>
                              </a:solidFill>
                              <a:latin typeface="Cambria Math" panose="02040503050406030204" pitchFamily="18" charset="0"/>
                            </a:rPr>
                            <m:t>)</m:t>
                          </m:r>
                        </m:e>
                        <m:sup>
                          <m:r>
                            <a:rPr lang="en-US" altLang="zh-CN" sz="3200" b="0" i="1" spc="-10" dirty="0" smtClean="0">
                              <a:solidFill>
                                <a:srgbClr val="FF0000"/>
                              </a:solidFill>
                              <a:latin typeface="Cambria Math" panose="02040503050406030204" pitchFamily="18" charset="0"/>
                            </a:rPr>
                            <m:t>𝑘</m:t>
                          </m:r>
                          <m:r>
                            <a:rPr lang="en-US" altLang="zh-CN" sz="3200" b="0" i="1" spc="-10" dirty="0" smtClean="0">
                              <a:solidFill>
                                <a:srgbClr val="FF0000"/>
                              </a:solidFill>
                              <a:latin typeface="Cambria Math" panose="02040503050406030204" pitchFamily="18" charset="0"/>
                            </a:rPr>
                            <m:t>−1</m:t>
                          </m:r>
                        </m:sup>
                      </m:sSup>
                      <m:r>
                        <m:rPr>
                          <m:sty m:val="p"/>
                        </m:rPr>
                        <a:rPr lang="en-US" altLang="zh-CN" sz="3200" b="0" i="0" spc="-10" smtClean="0">
                          <a:solidFill>
                            <a:schemeClr val="tx1"/>
                          </a:solidFill>
                          <a:latin typeface="Cambria Math" panose="02040503050406030204" pitchFamily="18" charset="0"/>
                        </a:rPr>
                        <m:t>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m:t>
                              </m:r>
                              <m:sSup>
                                <m:sSupPr>
                                  <m:ctrlPr>
                                    <a:rPr lang="en-US" altLang="zh-CN" sz="3200" i="1" spc="-10" smtClean="0">
                                      <a:solidFill>
                                        <a:schemeClr val="tx1"/>
                                      </a:solidFill>
                                      <a:latin typeface="Cambria Math" panose="02040503050406030204" pitchFamily="18" charset="0"/>
                                    </a:rPr>
                                  </m:ctrlPr>
                                </m:sSupPr>
                                <m:e>
                                  <m:f>
                                    <m:fPr>
                                      <m:ctrlPr>
                                        <a:rPr lang="en-US" altLang="zh-CN" sz="3200" i="1" spc="-10" smtClean="0">
                                          <a:solidFill>
                                            <a:schemeClr val="accent1"/>
                                          </a:solidFill>
                                          <a:latin typeface="Cambria Math" panose="02040503050406030204" pitchFamily="18" charset="0"/>
                                        </a:rPr>
                                      </m:ctrlPr>
                                    </m:fPr>
                                    <m:num>
                                      <m:r>
                                        <a:rPr lang="en-US" altLang="zh-CN" sz="3200" b="0" i="1" spc="-10" smtClean="0">
                                          <a:solidFill>
                                            <a:schemeClr val="accent1"/>
                                          </a:solidFill>
                                          <a:latin typeface="Cambria Math" panose="02040503050406030204" pitchFamily="18" charset="0"/>
                                        </a:rPr>
                                        <m:t>1</m:t>
                                      </m:r>
                                    </m:num>
                                    <m:den>
                                      <m:r>
                                        <a:rPr lang="en-US" altLang="zh-CN" sz="3200" b="0" i="1" spc="-10" smtClean="0">
                                          <a:solidFill>
                                            <a:schemeClr val="accent1"/>
                                          </a:solidFill>
                                          <a:latin typeface="Cambria Math" panose="02040503050406030204" pitchFamily="18" charset="0"/>
                                        </a:rPr>
                                        <m:t>8</m:t>
                                      </m:r>
                                    </m:den>
                                  </m:f>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oMath>
                  </m:oMathPara>
                </a14:m>
                <a:endParaRPr lang="en-US" altLang="zh-CN" sz="3200" spc="-10" dirty="0">
                  <a:solidFill>
                    <a:schemeClr val="tx1"/>
                  </a:solidFill>
                  <a:latin typeface="+mn-ea"/>
                </a:endParaRPr>
              </a:p>
            </p:txBody>
          </p:sp>
        </mc:Choice>
        <mc:Fallback xmlns="">
          <p:sp>
            <p:nvSpPr>
              <p:cNvPr id="12" name="文本框 119">
                <a:extLst>
                  <a:ext uri="{FF2B5EF4-FFF2-40B4-BE49-F238E27FC236}">
                    <a16:creationId xmlns:a16="http://schemas.microsoft.com/office/drawing/2014/main" id="{FBCAEFE2-6E4E-574A-B5E4-E63038AC8BD1}"/>
                  </a:ext>
                </a:extLst>
              </p:cNvPr>
              <p:cNvSpPr txBox="1">
                <a:spLocks noRot="1" noChangeAspect="1" noMove="1" noResize="1" noEditPoints="1" noAdjustHandles="1" noChangeArrowheads="1" noChangeShapeType="1" noTextEdit="1"/>
              </p:cNvSpPr>
              <p:nvPr/>
            </p:nvSpPr>
            <p:spPr>
              <a:xfrm>
                <a:off x="396126" y="4909932"/>
                <a:ext cx="11228914" cy="1215076"/>
              </a:xfrm>
              <a:prstGeom prst="rect">
                <a:avLst/>
              </a:prstGeom>
              <a:blipFill>
                <a:blip r:embed="rId7"/>
                <a:stretch>
                  <a:fillRect b="-5155"/>
                </a:stretch>
              </a:blipFill>
            </p:spPr>
            <p:txBody>
              <a:bodyPr/>
              <a:lstStyle/>
              <a:p>
                <a:r>
                  <a:rPr lang="en-CN">
                    <a:noFill/>
                  </a:rPr>
                  <a:t> </a:t>
                </a:r>
              </a:p>
            </p:txBody>
          </p:sp>
        </mc:Fallback>
      </mc:AlternateContent>
    </p:spTree>
    <p:extLst>
      <p:ext uri="{BB962C8B-B14F-4D97-AF65-F5344CB8AC3E}">
        <p14:creationId xmlns:p14="http://schemas.microsoft.com/office/powerpoint/2010/main" val="2775239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p:sp>
        <p:nvSpPr>
          <p:cNvPr id="16" name="文本框 119">
            <a:extLst>
              <a:ext uri="{FF2B5EF4-FFF2-40B4-BE49-F238E27FC236}">
                <a16:creationId xmlns:a16="http://schemas.microsoft.com/office/drawing/2014/main" id="{CD45C9E1-81B9-424B-B737-573FE8F83B3E}"/>
              </a:ext>
            </a:extLst>
          </p:cNvPr>
          <p:cNvSpPr txBox="1"/>
          <p:nvPr/>
        </p:nvSpPr>
        <p:spPr>
          <a:xfrm>
            <a:off x="566961" y="891694"/>
            <a:ext cx="11187717" cy="633187"/>
          </a:xfrm>
          <a:prstGeom prst="rect">
            <a:avLst/>
          </a:prstGeom>
          <a:noFill/>
        </p:spPr>
        <p:txBody>
          <a:bodyPr wrap="square" rtlCol="0">
            <a:spAutoFit/>
          </a:bodyPr>
          <a:lstStyle/>
          <a:p>
            <a:pPr marL="457200" indent="-457200">
              <a:lnSpc>
                <a:spcPct val="120000"/>
              </a:lnSpc>
              <a:buFont typeface="Wingdings" pitchFamily="2" charset="2"/>
              <a:buChar char="Ø"/>
            </a:pPr>
            <a:r>
              <a:rPr lang="en-US" altLang="zh-CN" sz="3200" spc="-10" dirty="0">
                <a:solidFill>
                  <a:srgbClr val="FF0000"/>
                </a:solidFill>
                <a:latin typeface="+mn-ea"/>
              </a:rPr>
              <a:t>VC</a:t>
            </a:r>
            <a:r>
              <a:rPr lang="zh-CN" altLang="en-US" sz="3200" spc="-10" dirty="0">
                <a:solidFill>
                  <a:srgbClr val="FF0000"/>
                </a:solidFill>
                <a:latin typeface="+mn-ea"/>
              </a:rPr>
              <a:t>维</a:t>
            </a:r>
            <a:r>
              <a:rPr lang="zh-CN" altLang="en-US" sz="3200" spc="-10" dirty="0">
                <a:latin typeface="+mn-ea"/>
              </a:rPr>
              <a:t>（</a:t>
            </a:r>
            <a:r>
              <a:rPr lang="en-US" altLang="zh-CN" sz="3200" spc="-10" dirty="0">
                <a:latin typeface="+mn-ea"/>
              </a:rPr>
              <a:t>VC</a:t>
            </a:r>
            <a:r>
              <a:rPr lang="zh-CN" altLang="en-US" sz="3200" spc="-10" dirty="0">
                <a:latin typeface="+mn-ea"/>
              </a:rPr>
              <a:t> </a:t>
            </a:r>
            <a:r>
              <a:rPr lang="en-US" altLang="zh-CN" sz="3200" spc="-10" dirty="0">
                <a:latin typeface="+mn-ea"/>
              </a:rPr>
              <a:t>Dimension</a:t>
            </a:r>
            <a:r>
              <a:rPr lang="zh-CN" altLang="en-US" sz="3200" spc="-10" dirty="0">
                <a:latin typeface="+mn-ea"/>
              </a:rPr>
              <a:t>）的定义</a:t>
            </a:r>
            <a:endParaRPr lang="en-US" altLang="zh-CN" sz="3200" b="1" spc="-10" dirty="0">
              <a:latin typeface="+mn-ea"/>
            </a:endParaRPr>
          </a:p>
        </p:txBody>
      </p:sp>
      <mc:AlternateContent xmlns:mc="http://schemas.openxmlformats.org/markup-compatibility/2006" xmlns:a14="http://schemas.microsoft.com/office/drawing/2010/main">
        <mc:Choice Requires="a14">
          <p:sp>
            <p:nvSpPr>
              <p:cNvPr id="20" name="文本框 119">
                <a:extLst>
                  <a:ext uri="{FF2B5EF4-FFF2-40B4-BE49-F238E27FC236}">
                    <a16:creationId xmlns:a16="http://schemas.microsoft.com/office/drawing/2014/main" id="{DA0CD90B-5927-3244-A0FB-CD05B85C5B26}"/>
                  </a:ext>
                </a:extLst>
              </p:cNvPr>
              <p:cNvSpPr txBox="1"/>
              <p:nvPr/>
            </p:nvSpPr>
            <p:spPr>
              <a:xfrm>
                <a:off x="755374" y="1724275"/>
                <a:ext cx="10893287" cy="1814023"/>
              </a:xfrm>
              <a:prstGeom prst="rect">
                <a:avLst/>
              </a:prstGeom>
              <a:noFill/>
            </p:spPr>
            <p:txBody>
              <a:bodyPr wrap="square" rtlCol="0">
                <a:spAutoFit/>
              </a:bodyPr>
              <a:lstStyle/>
              <a:p>
                <a:pPr>
                  <a:lnSpc>
                    <a:spcPct val="120000"/>
                  </a:lnSpc>
                </a:pPr>
                <a:r>
                  <a:rPr lang="zh-CN" altLang="en-US" sz="3200" spc="-10" dirty="0">
                    <a:latin typeface="+mn-ea"/>
                  </a:rPr>
                  <a:t>        假设空间</a:t>
                </a:r>
                <a14:m>
                  <m:oMath xmlns:m="http://schemas.openxmlformats.org/officeDocument/2006/math">
                    <m:r>
                      <a:rPr lang="en-US" altLang="zh-CN" sz="3200" i="1" spc="-10" smtClean="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的</a:t>
                </a:r>
                <a:r>
                  <a:rPr lang="en-US" altLang="zh-CN" sz="3200" spc="-10" dirty="0">
                    <a:latin typeface="+mn-ea"/>
                  </a:rPr>
                  <a:t>VC</a:t>
                </a:r>
                <a:r>
                  <a:rPr lang="zh-CN" altLang="en-US" sz="3200" spc="-10" dirty="0">
                    <a:latin typeface="+mn-ea"/>
                  </a:rPr>
                  <a:t>维</a:t>
                </a: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𝑑</m:t>
                        </m:r>
                      </m:e>
                      <m:sub>
                        <m:r>
                          <m:rPr>
                            <m:sty m:val="p"/>
                          </m:rPr>
                          <a:rPr lang="en-US" altLang="zh-CN" sz="3200" b="0" i="0" spc="-10" smtClean="0">
                            <a:latin typeface="Cambria Math" panose="02040503050406030204" pitchFamily="18" charset="0"/>
                          </a:rPr>
                          <m:t>VC</m:t>
                        </m:r>
                      </m:sub>
                    </m:sSub>
                    <m:d>
                      <m:dPr>
                        <m:ctrlPr>
                          <a:rPr lang="en-US" altLang="zh-CN" sz="3200" b="0" i="1" spc="-10" smtClean="0">
                            <a:latin typeface="Cambria Math" panose="02040503050406030204" pitchFamily="18" charset="0"/>
                          </a:rPr>
                        </m:ctrlPr>
                      </m:dPr>
                      <m:e>
                        <m:r>
                          <a:rPr lang="en-US" altLang="zh-CN" sz="3200" i="1" spc="-10">
                            <a:latin typeface="Cambria Math" panose="02040503050406030204" pitchFamily="18" charset="0"/>
                            <a:ea typeface="Cambria Math" panose="02040503050406030204" pitchFamily="18" charset="0"/>
                          </a:rPr>
                          <m:t>ℋ</m:t>
                        </m:r>
                      </m:e>
                    </m:d>
                  </m:oMath>
                </a14:m>
                <a:r>
                  <a:rPr lang="zh-CN" altLang="en-US" sz="3200" spc="-10" dirty="0">
                    <a:latin typeface="+mn-ea"/>
                  </a:rPr>
                  <a:t>表示</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所能“打散”（</a:t>
                </a:r>
                <a:r>
                  <a:rPr lang="en-US" altLang="zh-CN" sz="3200" spc="-10" dirty="0">
                    <a:latin typeface="+mn-ea"/>
                  </a:rPr>
                  <a:t>Shatter</a:t>
                </a:r>
                <a:r>
                  <a:rPr lang="zh-CN" altLang="en-US" sz="3200" spc="-10" dirty="0">
                    <a:latin typeface="+mn-ea"/>
                  </a:rPr>
                  <a:t>）的最大样本数</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𝑁</m:t>
                        </m:r>
                      </m:e>
                      <m:sub>
                        <m:r>
                          <a:rPr lang="en-US" altLang="zh-CN" sz="3200" i="1" spc="-10">
                            <a:solidFill>
                              <a:srgbClr val="FF0000"/>
                            </a:solidFill>
                            <a:latin typeface="Cambria Math" panose="02040503050406030204" pitchFamily="18" charset="0"/>
                          </a:rPr>
                          <m:t>𝑠</m:t>
                        </m:r>
                      </m:sub>
                    </m:sSub>
                    <m:r>
                      <a:rPr lang="en-US" altLang="zh-CN" sz="3200" i="1" spc="-10">
                        <a:solidFill>
                          <a:srgbClr val="FF0000"/>
                        </a:solidFill>
                        <a:latin typeface="Cambria Math" panose="02040503050406030204" pitchFamily="18" charset="0"/>
                      </a:rPr>
                      <m:t> </m:t>
                    </m:r>
                  </m:oMath>
                </a14:m>
                <a:r>
                  <a:rPr lang="zh-CN" altLang="en-US" sz="3200" spc="-10" dirty="0">
                    <a:latin typeface="+mn-ea"/>
                  </a:rPr>
                  <a:t>，即</a:t>
                </a:r>
                <a:endParaRPr lang="en-US" altLang="zh-CN" sz="3200" spc="-10" dirty="0">
                  <a:latin typeface="+mn-ea"/>
                </a:endParaRPr>
              </a:p>
              <a:p>
                <a:pPr algn="ctr">
                  <a:lnSpc>
                    <a:spcPct val="120000"/>
                  </a:lnSpc>
                </a:pP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𝑁</m:t>
                        </m:r>
                      </m:e>
                      <m:sub>
                        <m:r>
                          <a:rPr lang="en-US" altLang="zh-CN" sz="3200" b="0" i="1" spc="-10" smtClean="0">
                            <a:latin typeface="Cambria Math" panose="02040503050406030204" pitchFamily="18" charset="0"/>
                          </a:rPr>
                          <m:t>𝑠</m:t>
                        </m:r>
                      </m:sub>
                    </m:sSub>
                  </m:oMath>
                </a14:m>
                <a:r>
                  <a:rPr lang="zh-CN" altLang="en-US" sz="3200" spc="-10" dirty="0">
                    <a:latin typeface="+mn-ea"/>
                  </a:rPr>
                  <a:t>是使得</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d>
                      <m:dPr>
                        <m:ctrlPr>
                          <a:rPr lang="en-US" altLang="zh-CN" sz="3200" i="1" spc="-10">
                            <a:solidFill>
                              <a:srgbClr val="FF0000"/>
                            </a:solidFill>
                            <a:latin typeface="Cambria Math" panose="02040503050406030204" pitchFamily="18" charset="0"/>
                            <a:ea typeface="Cambria Math" panose="02040503050406030204" pitchFamily="18" charset="0"/>
                          </a:rPr>
                        </m:ctrlPr>
                      </m:dPr>
                      <m:e>
                        <m:sSub>
                          <m:sSubPr>
                            <m:ctrlPr>
                              <a:rPr lang="en-US" altLang="zh-CN" sz="3200" i="1" spc="-1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𝑁</m:t>
                            </m:r>
                          </m:e>
                          <m:sub>
                            <m:r>
                              <a:rPr lang="en-US" altLang="zh-CN" sz="3200" i="1" spc="-10">
                                <a:solidFill>
                                  <a:srgbClr val="FF0000"/>
                                </a:solidFill>
                                <a:latin typeface="Cambria Math" panose="02040503050406030204" pitchFamily="18" charset="0"/>
                              </a:rPr>
                              <m:t>𝑠</m:t>
                            </m:r>
                          </m:sub>
                        </m:sSub>
                      </m:e>
                    </m:d>
                    <m:r>
                      <a:rPr lang="en-US" altLang="zh-CN" sz="3200" b="0" i="1" spc="-10" smtClean="0">
                        <a:solidFill>
                          <a:srgbClr val="FF0000"/>
                        </a:solidFill>
                        <a:latin typeface="Cambria Math" panose="02040503050406030204" pitchFamily="18" charset="0"/>
                      </a:rPr>
                      <m:t>=</m:t>
                    </m:r>
                    <m:sSup>
                      <m:sSupPr>
                        <m:ctrlPr>
                          <a:rPr lang="en-US" altLang="zh-CN" sz="3200" b="0" i="1" spc="-10" smtClean="0">
                            <a:solidFill>
                              <a:srgbClr val="FF0000"/>
                            </a:solidFill>
                            <a:latin typeface="Cambria Math" panose="02040503050406030204" pitchFamily="18" charset="0"/>
                          </a:rPr>
                        </m:ctrlPr>
                      </m:sSupPr>
                      <m:e>
                        <m:r>
                          <a:rPr lang="en-US" altLang="zh-CN" sz="3200" b="0" i="1" spc="-10" smtClean="0">
                            <a:solidFill>
                              <a:srgbClr val="FF0000"/>
                            </a:solidFill>
                            <a:latin typeface="Cambria Math" panose="02040503050406030204" pitchFamily="18" charset="0"/>
                          </a:rPr>
                          <m:t>2</m:t>
                        </m:r>
                      </m:e>
                      <m:sup>
                        <m:sSub>
                          <m:sSubPr>
                            <m:ctrlPr>
                              <a:rPr lang="en-US" altLang="zh-CN" sz="3200" i="1" spc="-1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𝑁</m:t>
                            </m:r>
                          </m:e>
                          <m:sub>
                            <m:r>
                              <a:rPr lang="en-US" altLang="zh-CN" sz="3200" i="1" spc="-10">
                                <a:solidFill>
                                  <a:srgbClr val="FF0000"/>
                                </a:solidFill>
                                <a:latin typeface="Cambria Math" panose="02040503050406030204" pitchFamily="18" charset="0"/>
                              </a:rPr>
                              <m:t>𝑠</m:t>
                            </m:r>
                          </m:sub>
                        </m:sSub>
                      </m:sup>
                    </m:sSup>
                  </m:oMath>
                </a14:m>
                <a:r>
                  <a:rPr lang="zh-CN" altLang="en-US" sz="3200" spc="-10" dirty="0">
                    <a:latin typeface="+mn-ea"/>
                  </a:rPr>
                  <a:t>成立的最大值</a:t>
                </a:r>
                <a:endParaRPr lang="en-US" altLang="zh-CN" sz="3200" spc="-10" dirty="0">
                  <a:latin typeface="+mn-ea"/>
                </a:endParaRPr>
              </a:p>
            </p:txBody>
          </p:sp>
        </mc:Choice>
        <mc:Fallback xmlns="">
          <p:sp>
            <p:nvSpPr>
              <p:cNvPr id="20" name="文本框 119">
                <a:extLst>
                  <a:ext uri="{FF2B5EF4-FFF2-40B4-BE49-F238E27FC236}">
                    <a16:creationId xmlns:a16="http://schemas.microsoft.com/office/drawing/2014/main" id="{DA0CD90B-5927-3244-A0FB-CD05B85C5B26}"/>
                  </a:ext>
                </a:extLst>
              </p:cNvPr>
              <p:cNvSpPr txBox="1">
                <a:spLocks noRot="1" noChangeAspect="1" noMove="1" noResize="1" noEditPoints="1" noAdjustHandles="1" noChangeArrowheads="1" noChangeShapeType="1" noTextEdit="1"/>
              </p:cNvSpPr>
              <p:nvPr/>
            </p:nvSpPr>
            <p:spPr>
              <a:xfrm>
                <a:off x="755374" y="1724275"/>
                <a:ext cx="10893287" cy="1814023"/>
              </a:xfrm>
              <a:prstGeom prst="rect">
                <a:avLst/>
              </a:prstGeom>
              <a:blipFill>
                <a:blip r:embed="rId3"/>
                <a:stretch>
                  <a:fillRect l="-1397" t="-1389" b="-1041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DDE970FC-6E04-AE47-8BB0-912392FE030B}"/>
                  </a:ext>
                </a:extLst>
              </p:cNvPr>
              <p:cNvSpPr txBox="1"/>
              <p:nvPr/>
            </p:nvSpPr>
            <p:spPr>
              <a:xfrm>
                <a:off x="608158" y="3738271"/>
                <a:ext cx="11187717" cy="633187"/>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i="1" spc="-10">
                            <a:latin typeface="Cambria Math" panose="02040503050406030204" pitchFamily="18" charset="0"/>
                          </a:rPr>
                          <m:t>𝑑</m:t>
                        </m:r>
                      </m:e>
                      <m:sub>
                        <m:r>
                          <m:rPr>
                            <m:sty m:val="p"/>
                          </m:rPr>
                          <a:rPr lang="en-US" altLang="zh-CN" sz="3200" spc="-10">
                            <a:latin typeface="Cambria Math" panose="02040503050406030204" pitchFamily="18" charset="0"/>
                          </a:rPr>
                          <m:t>VC</m:t>
                        </m:r>
                      </m:sub>
                    </m:sSub>
                    <m:d>
                      <m:dPr>
                        <m:ctrlPr>
                          <a:rPr lang="en-US" altLang="zh-CN" sz="3200" i="1" spc="-10">
                            <a:latin typeface="Cambria Math" panose="02040503050406030204" pitchFamily="18" charset="0"/>
                          </a:rPr>
                        </m:ctrlPr>
                      </m:dPr>
                      <m:e>
                        <m:r>
                          <a:rPr lang="en-US" altLang="zh-CN" sz="3200" i="1" spc="-10">
                            <a:latin typeface="Cambria Math" panose="02040503050406030204" pitchFamily="18" charset="0"/>
                            <a:ea typeface="Cambria Math" panose="02040503050406030204" pitchFamily="18" charset="0"/>
                          </a:rPr>
                          <m:t>ℋ</m:t>
                        </m:r>
                      </m:e>
                    </m:d>
                  </m:oMath>
                </a14:m>
                <a:r>
                  <a:rPr lang="en-US" altLang="zh-CN" sz="3200" spc="-10" dirty="0">
                    <a:latin typeface="+mn-ea"/>
                  </a:rPr>
                  <a:t>=</a:t>
                </a:r>
                <a:r>
                  <a:rPr lang="zh-CN" altLang="en-US" sz="3200" spc="-10" dirty="0">
                    <a:solidFill>
                      <a:schemeClr val="accent1"/>
                    </a:solidFill>
                    <a:latin typeface="+mn-ea"/>
                  </a:rPr>
                  <a:t>最小的</a:t>
                </a:r>
                <a:r>
                  <a:rPr lang="en-US" altLang="zh-CN" sz="3200" spc="-10" dirty="0">
                    <a:solidFill>
                      <a:schemeClr val="accent1"/>
                    </a:solidFill>
                    <a:latin typeface="+mn-ea"/>
                  </a:rPr>
                  <a:t>break</a:t>
                </a:r>
                <a:r>
                  <a:rPr lang="zh-CN" altLang="en-US" sz="3200" spc="-10" dirty="0">
                    <a:solidFill>
                      <a:schemeClr val="accent1"/>
                    </a:solidFill>
                    <a:latin typeface="+mn-ea"/>
                  </a:rPr>
                  <a:t> </a:t>
                </a:r>
                <a:r>
                  <a:rPr lang="en-US" altLang="zh-CN" sz="3200" spc="-10" dirty="0">
                    <a:solidFill>
                      <a:schemeClr val="accent1"/>
                    </a:solidFill>
                    <a:latin typeface="+mn-ea"/>
                  </a:rPr>
                  <a:t>point</a:t>
                </a:r>
                <a:r>
                  <a:rPr lang="zh-CN" altLang="en-US" sz="3200" spc="-10" dirty="0">
                    <a:solidFill>
                      <a:schemeClr val="accent1"/>
                    </a:solidFill>
                    <a:latin typeface="+mn-ea"/>
                  </a:rPr>
                  <a:t> </a:t>
                </a:r>
                <a14:m>
                  <m:oMath xmlns:m="http://schemas.openxmlformats.org/officeDocument/2006/math">
                    <m:r>
                      <a:rPr lang="en-US" altLang="zh-CN" sz="3200" i="1" spc="-10" dirty="0" smtClean="0">
                        <a:solidFill>
                          <a:schemeClr val="accent1"/>
                        </a:solidFill>
                        <a:latin typeface="Cambria Math" panose="02040503050406030204" pitchFamily="18" charset="0"/>
                      </a:rPr>
                      <m:t>𝑘</m:t>
                    </m:r>
                    <m:r>
                      <a:rPr lang="en-US" altLang="zh-CN" sz="3200" b="0" i="1" spc="-10" dirty="0" smtClean="0">
                        <a:latin typeface="Cambria Math" panose="02040503050406030204" pitchFamily="18" charset="0"/>
                      </a:rPr>
                      <m:t>−1</m:t>
                    </m:r>
                  </m:oMath>
                </a14:m>
                <a:endParaRPr lang="en-US" altLang="zh-CN" sz="3200" spc="-10" dirty="0">
                  <a:latin typeface="+mn-ea"/>
                </a:endParaRPr>
              </a:p>
            </p:txBody>
          </p:sp>
        </mc:Choice>
        <mc:Fallback xmlns="">
          <p:sp>
            <p:nvSpPr>
              <p:cNvPr id="22" name="文本框 119">
                <a:extLst>
                  <a:ext uri="{FF2B5EF4-FFF2-40B4-BE49-F238E27FC236}">
                    <a16:creationId xmlns:a16="http://schemas.microsoft.com/office/drawing/2014/main" id="{DDE970FC-6E04-AE47-8BB0-912392FE030B}"/>
                  </a:ext>
                </a:extLst>
              </p:cNvPr>
              <p:cNvSpPr txBox="1">
                <a:spLocks noRot="1" noChangeAspect="1" noMove="1" noResize="1" noEditPoints="1" noAdjustHandles="1" noChangeArrowheads="1" noChangeShapeType="1" noTextEdit="1"/>
              </p:cNvSpPr>
              <p:nvPr/>
            </p:nvSpPr>
            <p:spPr>
              <a:xfrm>
                <a:off x="608158" y="3738271"/>
                <a:ext cx="11187717" cy="633187"/>
              </a:xfrm>
              <a:prstGeom prst="rect">
                <a:avLst/>
              </a:prstGeom>
              <a:blipFill>
                <a:blip r:embed="rId4"/>
                <a:stretch>
                  <a:fillRect l="-1362" t="-3922" b="-2941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119">
                <a:extLst>
                  <a:ext uri="{FF2B5EF4-FFF2-40B4-BE49-F238E27FC236}">
                    <a16:creationId xmlns:a16="http://schemas.microsoft.com/office/drawing/2014/main" id="{E1F3E173-7557-FE42-9FE4-AB742C8C7E44}"/>
                  </a:ext>
                </a:extLst>
              </p:cNvPr>
              <p:cNvSpPr txBox="1"/>
              <p:nvPr/>
            </p:nvSpPr>
            <p:spPr>
              <a:xfrm>
                <a:off x="622226" y="4571431"/>
                <a:ext cx="11187717" cy="639983"/>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若</a:t>
                </a:r>
                <a14:m>
                  <m:oMath xmlns:m="http://schemas.openxmlformats.org/officeDocument/2006/math">
                    <m:sSub>
                      <m:sSubPr>
                        <m:ctrlPr>
                          <a:rPr lang="en-US" altLang="zh-CN" sz="3200" i="1" spc="-10" dirty="0" smtClean="0">
                            <a:solidFill>
                              <a:schemeClr val="accent1"/>
                            </a:solidFill>
                            <a:latin typeface="Cambria Math" panose="02040503050406030204" pitchFamily="18" charset="0"/>
                          </a:rPr>
                        </m:ctrlPr>
                      </m:sSubPr>
                      <m:e>
                        <m:r>
                          <a:rPr lang="en-US" altLang="zh-CN" sz="3200" b="0" i="1" spc="-10" dirty="0" smtClean="0">
                            <a:solidFill>
                              <a:schemeClr val="accent1"/>
                            </a:solidFill>
                            <a:latin typeface="Cambria Math" panose="02040503050406030204" pitchFamily="18" charset="0"/>
                          </a:rPr>
                          <m:t>𝑁</m:t>
                        </m:r>
                      </m:e>
                      <m:sub>
                        <m:r>
                          <a:rPr lang="en-US" altLang="zh-CN" sz="3200" b="0" i="1" spc="-10" dirty="0" smtClean="0">
                            <a:solidFill>
                              <a:schemeClr val="accent1"/>
                            </a:solidFill>
                            <a:latin typeface="Cambria Math" panose="02040503050406030204" pitchFamily="18" charset="0"/>
                          </a:rPr>
                          <m:t>𝑠</m:t>
                        </m:r>
                      </m:sub>
                    </m:sSub>
                    <m:r>
                      <a:rPr lang="en-US" altLang="zh-CN" sz="3200" i="1" spc="-10" dirty="0" smtClean="0">
                        <a:solidFill>
                          <a:schemeClr val="accent1"/>
                        </a:solidFill>
                        <a:latin typeface="Cambria Math" panose="02040503050406030204" pitchFamily="18" charset="0"/>
                        <a:ea typeface="Cambria Math" panose="02040503050406030204" pitchFamily="18" charset="0"/>
                      </a:rPr>
                      <m:t>≥</m:t>
                    </m:r>
                    <m:r>
                      <a:rPr lang="en-US" altLang="zh-CN" sz="3200" b="0" i="1" spc="-10" dirty="0" smtClean="0">
                        <a:solidFill>
                          <a:schemeClr val="accent1"/>
                        </a:solidFill>
                        <a:latin typeface="Cambria Math" panose="02040503050406030204" pitchFamily="18" charset="0"/>
                        <a:ea typeface="Cambria Math" panose="02040503050406030204" pitchFamily="18" charset="0"/>
                      </a:rPr>
                      <m:t>2</m:t>
                    </m:r>
                  </m:oMath>
                </a14:m>
                <a:r>
                  <a:rPr lang="zh-CN" altLang="en-US" sz="3200" spc="-10" dirty="0">
                    <a:latin typeface="+mn-ea"/>
                  </a:rPr>
                  <a:t>，即</a:t>
                </a:r>
                <a14:m>
                  <m:oMath xmlns:m="http://schemas.openxmlformats.org/officeDocument/2006/math">
                    <m:sSub>
                      <m:sSubPr>
                        <m:ctrlPr>
                          <a:rPr lang="en-US" altLang="zh-CN" sz="3200" i="1" spc="-10" smtClean="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𝑑</m:t>
                        </m:r>
                      </m:e>
                      <m:sub>
                        <m:r>
                          <m:rPr>
                            <m:sty m:val="p"/>
                          </m:rPr>
                          <a:rPr lang="en-US" altLang="zh-CN" sz="3200" spc="-10">
                            <a:solidFill>
                              <a:schemeClr val="accent1"/>
                            </a:solidFill>
                            <a:latin typeface="Cambria Math" panose="02040503050406030204" pitchFamily="18" charset="0"/>
                          </a:rPr>
                          <m:t>VC</m:t>
                        </m:r>
                      </m:sub>
                    </m:sSub>
                    <m:r>
                      <a:rPr lang="en-US" altLang="zh-CN" sz="3200" i="1" spc="-10" dirty="0">
                        <a:solidFill>
                          <a:schemeClr val="accent1"/>
                        </a:solidFill>
                        <a:latin typeface="Cambria Math" panose="02040503050406030204" pitchFamily="18" charset="0"/>
                        <a:ea typeface="Cambria Math" panose="02040503050406030204" pitchFamily="18" charset="0"/>
                      </a:rPr>
                      <m:t>≥</m:t>
                    </m:r>
                  </m:oMath>
                </a14:m>
                <a:r>
                  <a:rPr lang="en-US" altLang="zh-CN" sz="3200" spc="-10" dirty="0">
                    <a:solidFill>
                      <a:schemeClr val="accent1"/>
                    </a:solidFill>
                    <a:latin typeface="+mn-ea"/>
                  </a:rPr>
                  <a:t>2</a:t>
                </a:r>
                <a:r>
                  <a:rPr lang="zh-CN" altLang="en-US" sz="3200" spc="-10" dirty="0">
                    <a:latin typeface="+mn-ea"/>
                  </a:rPr>
                  <a:t>，则</a:t>
                </a:r>
                <a14:m>
                  <m:oMath xmlns:m="http://schemas.openxmlformats.org/officeDocument/2006/math">
                    <m:sSub>
                      <m:sSubPr>
                        <m:ctrlPr>
                          <a:rPr lang="en-US" altLang="zh-CN" sz="3200" i="1" spc="-1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d>
                      <m:dPr>
                        <m:ctrlPr>
                          <a:rPr lang="en-US" altLang="zh-CN" sz="3200" i="1" spc="-10">
                            <a:solidFill>
                              <a:srgbClr val="FF0000"/>
                            </a:solidFill>
                            <a:latin typeface="Cambria Math" panose="02040503050406030204" pitchFamily="18" charset="0"/>
                            <a:ea typeface="Cambria Math" panose="02040503050406030204" pitchFamily="18" charset="0"/>
                          </a:rPr>
                        </m:ctrlPr>
                      </m:dPr>
                      <m:e>
                        <m:r>
                          <a:rPr lang="en-US" altLang="zh-CN" sz="3200" i="1" spc="-10">
                            <a:solidFill>
                              <a:srgbClr val="FF0000"/>
                            </a:solidFill>
                            <a:latin typeface="Cambria Math" panose="02040503050406030204" pitchFamily="18" charset="0"/>
                          </a:rPr>
                          <m:t>𝑁</m:t>
                        </m:r>
                      </m:e>
                    </m:d>
                    <m:r>
                      <a:rPr lang="en-US" altLang="zh-CN" sz="3200" i="1" spc="-10" dirty="0" smtClean="0">
                        <a:solidFill>
                          <a:srgbClr val="FF0000"/>
                        </a:solidFill>
                        <a:latin typeface="Cambria Math" panose="02040503050406030204" pitchFamily="18" charset="0"/>
                        <a:ea typeface="Cambria Math" panose="02040503050406030204" pitchFamily="18" charset="0"/>
                      </a:rPr>
                      <m:t>≤</m:t>
                    </m:r>
                    <m:sSup>
                      <m:sSupPr>
                        <m:ctrlPr>
                          <a:rPr lang="en-US" altLang="zh-CN" sz="3200" i="1" spc="-10">
                            <a:solidFill>
                              <a:srgbClr val="FF0000"/>
                            </a:solidFill>
                            <a:latin typeface="Cambria Math" panose="02040503050406030204" pitchFamily="18" charset="0"/>
                            <a:ea typeface="Cambria Math" panose="02040503050406030204" pitchFamily="18" charset="0"/>
                          </a:rPr>
                        </m:ctrlPr>
                      </m:sSupPr>
                      <m:e>
                        <m:r>
                          <a:rPr lang="en-US" altLang="zh-CN" sz="3200" i="1" spc="-10">
                            <a:solidFill>
                              <a:srgbClr val="FF0000"/>
                            </a:solidFill>
                            <a:latin typeface="Cambria Math" panose="02040503050406030204" pitchFamily="18" charset="0"/>
                            <a:ea typeface="Cambria Math" panose="02040503050406030204" pitchFamily="18" charset="0"/>
                          </a:rPr>
                          <m:t>𝑁</m:t>
                        </m:r>
                      </m:e>
                      <m:sup>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𝑑</m:t>
                            </m:r>
                          </m:e>
                          <m:sub>
                            <m:r>
                              <m:rPr>
                                <m:sty m:val="p"/>
                              </m:rPr>
                              <a:rPr lang="en-US" altLang="zh-CN" sz="3200" spc="-10">
                                <a:solidFill>
                                  <a:srgbClr val="FF0000"/>
                                </a:solidFill>
                                <a:latin typeface="Cambria Math" panose="02040503050406030204" pitchFamily="18" charset="0"/>
                              </a:rPr>
                              <m:t>VC</m:t>
                            </m:r>
                          </m:sub>
                        </m:sSub>
                      </m:sup>
                    </m:sSup>
                  </m:oMath>
                </a14:m>
                <a:endParaRPr lang="en-US" altLang="zh-CN" sz="3200" spc="-10" dirty="0">
                  <a:latin typeface="+mn-ea"/>
                </a:endParaRPr>
              </a:p>
            </p:txBody>
          </p:sp>
        </mc:Choice>
        <mc:Fallback xmlns="">
          <p:sp>
            <p:nvSpPr>
              <p:cNvPr id="25" name="文本框 119">
                <a:extLst>
                  <a:ext uri="{FF2B5EF4-FFF2-40B4-BE49-F238E27FC236}">
                    <a16:creationId xmlns:a16="http://schemas.microsoft.com/office/drawing/2014/main" id="{E1F3E173-7557-FE42-9FE4-AB742C8C7E44}"/>
                  </a:ext>
                </a:extLst>
              </p:cNvPr>
              <p:cNvSpPr txBox="1">
                <a:spLocks noRot="1" noChangeAspect="1" noMove="1" noResize="1" noEditPoints="1" noAdjustHandles="1" noChangeArrowheads="1" noChangeShapeType="1" noTextEdit="1"/>
              </p:cNvSpPr>
              <p:nvPr/>
            </p:nvSpPr>
            <p:spPr>
              <a:xfrm>
                <a:off x="622226" y="4571431"/>
                <a:ext cx="11187717" cy="639983"/>
              </a:xfrm>
              <a:prstGeom prst="rect">
                <a:avLst/>
              </a:prstGeom>
              <a:blipFill>
                <a:blip r:embed="rId5"/>
                <a:stretch>
                  <a:fillRect l="-1247" t="-5882" b="-29412"/>
                </a:stretch>
              </a:blipFill>
            </p:spPr>
            <p:txBody>
              <a:bodyPr/>
              <a:lstStyle/>
              <a:p>
                <a:r>
                  <a:rPr lang="en-CN">
                    <a:noFill/>
                  </a:rPr>
                  <a:t> </a:t>
                </a:r>
              </a:p>
            </p:txBody>
          </p:sp>
        </mc:Fallback>
      </mc:AlternateContent>
    </p:spTree>
    <p:extLst>
      <p:ext uri="{BB962C8B-B14F-4D97-AF65-F5344CB8AC3E}">
        <p14:creationId xmlns:p14="http://schemas.microsoft.com/office/powerpoint/2010/main" val="165360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p:sp>
        <p:nvSpPr>
          <p:cNvPr id="7" name="文本框 119">
            <a:extLst>
              <a:ext uri="{FF2B5EF4-FFF2-40B4-BE49-F238E27FC236}">
                <a16:creationId xmlns:a16="http://schemas.microsoft.com/office/drawing/2014/main" id="{18AF4C2E-A13B-5C4C-A0FB-1582ECAA9A6B}"/>
              </a:ext>
            </a:extLst>
          </p:cNvPr>
          <p:cNvSpPr txBox="1"/>
          <p:nvPr/>
        </p:nvSpPr>
        <p:spPr>
          <a:xfrm>
            <a:off x="283480" y="9049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不同假设空间对应的</a:t>
            </a:r>
            <a:r>
              <a:rPr lang="en-CN" altLang="zh-CN" sz="3200" b="1" spc="-10" dirty="0">
                <a:latin typeface="+mn-ea"/>
              </a:rPr>
              <a:t>VC</a:t>
            </a:r>
            <a:r>
              <a:rPr lang="zh-CN" altLang="en-CN" sz="3200" b="1" spc="-10" dirty="0">
                <a:latin typeface="+mn-ea"/>
              </a:rPr>
              <a:t>维</a:t>
            </a:r>
            <a:endParaRPr lang="en-US" altLang="zh-CN" sz="3200" b="1" spc="-10" dirty="0">
              <a:latin typeface="+mn-ea"/>
            </a:endParaRPr>
          </a:p>
        </p:txBody>
      </p:sp>
      <p:sp>
        <p:nvSpPr>
          <p:cNvPr id="8" name="文本框 119">
            <a:extLst>
              <a:ext uri="{FF2B5EF4-FFF2-40B4-BE49-F238E27FC236}">
                <a16:creationId xmlns:a16="http://schemas.microsoft.com/office/drawing/2014/main" id="{867E95BA-4025-C241-ACC1-6E8E51B5EA2F}"/>
              </a:ext>
            </a:extLst>
          </p:cNvPr>
          <p:cNvSpPr txBox="1"/>
          <p:nvPr/>
        </p:nvSpPr>
        <p:spPr>
          <a:xfrm>
            <a:off x="279064" y="1512433"/>
            <a:ext cx="7641320" cy="2405980"/>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rays</a:t>
            </a:r>
          </a:p>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intervals</a:t>
            </a:r>
          </a:p>
          <a:p>
            <a:pPr marL="457200" indent="-457200">
              <a:lnSpc>
                <a:spcPct val="120000"/>
              </a:lnSpc>
              <a:buFont typeface="Wingdings" pitchFamily="2" charset="2"/>
              <a:buChar char="v"/>
            </a:pPr>
            <a:r>
              <a:rPr lang="en-US" altLang="zh-CN" sz="3200" spc="-10" dirty="0">
                <a:latin typeface="+mn-ea"/>
              </a:rPr>
              <a:t>Convex</a:t>
            </a:r>
            <a:r>
              <a:rPr lang="zh-CN" altLang="en-US" sz="3200" spc="-10" dirty="0">
                <a:latin typeface="+mn-ea"/>
              </a:rPr>
              <a:t> </a:t>
            </a:r>
            <a:r>
              <a:rPr lang="en-US" altLang="zh-CN" sz="3200" spc="-10" dirty="0">
                <a:latin typeface="+mn-ea"/>
              </a:rPr>
              <a:t>set</a:t>
            </a:r>
          </a:p>
          <a:p>
            <a:pPr marL="457200" indent="-457200">
              <a:lnSpc>
                <a:spcPct val="120000"/>
              </a:lnSpc>
              <a:buFont typeface="Wingdings" pitchFamily="2" charset="2"/>
              <a:buChar char="v"/>
            </a:pPr>
            <a:r>
              <a:rPr lang="zh-CN" altLang="en-US" sz="3200" spc="-10" dirty="0">
                <a:latin typeface="+mn-ea"/>
              </a:rPr>
              <a:t>二维平面上的感知器模型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8E7D21-7921-DA40-A5C6-2396A2C4354C}"/>
                  </a:ext>
                </a:extLst>
              </p:cNvPr>
              <p:cNvSpPr txBox="1"/>
              <p:nvPr/>
            </p:nvSpPr>
            <p:spPr>
              <a:xfrm>
                <a:off x="5465855" y="1598381"/>
                <a:ext cx="3036521" cy="523220"/>
              </a:xfrm>
              <a:prstGeom prst="rect">
                <a:avLst/>
              </a:prstGeom>
              <a:solidFill>
                <a:srgbClr val="F7B0A8"/>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+1</m:t>
                      </m:r>
                    </m:oMath>
                  </m:oMathPara>
                </a14:m>
                <a:endParaRPr lang="en-CN" sz="2800" dirty="0"/>
              </a:p>
            </p:txBody>
          </p:sp>
        </mc:Choice>
        <mc:Fallback xmlns="">
          <p:sp>
            <p:nvSpPr>
              <p:cNvPr id="9" name="TextBox 8">
                <a:extLst>
                  <a:ext uri="{FF2B5EF4-FFF2-40B4-BE49-F238E27FC236}">
                    <a16:creationId xmlns:a16="http://schemas.microsoft.com/office/drawing/2014/main" id="{AC8E7D21-7921-DA40-A5C6-2396A2C4354C}"/>
                  </a:ext>
                </a:extLst>
              </p:cNvPr>
              <p:cNvSpPr txBox="1">
                <a:spLocks noRot="1" noChangeAspect="1" noMove="1" noResize="1" noEditPoints="1" noAdjustHandles="1" noChangeArrowheads="1" noChangeShapeType="1" noTextEdit="1"/>
              </p:cNvSpPr>
              <p:nvPr/>
            </p:nvSpPr>
            <p:spPr>
              <a:xfrm>
                <a:off x="5465855" y="1598381"/>
                <a:ext cx="3036521" cy="523220"/>
              </a:xfrm>
              <a:prstGeom prst="rect">
                <a:avLst/>
              </a:prstGeom>
              <a:blipFill>
                <a:blip r:embed="rId3"/>
                <a:stretch>
                  <a:fillRect b="-465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5A99DF-49DF-D94C-B45D-72B651776CCE}"/>
                  </a:ext>
                </a:extLst>
              </p:cNvPr>
              <p:cNvSpPr txBox="1"/>
              <p:nvPr/>
            </p:nvSpPr>
            <p:spPr>
              <a:xfrm>
                <a:off x="5465855" y="2134301"/>
                <a:ext cx="4065221" cy="700705"/>
              </a:xfrm>
              <a:prstGeom prst="rect">
                <a:avLst/>
              </a:prstGeom>
              <a:solidFill>
                <a:srgbClr val="F7B0A8"/>
              </a:solidFill>
            </p:spPr>
            <p:txBody>
              <a:bodyPr wrap="square">
                <a:spAutoFit/>
              </a:bodyPr>
              <a:lstStyle/>
              <a:p>
                <a:pPr algn="ct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f>
                      <m:fPr>
                        <m:ctrlPr>
                          <a:rPr lang="en-US" altLang="zh-CN" sz="2800" b="0" i="1" spc="-10" smtClean="0">
                            <a:latin typeface="Cambria Math" panose="02040503050406030204" pitchFamily="18" charset="0"/>
                          </a:rPr>
                        </m:ctrlPr>
                      </m:fPr>
                      <m:num>
                        <m:r>
                          <a:rPr lang="en-US" altLang="zh-CN" sz="2800" b="0" i="1" spc="-10" smtClean="0">
                            <a:latin typeface="Cambria Math" panose="02040503050406030204" pitchFamily="18" charset="0"/>
                          </a:rPr>
                          <m:t>1</m:t>
                        </m:r>
                      </m:num>
                      <m:den>
                        <m:r>
                          <a:rPr lang="en-US" altLang="zh-CN" sz="2800" b="0" i="1" spc="-10" smtClean="0">
                            <a:latin typeface="Cambria Math" panose="02040503050406030204" pitchFamily="18" charset="0"/>
                          </a:rPr>
                          <m:t>2</m:t>
                        </m:r>
                      </m:den>
                    </m:f>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𝑁</m:t>
                        </m:r>
                      </m:e>
                      <m:sup>
                        <m:r>
                          <a:rPr lang="en-US" altLang="zh-CN" sz="2800" b="0" i="1" spc="-10" smtClean="0">
                            <a:latin typeface="Cambria Math" panose="02040503050406030204" pitchFamily="18" charset="0"/>
                          </a:rPr>
                          <m:t>2</m:t>
                        </m:r>
                      </m:sup>
                    </m:sSup>
                    <m:r>
                      <a:rPr lang="en-US" altLang="zh-CN" sz="2800" b="0" i="1" spc="-10" smtClean="0">
                        <a:latin typeface="Cambria Math" panose="02040503050406030204" pitchFamily="18" charset="0"/>
                      </a:rPr>
                      <m:t>+</m:t>
                    </m:r>
                  </m:oMath>
                </a14:m>
                <a:r>
                  <a:rPr lang="en-US" altLang="zh-CN" sz="2800" spc="-10" dirty="0"/>
                  <a:t> </a:t>
                </a:r>
                <a14:m>
                  <m:oMath xmlns:m="http://schemas.openxmlformats.org/officeDocument/2006/math">
                    <m:f>
                      <m:fPr>
                        <m:ctrlPr>
                          <a:rPr lang="en-US" altLang="zh-CN" sz="2800" i="1" spc="-10">
                            <a:latin typeface="Cambria Math" panose="02040503050406030204" pitchFamily="18" charset="0"/>
                          </a:rPr>
                        </m:ctrlPr>
                      </m:fPr>
                      <m:num>
                        <m:r>
                          <a:rPr lang="en-US" altLang="zh-CN" sz="2800" i="1" spc="-10">
                            <a:latin typeface="Cambria Math" panose="02040503050406030204" pitchFamily="18" charset="0"/>
                          </a:rPr>
                          <m:t>1</m:t>
                        </m:r>
                      </m:num>
                      <m:den>
                        <m:r>
                          <a:rPr lang="en-US" altLang="zh-CN" sz="2800" i="1" spc="-10">
                            <a:latin typeface="Cambria Math" panose="02040503050406030204" pitchFamily="18" charset="0"/>
                          </a:rPr>
                          <m:t>2</m:t>
                        </m:r>
                      </m:den>
                    </m:f>
                    <m:r>
                      <a:rPr lang="en-CN" sz="2800" i="1" dirty="0" smtClean="0">
                        <a:latin typeface="Cambria Math" panose="02040503050406030204" pitchFamily="18" charset="0"/>
                      </a:rPr>
                      <m:t>𝑁</m:t>
                    </m:r>
                    <m:r>
                      <a:rPr lang="en-CN" sz="2800" i="1" dirty="0" smtClean="0">
                        <a:latin typeface="Cambria Math" panose="02040503050406030204" pitchFamily="18" charset="0"/>
                      </a:rPr>
                      <m:t>+1</m:t>
                    </m:r>
                  </m:oMath>
                </a14:m>
                <a:endParaRPr lang="en-CN" sz="2800" dirty="0"/>
              </a:p>
            </p:txBody>
          </p:sp>
        </mc:Choice>
        <mc:Fallback xmlns="">
          <p:sp>
            <p:nvSpPr>
              <p:cNvPr id="10" name="TextBox 9">
                <a:extLst>
                  <a:ext uri="{FF2B5EF4-FFF2-40B4-BE49-F238E27FC236}">
                    <a16:creationId xmlns:a16="http://schemas.microsoft.com/office/drawing/2014/main" id="{135A99DF-49DF-D94C-B45D-72B651776CCE}"/>
                  </a:ext>
                </a:extLst>
              </p:cNvPr>
              <p:cNvSpPr txBox="1">
                <a:spLocks noRot="1" noChangeAspect="1" noMove="1" noResize="1" noEditPoints="1" noAdjustHandles="1" noChangeArrowheads="1" noChangeShapeType="1" noTextEdit="1"/>
              </p:cNvSpPr>
              <p:nvPr/>
            </p:nvSpPr>
            <p:spPr>
              <a:xfrm>
                <a:off x="5465855" y="2134301"/>
                <a:ext cx="4065221" cy="700705"/>
              </a:xfrm>
              <a:prstGeom prst="rect">
                <a:avLst/>
              </a:prstGeom>
              <a:blipFill>
                <a:blip r:embed="rId4"/>
                <a:stretch>
                  <a:fillRect b="-3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DE94D7-687A-B64A-8230-92D0A822C71E}"/>
                  </a:ext>
                </a:extLst>
              </p:cNvPr>
              <p:cNvSpPr txBox="1"/>
              <p:nvPr/>
            </p:nvSpPr>
            <p:spPr>
              <a:xfrm>
                <a:off x="5465855" y="2847706"/>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1" name="TextBox 10">
                <a:extLst>
                  <a:ext uri="{FF2B5EF4-FFF2-40B4-BE49-F238E27FC236}">
                    <a16:creationId xmlns:a16="http://schemas.microsoft.com/office/drawing/2014/main" id="{FDDE94D7-687A-B64A-8230-92D0A822C71E}"/>
                  </a:ext>
                </a:extLst>
              </p:cNvPr>
              <p:cNvSpPr txBox="1">
                <a:spLocks noRot="1" noChangeAspect="1" noMove="1" noResize="1" noEditPoints="1" noAdjustHandles="1" noChangeArrowheads="1" noChangeShapeType="1" noTextEdit="1"/>
              </p:cNvSpPr>
              <p:nvPr/>
            </p:nvSpPr>
            <p:spPr>
              <a:xfrm>
                <a:off x="5465855" y="2847706"/>
                <a:ext cx="2706321" cy="523220"/>
              </a:xfrm>
              <a:prstGeom prst="rect">
                <a:avLst/>
              </a:prstGeom>
              <a:blipFill>
                <a:blip r:embed="rId5"/>
                <a:stretch>
                  <a:fillRect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82D8C5-DB3E-6B4B-9BF0-CA5E0759BEEF}"/>
                  </a:ext>
                </a:extLst>
              </p:cNvPr>
              <p:cNvSpPr txBox="1"/>
              <p:nvPr/>
            </p:nvSpPr>
            <p:spPr>
              <a:xfrm>
                <a:off x="5465855" y="3370926"/>
                <a:ext cx="4181731" cy="523220"/>
              </a:xfrm>
              <a:prstGeom prst="rect">
                <a:avLst/>
              </a:prstGeom>
              <a:solidFill>
                <a:srgbClr val="F7B0A8"/>
              </a:solidFill>
            </p:spPr>
            <p:txBody>
              <a:bodyPr wrap="square">
                <a:spAutoFit/>
              </a:bodyPr>
              <a:lstStyle/>
              <a:p>
                <a:pPr algn="ct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dirty="0" smtClean="0">
                        <a:latin typeface="Cambria Math" panose="02040503050406030204" pitchFamily="18" charset="0"/>
                        <a:ea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𝑁</m:t>
                        </m:r>
                      </m:e>
                      <m:sup>
                        <m:r>
                          <a:rPr lang="en-US" altLang="zh-CN" sz="2800" b="0" i="1" spc="-10" smtClean="0">
                            <a:latin typeface="Cambria Math" panose="02040503050406030204" pitchFamily="18" charset="0"/>
                          </a:rPr>
                          <m:t>3</m:t>
                        </m:r>
                      </m:sup>
                    </m:sSup>
                  </m:oMath>
                </a14:m>
                <a:r>
                  <a:rPr lang="en-CN" sz="2800" dirty="0"/>
                  <a:t>,对于</a:t>
                </a:r>
                <a:r>
                  <a:rPr lang="en-US" altLang="zh-CN" sz="2800" spc="-10" dirty="0">
                    <a:solidFill>
                      <a:schemeClr val="accent1"/>
                    </a:solidFill>
                    <a:ea typeface="Cambria Math" panose="02040503050406030204" pitchFamily="18" charset="0"/>
                  </a:rPr>
                  <a:t> </a:t>
                </a:r>
                <a:r>
                  <a:rPr lang="en-US" altLang="zh-CN" sz="2800" b="0" i="0" spc="-10" dirty="0">
                    <a:solidFill>
                      <a:schemeClr val="tx1"/>
                    </a:solidFill>
                    <a:latin typeface="+mj-lt"/>
                    <a:ea typeface="Cambria Math" panose="02040503050406030204" pitchFamily="18" charset="0"/>
                  </a:rPr>
                  <a:t>N</a:t>
                </a:r>
                <a14:m>
                  <m:oMath xmlns:m="http://schemas.openxmlformats.org/officeDocument/2006/math">
                    <m:r>
                      <a:rPr lang="en-US" altLang="zh-CN" sz="2800" i="1" spc="-10" dirty="0">
                        <a:solidFill>
                          <a:schemeClr val="tx1"/>
                        </a:solidFill>
                        <a:latin typeface="Cambria Math" panose="02040503050406030204" pitchFamily="18" charset="0"/>
                        <a:ea typeface="Cambria Math" panose="02040503050406030204" pitchFamily="18" charset="0"/>
                      </a:rPr>
                      <m:t>≥2</m:t>
                    </m:r>
                  </m:oMath>
                </a14:m>
                <a:endParaRPr lang="en-CN" sz="2800" dirty="0"/>
              </a:p>
            </p:txBody>
          </p:sp>
        </mc:Choice>
        <mc:Fallback xmlns="">
          <p:sp>
            <p:nvSpPr>
              <p:cNvPr id="12" name="TextBox 11">
                <a:extLst>
                  <a:ext uri="{FF2B5EF4-FFF2-40B4-BE49-F238E27FC236}">
                    <a16:creationId xmlns:a16="http://schemas.microsoft.com/office/drawing/2014/main" id="{E682D8C5-DB3E-6B4B-9BF0-CA5E0759BEEF}"/>
                  </a:ext>
                </a:extLst>
              </p:cNvPr>
              <p:cNvSpPr txBox="1">
                <a:spLocks noRot="1" noChangeAspect="1" noMove="1" noResize="1" noEditPoints="1" noAdjustHandles="1" noChangeArrowheads="1" noChangeShapeType="1" noTextEdit="1"/>
              </p:cNvSpPr>
              <p:nvPr/>
            </p:nvSpPr>
            <p:spPr>
              <a:xfrm>
                <a:off x="5465855" y="3370926"/>
                <a:ext cx="4181731" cy="523220"/>
              </a:xfrm>
              <a:prstGeom prst="rect">
                <a:avLst/>
              </a:prstGeom>
              <a:blipFill>
                <a:blip r:embed="rId6"/>
                <a:stretch>
                  <a:fillRect t="-11905"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本框 119">
                <a:extLst>
                  <a:ext uri="{FF2B5EF4-FFF2-40B4-BE49-F238E27FC236}">
                    <a16:creationId xmlns:a16="http://schemas.microsoft.com/office/drawing/2014/main" id="{75C73F79-5F00-A447-9853-5EE8C18A81EB}"/>
                  </a:ext>
                </a:extLst>
              </p:cNvPr>
              <p:cNvSpPr txBox="1"/>
              <p:nvPr/>
            </p:nvSpPr>
            <p:spPr>
              <a:xfrm>
                <a:off x="9906614" y="1499733"/>
                <a:ext cx="1940831" cy="2456057"/>
              </a:xfrm>
              <a:prstGeom prst="rect">
                <a:avLst/>
              </a:prstGeom>
              <a:solidFill>
                <a:schemeClr val="accent5">
                  <a:lumMod val="20000"/>
                  <a:lumOff val="80000"/>
                </a:schemeClr>
              </a:solid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3200" b="1" i="1" spc="-10" smtClean="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𝒅</m:t>
                          </m:r>
                        </m:e>
                        <m:sub>
                          <m:r>
                            <a:rPr lang="en-US" altLang="zh-CN" sz="3200" b="1" i="0" spc="-10">
                              <a:solidFill>
                                <a:srgbClr val="FF0000"/>
                              </a:solidFill>
                              <a:latin typeface="Cambria Math" panose="02040503050406030204" pitchFamily="18" charset="0"/>
                            </a:rPr>
                            <m:t>𝐕𝐂</m:t>
                          </m:r>
                        </m:sub>
                      </m:sSub>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𝟏</m:t>
                      </m:r>
                    </m:oMath>
                  </m:oMathPara>
                </a14:m>
                <a:endParaRPr lang="en-US" altLang="zh-CN" sz="3200" b="1" spc="-10" dirty="0">
                  <a:solidFill>
                    <a:srgbClr val="FF0000"/>
                  </a:solidFill>
                  <a:latin typeface="+mn-ea"/>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𝒅</m:t>
                          </m:r>
                        </m:e>
                        <m:sub>
                          <m:r>
                            <a:rPr lang="en-US" altLang="zh-CN" sz="3200" b="1" i="0" spc="-10">
                              <a:solidFill>
                                <a:srgbClr val="FF0000"/>
                              </a:solidFill>
                              <a:latin typeface="Cambria Math" panose="02040503050406030204" pitchFamily="18" charset="0"/>
                            </a:rPr>
                            <m:t>𝐕𝐂</m:t>
                          </m:r>
                        </m:sub>
                      </m:sSub>
                      <m:r>
                        <a:rPr lang="en-US" altLang="zh-CN" sz="3200" b="1" i="0" spc="-10" smtClean="0">
                          <a:solidFill>
                            <a:srgbClr val="FF0000"/>
                          </a:solidFill>
                          <a:latin typeface="Cambria Math" panose="02040503050406030204" pitchFamily="18" charset="0"/>
                        </a:rPr>
                        <m:t>=</m:t>
                      </m:r>
                      <m:r>
                        <a:rPr lang="en-US" altLang="zh-CN" sz="3200" b="1" i="0" spc="-10" smtClean="0">
                          <a:solidFill>
                            <a:srgbClr val="FF0000"/>
                          </a:solidFill>
                          <a:latin typeface="Cambria Math" panose="02040503050406030204" pitchFamily="18" charset="0"/>
                        </a:rPr>
                        <m:t>𝟐</m:t>
                      </m:r>
                    </m:oMath>
                  </m:oMathPara>
                </a14:m>
                <a:endParaRPr lang="en-CN" altLang="zh-CN" sz="3200" b="1" spc="-10" dirty="0">
                  <a:solidFill>
                    <a:srgbClr val="FF0000"/>
                  </a:solidFill>
                  <a:latin typeface="+mn-ea"/>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𝒅</m:t>
                          </m:r>
                        </m:e>
                        <m:sub>
                          <m:r>
                            <a:rPr lang="en-US" altLang="zh-CN" sz="3200" b="1" i="0" spc="-10">
                              <a:solidFill>
                                <a:srgbClr val="FF0000"/>
                              </a:solidFill>
                              <a:latin typeface="Cambria Math" panose="02040503050406030204" pitchFamily="18" charset="0"/>
                            </a:rPr>
                            <m:t>𝐕𝐂</m:t>
                          </m:r>
                        </m:sub>
                      </m:sSub>
                      <m:r>
                        <a:rPr lang="en-US" altLang="zh-CN" sz="3200" b="1" i="1" spc="-10" dirty="0" smtClean="0">
                          <a:solidFill>
                            <a:srgbClr val="FF0000"/>
                          </a:solidFill>
                          <a:latin typeface="Cambria Math" panose="02040503050406030204" pitchFamily="18" charset="0"/>
                        </a:rPr>
                        <m:t>=</m:t>
                      </m:r>
                      <m:r>
                        <a:rPr lang="en-US" altLang="zh-CN" sz="3200" b="1" i="1" spc="-10" dirty="0" smtClean="0">
                          <a:solidFill>
                            <a:srgbClr val="FF0000"/>
                          </a:solidFill>
                          <a:latin typeface="Cambria Math" panose="02040503050406030204" pitchFamily="18" charset="0"/>
                          <a:ea typeface="Cambria Math" panose="02040503050406030204" pitchFamily="18" charset="0"/>
                        </a:rPr>
                        <m:t>∞</m:t>
                      </m:r>
                      <m:r>
                        <a:rPr lang="en-US" altLang="zh-CN" sz="3200" b="1" i="1" spc="-10">
                          <a:solidFill>
                            <a:srgbClr val="FF0000"/>
                          </a:solidFill>
                          <a:latin typeface="Cambria Math" panose="02040503050406030204" pitchFamily="18" charset="0"/>
                        </a:rPr>
                        <m:t> </m:t>
                      </m:r>
                    </m:oMath>
                  </m:oMathPara>
                </a14:m>
                <a:endParaRPr lang="en-US" altLang="zh-CN" sz="3200" b="1" spc="-10" dirty="0">
                  <a:solidFill>
                    <a:srgbClr val="FF0000"/>
                  </a:solidFill>
                  <a:latin typeface="+mn-ea"/>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𝒅</m:t>
                          </m:r>
                        </m:e>
                        <m:sub>
                          <m:r>
                            <a:rPr lang="en-US" altLang="zh-CN" sz="3200" b="1" i="0" spc="-10">
                              <a:solidFill>
                                <a:srgbClr val="FF0000"/>
                              </a:solidFill>
                              <a:latin typeface="Cambria Math" panose="02040503050406030204" pitchFamily="18" charset="0"/>
                            </a:rPr>
                            <m:t>𝐕𝐂</m:t>
                          </m:r>
                        </m:sub>
                      </m:sSub>
                      <m:r>
                        <a:rPr lang="en-US" altLang="zh-CN" sz="3200" b="1" spc="-10">
                          <a:solidFill>
                            <a:srgbClr val="FF0000"/>
                          </a:solidFill>
                          <a:latin typeface="Cambria Math" panose="02040503050406030204" pitchFamily="18" charset="0"/>
                        </a:rPr>
                        <m:t>=</m:t>
                      </m:r>
                      <m:r>
                        <a:rPr lang="en-US" altLang="zh-CN" sz="3200" b="1" i="0" spc="-10" smtClean="0">
                          <a:solidFill>
                            <a:srgbClr val="FF0000"/>
                          </a:solidFill>
                          <a:latin typeface="Cambria Math" panose="02040503050406030204" pitchFamily="18" charset="0"/>
                        </a:rPr>
                        <m:t>𝟑</m:t>
                      </m:r>
                    </m:oMath>
                  </m:oMathPara>
                </a14:m>
                <a:endParaRPr lang="en-US" altLang="zh-CN" sz="3200" b="1" spc="-10" dirty="0">
                  <a:solidFill>
                    <a:srgbClr val="FF0000"/>
                  </a:solidFill>
                  <a:latin typeface="+mn-ea"/>
                </a:endParaRPr>
              </a:p>
            </p:txBody>
          </p:sp>
        </mc:Choice>
        <mc:Fallback xmlns="">
          <p:sp>
            <p:nvSpPr>
              <p:cNvPr id="13" name="文本框 119">
                <a:extLst>
                  <a:ext uri="{FF2B5EF4-FFF2-40B4-BE49-F238E27FC236}">
                    <a16:creationId xmlns:a16="http://schemas.microsoft.com/office/drawing/2014/main" id="{75C73F79-5F00-A447-9853-5EE8C18A81EB}"/>
                  </a:ext>
                </a:extLst>
              </p:cNvPr>
              <p:cNvSpPr txBox="1">
                <a:spLocks noRot="1" noChangeAspect="1" noMove="1" noResize="1" noEditPoints="1" noAdjustHandles="1" noChangeArrowheads="1" noChangeShapeType="1" noTextEdit="1"/>
              </p:cNvSpPr>
              <p:nvPr/>
            </p:nvSpPr>
            <p:spPr>
              <a:xfrm>
                <a:off x="9906614" y="1499733"/>
                <a:ext cx="1940831" cy="2456057"/>
              </a:xfrm>
              <a:prstGeom prst="rect">
                <a:avLst/>
              </a:prstGeom>
              <a:blipFill>
                <a:blip r:embed="rId7"/>
                <a:stretch>
                  <a:fillRect r="-26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F2247EDC-983B-B54C-A7F8-438CCC8D3F79}"/>
                  </a:ext>
                </a:extLst>
              </p:cNvPr>
              <p:cNvSpPr txBox="1"/>
              <p:nvPr/>
            </p:nvSpPr>
            <p:spPr>
              <a:xfrm>
                <a:off x="279064" y="5435093"/>
                <a:ext cx="11912936" cy="632224"/>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若</a:t>
                </a:r>
                <a:r>
                  <a:rPr lang="en-CN" altLang="zh-CN" sz="3200" spc="-10" dirty="0">
                    <a:latin typeface="+mn-ea"/>
                  </a:rPr>
                  <a:t>VC</a:t>
                </a:r>
                <a:r>
                  <a:rPr lang="zh-CN" altLang="en-CN" sz="3200" spc="-10" dirty="0">
                    <a:latin typeface="+mn-ea"/>
                  </a:rPr>
                  <a:t>维</a:t>
                </a:r>
                <a14:m>
                  <m:oMath xmlns:m="http://schemas.openxmlformats.org/officeDocument/2006/math">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𝒅</m:t>
                        </m:r>
                      </m:e>
                      <m:sub>
                        <m:r>
                          <a:rPr lang="en-US" altLang="zh-CN" sz="3200" b="1" spc="-10">
                            <a:solidFill>
                              <a:srgbClr val="FF0000"/>
                            </a:solidFill>
                            <a:latin typeface="Cambria Math" panose="02040503050406030204" pitchFamily="18" charset="0"/>
                          </a:rPr>
                          <m:t>𝐕𝐂</m:t>
                        </m:r>
                      </m:sub>
                    </m:sSub>
                  </m:oMath>
                </a14:m>
                <a:r>
                  <a:rPr lang="zh-CN" altLang="en-US" sz="3200" spc="-10" dirty="0">
                    <a:latin typeface="+mn-ea"/>
                  </a:rPr>
                  <a:t>有限，则在样本数</a:t>
                </a:r>
                <a14:m>
                  <m:oMath xmlns:m="http://schemas.openxmlformats.org/officeDocument/2006/math">
                    <m:r>
                      <a:rPr lang="en-US" altLang="zh-CN" sz="3200" b="0" i="1" spc="-10" smtClean="0">
                        <a:latin typeface="Cambria Math" panose="02040503050406030204" pitchFamily="18" charset="0"/>
                      </a:rPr>
                      <m:t>𝑁</m:t>
                    </m:r>
                  </m:oMath>
                </a14:m>
                <a:r>
                  <a:rPr lang="zh-CN" altLang="en-US" sz="3200" spc="-10" dirty="0">
                    <a:latin typeface="+mn-ea"/>
                  </a:rPr>
                  <a:t>大的情况下：</a:t>
                </a:r>
                <a14:m>
                  <m:oMath xmlns:m="http://schemas.openxmlformats.org/officeDocument/2006/math">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in</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out</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oMath>
                </a14:m>
                <a:endParaRPr lang="en-US" altLang="zh-CN" sz="3200" spc="-10" dirty="0">
                  <a:latin typeface="+mn-ea"/>
                </a:endParaRPr>
              </a:p>
            </p:txBody>
          </p:sp>
        </mc:Choice>
        <mc:Fallback xmlns="">
          <p:sp>
            <p:nvSpPr>
              <p:cNvPr id="14" name="文本框 119">
                <a:extLst>
                  <a:ext uri="{FF2B5EF4-FFF2-40B4-BE49-F238E27FC236}">
                    <a16:creationId xmlns:a16="http://schemas.microsoft.com/office/drawing/2014/main" id="{F2247EDC-983B-B54C-A7F8-438CCC8D3F79}"/>
                  </a:ext>
                </a:extLst>
              </p:cNvPr>
              <p:cNvSpPr txBox="1">
                <a:spLocks noRot="1" noChangeAspect="1" noMove="1" noResize="1" noEditPoints="1" noAdjustHandles="1" noChangeArrowheads="1" noChangeShapeType="1" noTextEdit="1"/>
              </p:cNvSpPr>
              <p:nvPr/>
            </p:nvSpPr>
            <p:spPr>
              <a:xfrm>
                <a:off x="279064" y="5435093"/>
                <a:ext cx="11912936" cy="632224"/>
              </a:xfrm>
              <a:prstGeom prst="rect">
                <a:avLst/>
              </a:prstGeom>
              <a:blipFill>
                <a:blip r:embed="rId8"/>
                <a:stretch>
                  <a:fillRect l="-1171" t="-6000" b="-3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本框 119">
                <a:extLst>
                  <a:ext uri="{FF2B5EF4-FFF2-40B4-BE49-F238E27FC236}">
                    <a16:creationId xmlns:a16="http://schemas.microsoft.com/office/drawing/2014/main" id="{57AA2F29-484E-EC4A-9B24-AA75C094C6BC}"/>
                  </a:ext>
                </a:extLst>
              </p:cNvPr>
              <p:cNvSpPr txBox="1"/>
              <p:nvPr/>
            </p:nvSpPr>
            <p:spPr>
              <a:xfrm>
                <a:off x="279064" y="4016037"/>
                <a:ext cx="11228914" cy="121507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dirty="0" smtClean="0">
                          <a:solidFill>
                            <a:schemeClr val="tx1"/>
                          </a:solidFill>
                          <a:latin typeface="Cambria Math" panose="02040503050406030204" pitchFamily="18" charset="0"/>
                        </a:rPr>
                        <m:t>4</m:t>
                      </m:r>
                      <m:sSup>
                        <m:sSupPr>
                          <m:ctrlPr>
                            <a:rPr lang="en-US" altLang="zh-CN" sz="3200" i="1" spc="-10" dirty="0" smtClean="0">
                              <a:solidFill>
                                <a:schemeClr val="tx1"/>
                              </a:solidFill>
                              <a:latin typeface="Cambria Math" panose="02040503050406030204" pitchFamily="18" charset="0"/>
                            </a:rPr>
                          </m:ctrlPr>
                        </m:sSupPr>
                        <m:e>
                          <m:r>
                            <a:rPr lang="en-US" altLang="zh-CN" sz="3200" b="0" i="1" spc="-10" dirty="0" smtClean="0">
                              <a:solidFill>
                                <a:schemeClr val="tx1"/>
                              </a:solidFill>
                              <a:latin typeface="Cambria Math" panose="02040503050406030204" pitchFamily="18" charset="0"/>
                            </a:rPr>
                            <m:t>(2</m:t>
                          </m:r>
                          <m:r>
                            <a:rPr lang="en-US" altLang="zh-CN" sz="3200" b="0" i="1" spc="-10" dirty="0" smtClean="0">
                              <a:solidFill>
                                <a:schemeClr val="tx1"/>
                              </a:solidFill>
                              <a:latin typeface="Cambria Math" panose="02040503050406030204" pitchFamily="18" charset="0"/>
                            </a:rPr>
                            <m:t>𝑁</m:t>
                          </m:r>
                          <m:r>
                            <a:rPr lang="en-US" altLang="zh-CN" sz="3200" b="0" i="1" spc="-10" dirty="0" smtClean="0">
                              <a:solidFill>
                                <a:schemeClr val="tx1"/>
                              </a:solidFill>
                              <a:latin typeface="Cambria Math" panose="02040503050406030204" pitchFamily="18" charset="0"/>
                            </a:rPr>
                            <m:t>)</m:t>
                          </m:r>
                        </m:e>
                        <m:sup>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𝑑</m:t>
                              </m:r>
                            </m:e>
                            <m:sub>
                              <m:r>
                                <m:rPr>
                                  <m:sty m:val="p"/>
                                </m:rPr>
                                <a:rPr lang="en-US" altLang="zh-CN" sz="3200" b="0" spc="-10">
                                  <a:solidFill>
                                    <a:srgbClr val="FF0000"/>
                                  </a:solidFill>
                                  <a:latin typeface="Cambria Math" panose="02040503050406030204" pitchFamily="18" charset="0"/>
                                </a:rPr>
                                <m:t>VC</m:t>
                              </m:r>
                            </m:sub>
                          </m:sSub>
                        </m:sup>
                      </m:sSup>
                      <m:r>
                        <m:rPr>
                          <m:sty m:val="p"/>
                        </m:rPr>
                        <a:rPr lang="en-US" altLang="zh-CN" sz="3200" b="0" i="0" spc="-10" smtClean="0">
                          <a:solidFill>
                            <a:schemeClr val="tx1"/>
                          </a:solidFill>
                          <a:latin typeface="Cambria Math" panose="02040503050406030204" pitchFamily="18" charset="0"/>
                        </a:rPr>
                        <m:t>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m:t>
                              </m:r>
                              <m:sSup>
                                <m:sSupPr>
                                  <m:ctrlPr>
                                    <a:rPr lang="en-US" altLang="zh-CN" sz="3200" i="1" spc="-10" smtClean="0">
                                      <a:solidFill>
                                        <a:schemeClr val="tx1"/>
                                      </a:solidFill>
                                      <a:latin typeface="Cambria Math" panose="02040503050406030204" pitchFamily="18" charset="0"/>
                                    </a:rPr>
                                  </m:ctrlPr>
                                </m:sSupPr>
                                <m:e>
                                  <m:f>
                                    <m:fPr>
                                      <m:ctrlPr>
                                        <a:rPr lang="en-US" altLang="zh-CN" sz="3200" i="1" spc="-10" smtClean="0">
                                          <a:solidFill>
                                            <a:schemeClr val="accent1"/>
                                          </a:solidFill>
                                          <a:latin typeface="Cambria Math" panose="02040503050406030204" pitchFamily="18" charset="0"/>
                                        </a:rPr>
                                      </m:ctrlPr>
                                    </m:fPr>
                                    <m:num>
                                      <m:r>
                                        <a:rPr lang="en-US" altLang="zh-CN" sz="3200" b="0" i="1" spc="-10" smtClean="0">
                                          <a:solidFill>
                                            <a:schemeClr val="accent1"/>
                                          </a:solidFill>
                                          <a:latin typeface="Cambria Math" panose="02040503050406030204" pitchFamily="18" charset="0"/>
                                        </a:rPr>
                                        <m:t>1</m:t>
                                      </m:r>
                                    </m:num>
                                    <m:den>
                                      <m:r>
                                        <a:rPr lang="en-US" altLang="zh-CN" sz="3200" b="0" i="1" spc="-10" smtClean="0">
                                          <a:solidFill>
                                            <a:schemeClr val="accent1"/>
                                          </a:solidFill>
                                          <a:latin typeface="Cambria Math" panose="02040503050406030204" pitchFamily="18" charset="0"/>
                                        </a:rPr>
                                        <m:t>8</m:t>
                                      </m:r>
                                    </m:den>
                                  </m:f>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oMath>
                  </m:oMathPara>
                </a14:m>
                <a:endParaRPr lang="en-US" altLang="zh-CN" sz="3200" spc="-10" dirty="0">
                  <a:solidFill>
                    <a:schemeClr val="tx1"/>
                  </a:solidFill>
                  <a:latin typeface="+mn-ea"/>
                </a:endParaRPr>
              </a:p>
            </p:txBody>
          </p:sp>
        </mc:Choice>
        <mc:Fallback xmlns="">
          <p:sp>
            <p:nvSpPr>
              <p:cNvPr id="18" name="文本框 119">
                <a:extLst>
                  <a:ext uri="{FF2B5EF4-FFF2-40B4-BE49-F238E27FC236}">
                    <a16:creationId xmlns:a16="http://schemas.microsoft.com/office/drawing/2014/main" id="{57AA2F29-484E-EC4A-9B24-AA75C094C6BC}"/>
                  </a:ext>
                </a:extLst>
              </p:cNvPr>
              <p:cNvSpPr txBox="1">
                <a:spLocks noRot="1" noChangeAspect="1" noMove="1" noResize="1" noEditPoints="1" noAdjustHandles="1" noChangeArrowheads="1" noChangeShapeType="1" noTextEdit="1"/>
              </p:cNvSpPr>
              <p:nvPr/>
            </p:nvSpPr>
            <p:spPr>
              <a:xfrm>
                <a:off x="279064" y="4016037"/>
                <a:ext cx="11228914" cy="1215076"/>
              </a:xfrm>
              <a:prstGeom prst="rect">
                <a:avLst/>
              </a:prstGeom>
              <a:blipFill>
                <a:blip r:embed="rId9"/>
                <a:stretch>
                  <a:fillRect b="-6250"/>
                </a:stretch>
              </a:blipFill>
            </p:spPr>
            <p:txBody>
              <a:bodyPr/>
              <a:lstStyle/>
              <a:p>
                <a:r>
                  <a:rPr lang="en-CN">
                    <a:noFill/>
                  </a:rPr>
                  <a:t> </a:t>
                </a:r>
              </a:p>
            </p:txBody>
          </p:sp>
        </mc:Fallback>
      </mc:AlternateContent>
    </p:spTree>
    <p:extLst>
      <p:ext uri="{BB962C8B-B14F-4D97-AF65-F5344CB8AC3E}">
        <p14:creationId xmlns:p14="http://schemas.microsoft.com/office/powerpoint/2010/main" val="1081601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p:sp>
        <p:nvSpPr>
          <p:cNvPr id="7" name="文本框 119">
            <a:extLst>
              <a:ext uri="{FF2B5EF4-FFF2-40B4-BE49-F238E27FC236}">
                <a16:creationId xmlns:a16="http://schemas.microsoft.com/office/drawing/2014/main" id="{18AF4C2E-A13B-5C4C-A0FB-1582ECAA9A6B}"/>
              </a:ext>
            </a:extLst>
          </p:cNvPr>
          <p:cNvSpPr txBox="1"/>
          <p:nvPr/>
        </p:nvSpPr>
        <p:spPr>
          <a:xfrm>
            <a:off x="283480" y="9049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en-CN" altLang="zh-CN" sz="3200" b="1" spc="-10" dirty="0">
                <a:latin typeface="+mn-ea"/>
              </a:rPr>
              <a:t>VC</a:t>
            </a:r>
            <a:r>
              <a:rPr lang="zh-CN" altLang="en-CN" sz="3200" b="1" spc="-10" dirty="0">
                <a:latin typeface="+mn-ea"/>
              </a:rPr>
              <a:t>维</a:t>
            </a:r>
            <a:r>
              <a:rPr lang="zh-CN" altLang="en-US" sz="3200" spc="-10" dirty="0">
                <a:latin typeface="+mn-ea"/>
              </a:rPr>
              <a:t>可能的物理意义</a:t>
            </a:r>
            <a:endParaRPr lang="en-US" altLang="zh-CN" sz="3200" spc="-10" dirty="0">
              <a:latin typeface="+mn-ea"/>
            </a:endParaRPr>
          </a:p>
        </p:txBody>
      </p:sp>
      <p:pic>
        <p:nvPicPr>
          <p:cNvPr id="2" name="Picture 1">
            <a:extLst>
              <a:ext uri="{FF2B5EF4-FFF2-40B4-BE49-F238E27FC236}">
                <a16:creationId xmlns:a16="http://schemas.microsoft.com/office/drawing/2014/main" id="{92881CAA-0FF6-0849-8986-3A7C8506FE48}"/>
              </a:ext>
            </a:extLst>
          </p:cNvPr>
          <p:cNvPicPr>
            <a:picLocks noChangeAspect="1"/>
          </p:cNvPicPr>
          <p:nvPr/>
        </p:nvPicPr>
        <p:blipFill>
          <a:blip r:embed="rId3"/>
          <a:stretch>
            <a:fillRect/>
          </a:stretch>
        </p:blipFill>
        <p:spPr>
          <a:xfrm>
            <a:off x="4810324" y="1467161"/>
            <a:ext cx="6718300" cy="1066800"/>
          </a:xfrm>
          <a:prstGeom prst="rect">
            <a:avLst/>
          </a:prstGeom>
        </p:spPr>
      </p:pic>
      <p:pic>
        <p:nvPicPr>
          <p:cNvPr id="3" name="Picture 2">
            <a:extLst>
              <a:ext uri="{FF2B5EF4-FFF2-40B4-BE49-F238E27FC236}">
                <a16:creationId xmlns:a16="http://schemas.microsoft.com/office/drawing/2014/main" id="{82DBDCB3-91CC-AB4D-A54F-00D8789C4ECC}"/>
              </a:ext>
            </a:extLst>
          </p:cNvPr>
          <p:cNvPicPr>
            <a:picLocks noChangeAspect="1"/>
          </p:cNvPicPr>
          <p:nvPr/>
        </p:nvPicPr>
        <p:blipFill>
          <a:blip r:embed="rId4"/>
          <a:stretch>
            <a:fillRect/>
          </a:stretch>
        </p:blipFill>
        <p:spPr>
          <a:xfrm>
            <a:off x="4578902" y="3501150"/>
            <a:ext cx="6680200" cy="1054100"/>
          </a:xfrm>
          <a:prstGeom prst="rect">
            <a:avLst/>
          </a:prstGeom>
        </p:spPr>
      </p:pic>
      <p:sp>
        <p:nvSpPr>
          <p:cNvPr id="15" name="文本框 119">
            <a:extLst>
              <a:ext uri="{FF2B5EF4-FFF2-40B4-BE49-F238E27FC236}">
                <a16:creationId xmlns:a16="http://schemas.microsoft.com/office/drawing/2014/main" id="{37B2C5C1-B623-3743-AD3D-9EC4F7D3AD0E}"/>
              </a:ext>
            </a:extLst>
          </p:cNvPr>
          <p:cNvSpPr txBox="1"/>
          <p:nvPr/>
        </p:nvSpPr>
        <p:spPr>
          <a:xfrm>
            <a:off x="663376" y="1836599"/>
            <a:ext cx="3749598" cy="633187"/>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rays</a:t>
            </a:r>
          </a:p>
        </p:txBody>
      </p:sp>
      <p:sp>
        <p:nvSpPr>
          <p:cNvPr id="17" name="文本框 119">
            <a:extLst>
              <a:ext uri="{FF2B5EF4-FFF2-40B4-BE49-F238E27FC236}">
                <a16:creationId xmlns:a16="http://schemas.microsoft.com/office/drawing/2014/main" id="{3929F1AB-F403-2E49-9DC6-818398124D5B}"/>
              </a:ext>
            </a:extLst>
          </p:cNvPr>
          <p:cNvSpPr txBox="1"/>
          <p:nvPr/>
        </p:nvSpPr>
        <p:spPr>
          <a:xfrm>
            <a:off x="663376" y="3659644"/>
            <a:ext cx="7641320" cy="633187"/>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intervals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DD1DB48-50E3-4346-B76D-977C13696F38}"/>
                  </a:ext>
                </a:extLst>
              </p:cNvPr>
              <p:cNvSpPr txBox="1"/>
              <p:nvPr/>
            </p:nvSpPr>
            <p:spPr>
              <a:xfrm>
                <a:off x="781879" y="2602297"/>
                <a:ext cx="1948070" cy="609398"/>
              </a:xfrm>
              <a:prstGeom prst="rect">
                <a:avLst/>
              </a:prstGeom>
              <a:noFill/>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800" b="1" i="1" spc="-10" smtClean="0">
                              <a:solidFill>
                                <a:srgbClr val="FF0000"/>
                              </a:solidFill>
                              <a:latin typeface="Cambria Math" panose="02040503050406030204" pitchFamily="18" charset="0"/>
                            </a:rPr>
                          </m:ctrlPr>
                        </m:sSubPr>
                        <m:e>
                          <m:r>
                            <a:rPr lang="en-US" altLang="zh-CN" sz="2800" b="1" i="1" spc="-10">
                              <a:solidFill>
                                <a:srgbClr val="FF0000"/>
                              </a:solidFill>
                              <a:latin typeface="Cambria Math" panose="02040503050406030204" pitchFamily="18" charset="0"/>
                            </a:rPr>
                            <m:t>𝒅</m:t>
                          </m:r>
                        </m:e>
                        <m:sub>
                          <m:r>
                            <a:rPr lang="en-US" altLang="zh-CN" sz="2800" b="1" i="0" spc="-10">
                              <a:solidFill>
                                <a:srgbClr val="FF0000"/>
                              </a:solidFill>
                              <a:latin typeface="Cambria Math" panose="02040503050406030204" pitchFamily="18" charset="0"/>
                            </a:rPr>
                            <m:t>𝐕𝐂</m:t>
                          </m:r>
                        </m:sub>
                      </m:sSub>
                      <m:r>
                        <a:rPr lang="en-US" altLang="zh-CN" sz="2800" b="1" i="1" spc="-10" smtClean="0">
                          <a:solidFill>
                            <a:srgbClr val="FF0000"/>
                          </a:solidFill>
                          <a:latin typeface="Cambria Math" panose="02040503050406030204" pitchFamily="18" charset="0"/>
                        </a:rPr>
                        <m:t>=</m:t>
                      </m:r>
                      <m:r>
                        <a:rPr lang="en-US" altLang="zh-CN" sz="2800" b="1" i="1" spc="-10" smtClean="0">
                          <a:solidFill>
                            <a:srgbClr val="FF0000"/>
                          </a:solidFill>
                          <a:latin typeface="Cambria Math" panose="02040503050406030204" pitchFamily="18" charset="0"/>
                        </a:rPr>
                        <m:t>𝟏</m:t>
                      </m:r>
                    </m:oMath>
                  </m:oMathPara>
                </a14:m>
                <a:endParaRPr lang="en-CN" altLang="zh-CN" sz="2800" b="1" spc="-10" dirty="0">
                  <a:solidFill>
                    <a:srgbClr val="FF0000"/>
                  </a:solidFill>
                  <a:latin typeface="+mn-ea"/>
                </a:endParaRPr>
              </a:p>
            </p:txBody>
          </p:sp>
        </mc:Choice>
        <mc:Fallback xmlns="">
          <p:sp>
            <p:nvSpPr>
              <p:cNvPr id="18" name="TextBox 17">
                <a:extLst>
                  <a:ext uri="{FF2B5EF4-FFF2-40B4-BE49-F238E27FC236}">
                    <a16:creationId xmlns:a16="http://schemas.microsoft.com/office/drawing/2014/main" id="{7DD1DB48-50E3-4346-B76D-977C13696F38}"/>
                  </a:ext>
                </a:extLst>
              </p:cNvPr>
              <p:cNvSpPr txBox="1">
                <a:spLocks noRot="1" noChangeAspect="1" noMove="1" noResize="1" noEditPoints="1" noAdjustHandles="1" noChangeArrowheads="1" noChangeShapeType="1" noTextEdit="1"/>
              </p:cNvSpPr>
              <p:nvPr/>
            </p:nvSpPr>
            <p:spPr>
              <a:xfrm>
                <a:off x="781879" y="2602297"/>
                <a:ext cx="1948070" cy="609398"/>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1E7997-3851-1544-B45B-A0A7AF31FFF9}"/>
                  </a:ext>
                </a:extLst>
              </p:cNvPr>
              <p:cNvSpPr txBox="1"/>
              <p:nvPr/>
            </p:nvSpPr>
            <p:spPr>
              <a:xfrm>
                <a:off x="781879" y="4683465"/>
                <a:ext cx="1948070" cy="609398"/>
              </a:xfrm>
              <a:prstGeom prst="rect">
                <a:avLst/>
              </a:prstGeom>
              <a:noFill/>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800" b="1" i="1" spc="-10">
                              <a:solidFill>
                                <a:srgbClr val="FF0000"/>
                              </a:solidFill>
                              <a:latin typeface="Cambria Math" panose="02040503050406030204" pitchFamily="18" charset="0"/>
                            </a:rPr>
                          </m:ctrlPr>
                        </m:sSubPr>
                        <m:e>
                          <m:r>
                            <a:rPr lang="en-US" altLang="zh-CN" sz="2800" b="1" i="1" spc="-10">
                              <a:solidFill>
                                <a:srgbClr val="FF0000"/>
                              </a:solidFill>
                              <a:latin typeface="Cambria Math" panose="02040503050406030204" pitchFamily="18" charset="0"/>
                            </a:rPr>
                            <m:t>𝒅</m:t>
                          </m:r>
                        </m:e>
                        <m:sub>
                          <m:r>
                            <a:rPr lang="en-US" altLang="zh-CN" sz="2800" b="1" i="0" spc="-10">
                              <a:solidFill>
                                <a:srgbClr val="FF0000"/>
                              </a:solidFill>
                              <a:latin typeface="Cambria Math" panose="02040503050406030204" pitchFamily="18" charset="0"/>
                            </a:rPr>
                            <m:t>𝐕𝐂</m:t>
                          </m:r>
                        </m:sub>
                      </m:sSub>
                      <m:r>
                        <a:rPr lang="en-US" altLang="zh-CN" sz="2800" b="1" i="0" spc="-10" smtClean="0">
                          <a:solidFill>
                            <a:srgbClr val="FF0000"/>
                          </a:solidFill>
                          <a:latin typeface="Cambria Math" panose="02040503050406030204" pitchFamily="18" charset="0"/>
                        </a:rPr>
                        <m:t>=</m:t>
                      </m:r>
                      <m:r>
                        <a:rPr lang="en-US" altLang="zh-CN" sz="2800" b="1" i="0" spc="-10" smtClean="0">
                          <a:solidFill>
                            <a:srgbClr val="FF0000"/>
                          </a:solidFill>
                          <a:latin typeface="Cambria Math" panose="02040503050406030204" pitchFamily="18" charset="0"/>
                        </a:rPr>
                        <m:t>𝟐</m:t>
                      </m:r>
                    </m:oMath>
                  </m:oMathPara>
                </a14:m>
                <a:endParaRPr lang="en-CN" altLang="zh-CN" sz="2800" b="1" spc="-10" dirty="0">
                  <a:solidFill>
                    <a:srgbClr val="FF0000"/>
                  </a:solidFill>
                  <a:latin typeface="+mn-ea"/>
                </a:endParaRPr>
              </a:p>
            </p:txBody>
          </p:sp>
        </mc:Choice>
        <mc:Fallback xmlns="">
          <p:sp>
            <p:nvSpPr>
              <p:cNvPr id="19" name="TextBox 18">
                <a:extLst>
                  <a:ext uri="{FF2B5EF4-FFF2-40B4-BE49-F238E27FC236}">
                    <a16:creationId xmlns:a16="http://schemas.microsoft.com/office/drawing/2014/main" id="{811E7997-3851-1544-B45B-A0A7AF31FFF9}"/>
                  </a:ext>
                </a:extLst>
              </p:cNvPr>
              <p:cNvSpPr txBox="1">
                <a:spLocks noRot="1" noChangeAspect="1" noMove="1" noResize="1" noEditPoints="1" noAdjustHandles="1" noChangeArrowheads="1" noChangeShapeType="1" noTextEdit="1"/>
              </p:cNvSpPr>
              <p:nvPr/>
            </p:nvSpPr>
            <p:spPr>
              <a:xfrm>
                <a:off x="781879" y="4683465"/>
                <a:ext cx="1948070" cy="609398"/>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119">
                <a:extLst>
                  <a:ext uri="{FF2B5EF4-FFF2-40B4-BE49-F238E27FC236}">
                    <a16:creationId xmlns:a16="http://schemas.microsoft.com/office/drawing/2014/main" id="{980758A2-1491-7E4A-9A6E-1A8A6635B72F}"/>
                  </a:ext>
                </a:extLst>
              </p:cNvPr>
              <p:cNvSpPr txBox="1"/>
              <p:nvPr/>
            </p:nvSpPr>
            <p:spPr>
              <a:xfrm>
                <a:off x="7178261" y="2603250"/>
                <a:ext cx="2756452" cy="565539"/>
              </a:xfrm>
              <a:prstGeom prst="rect">
                <a:avLst/>
              </a:prstGeom>
              <a:noFill/>
            </p:spPr>
            <p:txBody>
              <a:bodyPr wrap="square" rtlCol="0">
                <a:spAutoFit/>
              </a:bodyPr>
              <a:lstStyle/>
              <a:p>
                <a:pPr>
                  <a:lnSpc>
                    <a:spcPct val="120000"/>
                  </a:lnSpc>
                </a:pPr>
                <a:r>
                  <a:rPr lang="zh-CN" altLang="en-CN" sz="2800" spc="-10" dirty="0">
                    <a:solidFill>
                      <a:schemeClr val="accent1"/>
                    </a:solidFill>
                    <a:latin typeface="+mn-ea"/>
                  </a:rPr>
                  <a:t>自由</a:t>
                </a:r>
                <a:r>
                  <a:rPr lang="zh-CN" altLang="en-US" sz="2800" spc="-10" dirty="0">
                    <a:solidFill>
                      <a:schemeClr val="accent1"/>
                    </a:solidFill>
                    <a:latin typeface="+mn-ea"/>
                  </a:rPr>
                  <a:t>参数：</a:t>
                </a:r>
                <a14:m>
                  <m:oMath xmlns:m="http://schemas.openxmlformats.org/officeDocument/2006/math">
                    <m:r>
                      <a:rPr lang="en-US" altLang="zh-CN" sz="2800" i="1" spc="-10" dirty="0" smtClean="0">
                        <a:solidFill>
                          <a:schemeClr val="accent1"/>
                        </a:solidFill>
                        <a:latin typeface="Cambria Math" panose="02040503050406030204" pitchFamily="18" charset="0"/>
                      </a:rPr>
                      <m:t>𝑎</m:t>
                    </m:r>
                  </m:oMath>
                </a14:m>
                <a:endParaRPr lang="en-US" altLang="zh-CN" sz="2800" spc="-10" dirty="0">
                  <a:solidFill>
                    <a:schemeClr val="accent1"/>
                  </a:solidFill>
                  <a:latin typeface="+mn-ea"/>
                </a:endParaRPr>
              </a:p>
            </p:txBody>
          </p:sp>
        </mc:Choice>
        <mc:Fallback xmlns="">
          <p:sp>
            <p:nvSpPr>
              <p:cNvPr id="20" name="文本框 119">
                <a:extLst>
                  <a:ext uri="{FF2B5EF4-FFF2-40B4-BE49-F238E27FC236}">
                    <a16:creationId xmlns:a16="http://schemas.microsoft.com/office/drawing/2014/main" id="{980758A2-1491-7E4A-9A6E-1A8A6635B72F}"/>
                  </a:ext>
                </a:extLst>
              </p:cNvPr>
              <p:cNvSpPr txBox="1">
                <a:spLocks noRot="1" noChangeAspect="1" noMove="1" noResize="1" noEditPoints="1" noAdjustHandles="1" noChangeArrowheads="1" noChangeShapeType="1" noTextEdit="1"/>
              </p:cNvSpPr>
              <p:nvPr/>
            </p:nvSpPr>
            <p:spPr>
              <a:xfrm>
                <a:off x="7178261" y="2603250"/>
                <a:ext cx="2756452" cy="565539"/>
              </a:xfrm>
              <a:prstGeom prst="rect">
                <a:avLst/>
              </a:prstGeom>
              <a:blipFill>
                <a:blip r:embed="rId7"/>
                <a:stretch>
                  <a:fillRect l="-4587" t="-2174" b="-3043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119">
                <a:extLst>
                  <a:ext uri="{FF2B5EF4-FFF2-40B4-BE49-F238E27FC236}">
                    <a16:creationId xmlns:a16="http://schemas.microsoft.com/office/drawing/2014/main" id="{FC548719-A4D3-6A45-A370-0EE46586A45C}"/>
                  </a:ext>
                </a:extLst>
              </p:cNvPr>
              <p:cNvSpPr txBox="1"/>
              <p:nvPr/>
            </p:nvSpPr>
            <p:spPr>
              <a:xfrm>
                <a:off x="7446617" y="4705394"/>
                <a:ext cx="2756452" cy="565539"/>
              </a:xfrm>
              <a:prstGeom prst="rect">
                <a:avLst/>
              </a:prstGeom>
              <a:noFill/>
            </p:spPr>
            <p:txBody>
              <a:bodyPr wrap="square" rtlCol="0">
                <a:spAutoFit/>
              </a:bodyPr>
              <a:lstStyle/>
              <a:p>
                <a:pPr>
                  <a:lnSpc>
                    <a:spcPct val="120000"/>
                  </a:lnSpc>
                </a:pPr>
                <a:r>
                  <a:rPr lang="zh-CN" altLang="en-CN" sz="2800" spc="-10" dirty="0">
                    <a:solidFill>
                      <a:schemeClr val="accent1"/>
                    </a:solidFill>
                    <a:latin typeface="+mn-ea"/>
                  </a:rPr>
                  <a:t>自由</a:t>
                </a:r>
                <a:r>
                  <a:rPr lang="zh-CN" altLang="en-US" sz="2800" spc="-10" dirty="0">
                    <a:solidFill>
                      <a:schemeClr val="accent1"/>
                    </a:solidFill>
                    <a:latin typeface="+mn-ea"/>
                  </a:rPr>
                  <a:t>参数：</a:t>
                </a:r>
                <a14:m>
                  <m:oMath xmlns:m="http://schemas.openxmlformats.org/officeDocument/2006/math">
                    <m:r>
                      <a:rPr lang="en-US" altLang="zh-CN" sz="2800" b="0" i="1" spc="-10" dirty="0" smtClean="0">
                        <a:solidFill>
                          <a:schemeClr val="accent1"/>
                        </a:solidFill>
                        <a:latin typeface="Cambria Math" panose="02040503050406030204" pitchFamily="18" charset="0"/>
                      </a:rPr>
                      <m:t>𝑙</m:t>
                    </m:r>
                    <m:r>
                      <a:rPr lang="en-US" altLang="zh-CN" sz="2800" b="0" i="1" spc="-10" dirty="0" smtClean="0">
                        <a:solidFill>
                          <a:schemeClr val="accent1"/>
                        </a:solidFill>
                        <a:latin typeface="Cambria Math" panose="02040503050406030204" pitchFamily="18" charset="0"/>
                      </a:rPr>
                      <m:t>, </m:t>
                    </m:r>
                    <m:r>
                      <a:rPr lang="en-US" altLang="zh-CN" sz="2800" b="0" i="1" spc="-10" dirty="0" smtClean="0">
                        <a:solidFill>
                          <a:schemeClr val="accent1"/>
                        </a:solidFill>
                        <a:latin typeface="Cambria Math" panose="02040503050406030204" pitchFamily="18" charset="0"/>
                      </a:rPr>
                      <m:t>𝑟</m:t>
                    </m:r>
                  </m:oMath>
                </a14:m>
                <a:endParaRPr lang="en-US" altLang="zh-CN" sz="2800" spc="-10" dirty="0">
                  <a:solidFill>
                    <a:schemeClr val="accent1"/>
                  </a:solidFill>
                  <a:latin typeface="+mn-ea"/>
                </a:endParaRPr>
              </a:p>
            </p:txBody>
          </p:sp>
        </mc:Choice>
        <mc:Fallback xmlns="">
          <p:sp>
            <p:nvSpPr>
              <p:cNvPr id="21" name="文本框 119">
                <a:extLst>
                  <a:ext uri="{FF2B5EF4-FFF2-40B4-BE49-F238E27FC236}">
                    <a16:creationId xmlns:a16="http://schemas.microsoft.com/office/drawing/2014/main" id="{FC548719-A4D3-6A45-A370-0EE46586A45C}"/>
                  </a:ext>
                </a:extLst>
              </p:cNvPr>
              <p:cNvSpPr txBox="1">
                <a:spLocks noRot="1" noChangeAspect="1" noMove="1" noResize="1" noEditPoints="1" noAdjustHandles="1" noChangeArrowheads="1" noChangeShapeType="1" noTextEdit="1"/>
              </p:cNvSpPr>
              <p:nvPr/>
            </p:nvSpPr>
            <p:spPr>
              <a:xfrm>
                <a:off x="7446617" y="4705394"/>
                <a:ext cx="2756452" cy="565539"/>
              </a:xfrm>
              <a:prstGeom prst="rect">
                <a:avLst/>
              </a:prstGeom>
              <a:blipFill>
                <a:blip r:embed="rId8"/>
                <a:stretch>
                  <a:fillRect l="-4587" t="-4348" b="-282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1FFB75A-41A0-6241-BC22-D877AB07932F}"/>
                  </a:ext>
                </a:extLst>
              </p:cNvPr>
              <p:cNvSpPr txBox="1"/>
              <p:nvPr/>
            </p:nvSpPr>
            <p:spPr>
              <a:xfrm>
                <a:off x="3568700" y="2682102"/>
                <a:ext cx="5054600"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i="1" spc="-10" smtClean="0">
                          <a:latin typeface="Cambria Math" panose="02040503050406030204" pitchFamily="18" charset="0"/>
                        </a:rPr>
                        <m:t>h</m:t>
                      </m:r>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ea typeface="Cambria Math" panose="02040503050406030204" pitchFamily="18" charset="0"/>
                            </a:rPr>
                            <m:t>𝑥</m:t>
                          </m:r>
                        </m:e>
                      </m:d>
                      <m:r>
                        <a:rPr lang="en-US" altLang="zh-CN" sz="2800" b="0" i="1" spc="-10" smtClean="0">
                          <a:latin typeface="Cambria Math" panose="02040503050406030204" pitchFamily="18" charset="0"/>
                        </a:rPr>
                        <m:t>=</m:t>
                      </m:r>
                      <m:r>
                        <m:rPr>
                          <m:sty m:val="p"/>
                        </m:rPr>
                        <a:rPr lang="en-US" altLang="zh-CN" sz="2800" b="0" i="0" spc="-10" smtClean="0">
                          <a:latin typeface="Cambria Math" panose="02040503050406030204" pitchFamily="18" charset="0"/>
                        </a:rPr>
                        <m:t>sign</m:t>
                      </m:r>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𝑥</m:t>
                      </m:r>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𝑎</m:t>
                      </m:r>
                      <m:r>
                        <a:rPr lang="en-US" altLang="zh-CN" sz="2800" b="0" i="1" spc="-10" smtClean="0">
                          <a:latin typeface="Cambria Math" panose="02040503050406030204" pitchFamily="18" charset="0"/>
                        </a:rPr>
                        <m:t>)</m:t>
                      </m:r>
                    </m:oMath>
                  </m:oMathPara>
                </a14:m>
                <a:endParaRPr lang="en-CN" sz="2800" dirty="0"/>
              </a:p>
            </p:txBody>
          </p:sp>
        </mc:Choice>
        <mc:Fallback xmlns="">
          <p:sp>
            <p:nvSpPr>
              <p:cNvPr id="22" name="TextBox 21">
                <a:extLst>
                  <a:ext uri="{FF2B5EF4-FFF2-40B4-BE49-F238E27FC236}">
                    <a16:creationId xmlns:a16="http://schemas.microsoft.com/office/drawing/2014/main" id="{C1FFB75A-41A0-6241-BC22-D877AB07932F}"/>
                  </a:ext>
                </a:extLst>
              </p:cNvPr>
              <p:cNvSpPr txBox="1">
                <a:spLocks noRot="1" noChangeAspect="1" noMove="1" noResize="1" noEditPoints="1" noAdjustHandles="1" noChangeArrowheads="1" noChangeShapeType="1" noTextEdit="1"/>
              </p:cNvSpPr>
              <p:nvPr/>
            </p:nvSpPr>
            <p:spPr>
              <a:xfrm>
                <a:off x="3568700" y="2682102"/>
                <a:ext cx="5054600" cy="523220"/>
              </a:xfrm>
              <a:prstGeom prst="rect">
                <a:avLst/>
              </a:prstGeom>
              <a:blipFill>
                <a:blip r:embed="rId9"/>
                <a:stretch>
                  <a:fillRect l="-750" b="-214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7BF1F2B-ECA1-9645-AC76-5488F231F95E}"/>
                  </a:ext>
                </a:extLst>
              </p:cNvPr>
              <p:cNvSpPr txBox="1"/>
              <p:nvPr/>
            </p:nvSpPr>
            <p:spPr>
              <a:xfrm>
                <a:off x="3250096" y="4461417"/>
                <a:ext cx="5054600" cy="105349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i="1" spc="-10" smtClean="0">
                          <a:latin typeface="Cambria Math" panose="02040503050406030204" pitchFamily="18" charset="0"/>
                        </a:rPr>
                        <m:t>h</m:t>
                      </m:r>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ea typeface="Cambria Math" panose="02040503050406030204" pitchFamily="18" charset="0"/>
                            </a:rPr>
                            <m:t>𝑥</m:t>
                          </m:r>
                        </m:e>
                      </m:d>
                      <m:r>
                        <a:rPr lang="en-US" altLang="zh-CN" sz="2800" b="0" i="1" spc="-10" smtClean="0">
                          <a:latin typeface="Cambria Math" panose="02040503050406030204" pitchFamily="18" charset="0"/>
                        </a:rPr>
                        <m:t>=</m:t>
                      </m:r>
                      <m:d>
                        <m:dPr>
                          <m:begChr m:val="{"/>
                          <m:endChr m:val=""/>
                          <m:ctrlPr>
                            <a:rPr lang="en-US" altLang="zh-CN" sz="2800" b="0" i="1" spc="-10" smtClean="0">
                              <a:latin typeface="Cambria Math" panose="02040503050406030204" pitchFamily="18" charset="0"/>
                            </a:rPr>
                          </m:ctrlPr>
                        </m:dPr>
                        <m:e>
                          <m:m>
                            <m:mPr>
                              <m:mcs>
                                <m:mc>
                                  <m:mcPr>
                                    <m:count m:val="1"/>
                                    <m:mcJc m:val="center"/>
                                  </m:mcPr>
                                </m:mc>
                              </m:mcs>
                              <m:ctrlPr>
                                <a:rPr lang="en-US" altLang="zh-CN" sz="2800" b="0" i="1" spc="-10" smtClean="0">
                                  <a:latin typeface="Cambria Math" panose="02040503050406030204" pitchFamily="18" charset="0"/>
                                </a:rPr>
                              </m:ctrlPr>
                            </m:mPr>
                            <m:mr>
                              <m:e>
                                <m:r>
                                  <m:rPr>
                                    <m:brk m:alnAt="7"/>
                                  </m:rP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1, </m:t>
                                </m:r>
                                <m:r>
                                  <m:rPr>
                                    <m:sty m:val="p"/>
                                    <m:brk m:alnAt="7"/>
                                  </m:rPr>
                                  <a:rPr lang="en-US" altLang="zh-CN" sz="2800" b="0" i="0" spc="-10" smtClean="0">
                                    <a:latin typeface="Cambria Math" panose="02040503050406030204" pitchFamily="18" charset="0"/>
                                  </a:rPr>
                                  <m:t>i</m:t>
                                </m:r>
                                <m:r>
                                  <m:rPr>
                                    <m:sty m:val="p"/>
                                  </m:rPr>
                                  <a:rPr lang="en-US" altLang="zh-CN" sz="2800" b="0" i="0" spc="-10" smtClean="0">
                                    <a:latin typeface="Cambria Math" panose="02040503050406030204" pitchFamily="18" charset="0"/>
                                  </a:rPr>
                                  <m:t>f</m:t>
                                </m:r>
                                <m:r>
                                  <m:rPr>
                                    <m:brk m:alnAt="7"/>
                                  </m:rPr>
                                  <a:rPr lang="en-US" altLang="zh-CN" sz="2800" b="0" i="1" spc="-10" smtClean="0">
                                    <a:latin typeface="Cambria Math" panose="02040503050406030204" pitchFamily="18" charset="0"/>
                                  </a:rPr>
                                  <m:t> </m:t>
                                </m:r>
                                <m:r>
                                  <a:rPr lang="en-US" altLang="zh-CN" sz="2800" b="0" i="1" spc="-10" smtClean="0">
                                    <a:latin typeface="Cambria Math" panose="02040503050406030204" pitchFamily="18" charset="0"/>
                                  </a:rPr>
                                  <m:t>𝑥</m:t>
                                </m:r>
                                <m:r>
                                  <a:rPr lang="en-US" altLang="zh-CN" sz="2800" b="0" i="1" spc="-10" smtClean="0">
                                    <a:latin typeface="Cambria Math" panose="02040503050406030204" pitchFamily="18" charset="0"/>
                                    <a:ea typeface="Cambria Math" panose="02040503050406030204" pitchFamily="18" charset="0"/>
                                  </a:rPr>
                                  <m:t>∈[</m:t>
                                </m:r>
                                <m:r>
                                  <a:rPr lang="en-US" altLang="zh-CN" sz="2800" b="0" i="1" spc="-10" smtClean="0">
                                    <a:latin typeface="Cambria Math" panose="02040503050406030204" pitchFamily="18" charset="0"/>
                                    <a:ea typeface="Cambria Math" panose="02040503050406030204" pitchFamily="18" charset="0"/>
                                  </a:rPr>
                                  <m:t>𝑙</m:t>
                                </m:r>
                                <m:r>
                                  <a:rPr lang="en-US" altLang="zh-CN" sz="2800" b="0" i="1" spc="-10" smtClean="0">
                                    <a:latin typeface="Cambria Math" panose="02040503050406030204" pitchFamily="18" charset="0"/>
                                    <a:ea typeface="Cambria Math" panose="02040503050406030204" pitchFamily="18" charset="0"/>
                                  </a:rPr>
                                  <m:t>,</m:t>
                                </m:r>
                                <m:r>
                                  <a:rPr lang="en-US" altLang="zh-CN" sz="2800" b="0" i="1" spc="-10" smtClean="0">
                                    <a:latin typeface="Cambria Math" panose="02040503050406030204" pitchFamily="18" charset="0"/>
                                    <a:ea typeface="Cambria Math" panose="02040503050406030204" pitchFamily="18" charset="0"/>
                                  </a:rPr>
                                  <m:t>𝑟</m:t>
                                </m:r>
                                <m:r>
                                  <a:rPr lang="en-US" altLang="zh-CN" sz="2800" b="0" i="1" spc="-10" smtClean="0">
                                    <a:latin typeface="Cambria Math" panose="02040503050406030204" pitchFamily="18" charset="0"/>
                                    <a:ea typeface="Cambria Math" panose="02040503050406030204" pitchFamily="18" charset="0"/>
                                  </a:rPr>
                                  <m:t>)</m:t>
                                </m:r>
                              </m:e>
                            </m:mr>
                            <m:mr>
                              <m:e>
                                <m:r>
                                  <a:rPr lang="en-US" altLang="zh-CN" sz="2800" b="0" i="1" spc="-10" smtClean="0">
                                    <a:latin typeface="Cambria Math" panose="02040503050406030204" pitchFamily="18" charset="0"/>
                                  </a:rPr>
                                  <m:t>−1, </m:t>
                                </m:r>
                                <m:r>
                                  <a:rPr lang="zh-CN" altLang="en-US" sz="2800" b="0" i="1" spc="-10" smtClean="0">
                                    <a:latin typeface="Cambria Math" panose="02040503050406030204" pitchFamily="18" charset="0"/>
                                  </a:rPr>
                                  <m:t> </m:t>
                                </m:r>
                                <m:r>
                                  <a:rPr lang="zh-CN" altLang="en-US" sz="2800" i="1" spc="-10">
                                    <a:latin typeface="Cambria Math" panose="02040503050406030204" pitchFamily="18" charset="0"/>
                                  </a:rPr>
                                  <m:t>其他</m:t>
                                </m:r>
                              </m:e>
                            </m:mr>
                          </m:m>
                        </m:e>
                      </m:d>
                    </m:oMath>
                  </m:oMathPara>
                </a14:m>
                <a:endParaRPr lang="en-CN" sz="2800" dirty="0"/>
              </a:p>
            </p:txBody>
          </p:sp>
        </mc:Choice>
        <mc:Fallback xmlns="">
          <p:sp>
            <p:nvSpPr>
              <p:cNvPr id="23" name="TextBox 22">
                <a:extLst>
                  <a:ext uri="{FF2B5EF4-FFF2-40B4-BE49-F238E27FC236}">
                    <a16:creationId xmlns:a16="http://schemas.microsoft.com/office/drawing/2014/main" id="{A7BF1F2B-ECA1-9645-AC76-5488F231F95E}"/>
                  </a:ext>
                </a:extLst>
              </p:cNvPr>
              <p:cNvSpPr txBox="1">
                <a:spLocks noRot="1" noChangeAspect="1" noMove="1" noResize="1" noEditPoints="1" noAdjustHandles="1" noChangeArrowheads="1" noChangeShapeType="1" noTextEdit="1"/>
              </p:cNvSpPr>
              <p:nvPr/>
            </p:nvSpPr>
            <p:spPr>
              <a:xfrm>
                <a:off x="3250096" y="4461417"/>
                <a:ext cx="5054600" cy="1053494"/>
              </a:xfrm>
              <a:prstGeom prst="rect">
                <a:avLst/>
              </a:prstGeom>
              <a:blipFill>
                <a:blip r:embed="rId10"/>
                <a:stretch>
                  <a:fillRect l="-10777" t="-201190" b="-29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119">
                <a:extLst>
                  <a:ext uri="{FF2B5EF4-FFF2-40B4-BE49-F238E27FC236}">
                    <a16:creationId xmlns:a16="http://schemas.microsoft.com/office/drawing/2014/main" id="{FF6BCA2F-EAE3-2B46-9B8A-95681B74AE12}"/>
                  </a:ext>
                </a:extLst>
              </p:cNvPr>
              <p:cNvSpPr txBox="1"/>
              <p:nvPr/>
            </p:nvSpPr>
            <p:spPr>
              <a:xfrm>
                <a:off x="729638" y="5588951"/>
                <a:ext cx="9205075" cy="634917"/>
              </a:xfrm>
              <a:prstGeom prst="rect">
                <a:avLst/>
              </a:prstGeom>
              <a:noFill/>
            </p:spPr>
            <p:txBody>
              <a:bodyPr wrap="square" rtlCol="0">
                <a:spAutoFit/>
              </a:bodyPr>
              <a:lstStyle/>
              <a:p>
                <a:pPr>
                  <a:lnSpc>
                    <a:spcPct val="120000"/>
                  </a:lnSpc>
                </a:pPr>
                <a:r>
                  <a:rPr lang="en-CN" altLang="zh-CN" sz="3200" b="1" spc="-10" dirty="0">
                    <a:solidFill>
                      <a:schemeClr val="accent1"/>
                    </a:solidFill>
                    <a:latin typeface="+mn-ea"/>
                  </a:rPr>
                  <a:t>VC</a:t>
                </a:r>
                <a:r>
                  <a:rPr lang="zh-CN" altLang="en-CN" sz="3200" b="1" spc="-10" dirty="0">
                    <a:solidFill>
                      <a:schemeClr val="accent1"/>
                    </a:solidFill>
                    <a:latin typeface="+mn-ea"/>
                  </a:rPr>
                  <a:t>维</a:t>
                </a:r>
                <a14:m>
                  <m:oMath xmlns:m="http://schemas.openxmlformats.org/officeDocument/2006/math">
                    <m:sSub>
                      <m:sSubPr>
                        <m:ctrlPr>
                          <a:rPr lang="en-US" altLang="zh-CN" sz="3200" b="1" i="1" spc="-10">
                            <a:solidFill>
                              <a:schemeClr val="accent1"/>
                            </a:solidFill>
                            <a:latin typeface="Cambria Math" panose="02040503050406030204" pitchFamily="18" charset="0"/>
                          </a:rPr>
                        </m:ctrlPr>
                      </m:sSubPr>
                      <m:e>
                        <m:r>
                          <a:rPr lang="en-US" altLang="zh-CN" sz="3200" b="1" i="1" spc="-10">
                            <a:solidFill>
                              <a:schemeClr val="accent1"/>
                            </a:solidFill>
                            <a:latin typeface="Cambria Math" panose="02040503050406030204" pitchFamily="18" charset="0"/>
                          </a:rPr>
                          <m:t>𝒅</m:t>
                        </m:r>
                      </m:e>
                      <m:sub>
                        <m:r>
                          <a:rPr lang="en-US" altLang="zh-CN" sz="3200" b="1" spc="-10">
                            <a:solidFill>
                              <a:schemeClr val="accent1"/>
                            </a:solidFill>
                            <a:latin typeface="Cambria Math" panose="02040503050406030204" pitchFamily="18" charset="0"/>
                          </a:rPr>
                          <m:t>𝐕𝐂</m:t>
                        </m:r>
                      </m:sub>
                    </m:sSub>
                    <m:r>
                      <a:rPr lang="en-US" altLang="zh-CN" sz="3200" b="1" i="1" spc="-10" smtClean="0">
                        <a:solidFill>
                          <a:schemeClr val="accent1"/>
                        </a:solidFill>
                        <a:latin typeface="Cambria Math" panose="02040503050406030204" pitchFamily="18" charset="0"/>
                        <a:ea typeface="Cambria Math" panose="02040503050406030204" pitchFamily="18" charset="0"/>
                      </a:rPr>
                      <m:t>≈</m:t>
                    </m:r>
                    <m:r>
                      <a:rPr lang="zh-CN" altLang="en-US" sz="3200" b="1" i="1" spc="-10">
                        <a:solidFill>
                          <a:schemeClr val="accent1"/>
                        </a:solidFill>
                        <a:latin typeface="Cambria Math" panose="02040503050406030204" pitchFamily="18" charset="0"/>
                      </a:rPr>
                      <m:t>自由参数的数量</m:t>
                    </m:r>
                  </m:oMath>
                </a14:m>
                <a:r>
                  <a:rPr lang="zh-CN" altLang="en-US" sz="3200" spc="-10" dirty="0">
                    <a:latin typeface="+mn-ea"/>
                  </a:rPr>
                  <a:t>（</a:t>
                </a:r>
                <a:r>
                  <a:rPr lang="zh-CN" altLang="en-US" sz="3200" i="1" spc="-10" dirty="0">
                    <a:latin typeface="+mn-ea"/>
                  </a:rPr>
                  <a:t>并不总是成立</a:t>
                </a:r>
                <a:r>
                  <a:rPr lang="zh-CN" altLang="en-US" sz="3200" spc="-10" dirty="0">
                    <a:latin typeface="+mn-ea"/>
                  </a:rPr>
                  <a:t>）</a:t>
                </a:r>
                <a:endParaRPr lang="en-US" altLang="zh-CN" sz="3200" spc="-10" dirty="0">
                  <a:latin typeface="+mn-ea"/>
                </a:endParaRPr>
              </a:p>
            </p:txBody>
          </p:sp>
        </mc:Choice>
        <mc:Fallback xmlns="">
          <p:sp>
            <p:nvSpPr>
              <p:cNvPr id="24" name="文本框 119">
                <a:extLst>
                  <a:ext uri="{FF2B5EF4-FFF2-40B4-BE49-F238E27FC236}">
                    <a16:creationId xmlns:a16="http://schemas.microsoft.com/office/drawing/2014/main" id="{FF6BCA2F-EAE3-2B46-9B8A-95681B74AE12}"/>
                  </a:ext>
                </a:extLst>
              </p:cNvPr>
              <p:cNvSpPr txBox="1">
                <a:spLocks noRot="1" noChangeAspect="1" noMove="1" noResize="1" noEditPoints="1" noAdjustHandles="1" noChangeArrowheads="1" noChangeShapeType="1" noTextEdit="1"/>
              </p:cNvSpPr>
              <p:nvPr/>
            </p:nvSpPr>
            <p:spPr>
              <a:xfrm>
                <a:off x="729638" y="5588951"/>
                <a:ext cx="9205075" cy="634917"/>
              </a:xfrm>
              <a:prstGeom prst="rect">
                <a:avLst/>
              </a:prstGeom>
              <a:blipFill>
                <a:blip r:embed="rId11"/>
                <a:stretch>
                  <a:fillRect l="-1653" t="-5882" b="-29412"/>
                </a:stretch>
              </a:blipFill>
            </p:spPr>
            <p:txBody>
              <a:bodyPr/>
              <a:lstStyle/>
              <a:p>
                <a:r>
                  <a:rPr lang="en-CN">
                    <a:noFill/>
                  </a:rPr>
                  <a:t> </a:t>
                </a:r>
              </a:p>
            </p:txBody>
          </p:sp>
        </mc:Fallback>
      </mc:AlternateContent>
    </p:spTree>
    <p:extLst>
      <p:ext uri="{BB962C8B-B14F-4D97-AF65-F5344CB8AC3E}">
        <p14:creationId xmlns:p14="http://schemas.microsoft.com/office/powerpoint/2010/main" val="1801068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18AF4C2E-A13B-5C4C-A0FB-1582ECAA9A6B}"/>
                  </a:ext>
                </a:extLst>
              </p:cNvPr>
              <p:cNvSpPr txBox="1"/>
              <p:nvPr/>
            </p:nvSpPr>
            <p:spPr>
              <a:xfrm>
                <a:off x="283480" y="953934"/>
                <a:ext cx="11625040" cy="633187"/>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r>
                      <a:rPr lang="en-CN" altLang="zh-CN" sz="3200" b="0" i="1" spc="-10" dirty="0" smtClean="0">
                        <a:solidFill>
                          <a:schemeClr val="accent1"/>
                        </a:solidFill>
                        <a:latin typeface="Cambria Math" panose="02040503050406030204" pitchFamily="18" charset="0"/>
                      </a:rPr>
                      <m:t>𝑀</m:t>
                    </m:r>
                  </m:oMath>
                </a14:m>
                <a:r>
                  <a:rPr lang="zh-CN" altLang="en-CN" sz="3200" b="1" spc="-10" dirty="0">
                    <a:latin typeface="+mn-ea"/>
                  </a:rPr>
                  <a:t>与</a:t>
                </a:r>
                <a:r>
                  <a:rPr lang="en-CN" altLang="zh-CN" sz="3200" b="1" spc="-10" dirty="0">
                    <a:latin typeface="+mn-ea"/>
                  </a:rPr>
                  <a:t>VC</a:t>
                </a:r>
                <a:r>
                  <a:rPr lang="zh-CN" altLang="en-CN" sz="3200" b="1" spc="-10" dirty="0">
                    <a:latin typeface="+mn-ea"/>
                  </a:rPr>
                  <a:t>维</a:t>
                </a:r>
                <a14:m>
                  <m:oMath xmlns:m="http://schemas.openxmlformats.org/officeDocument/2006/math">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𝑑</m:t>
                        </m:r>
                      </m:e>
                      <m:sub>
                        <m:r>
                          <m:rPr>
                            <m:sty m:val="p"/>
                          </m:rPr>
                          <a:rPr lang="en-US" altLang="zh-CN" sz="3200" b="0" i="1" spc="-10">
                            <a:solidFill>
                              <a:srgbClr val="FF0000"/>
                            </a:solidFill>
                            <a:latin typeface="Cambria Math" panose="02040503050406030204" pitchFamily="18" charset="0"/>
                          </a:rPr>
                          <m:t>VC</m:t>
                        </m:r>
                      </m:sub>
                    </m:sSub>
                  </m:oMath>
                </a14:m>
                <a:r>
                  <a:rPr lang="zh-CN" altLang="en-US" sz="3200" spc="-10" dirty="0">
                    <a:latin typeface="+mn-ea"/>
                  </a:rPr>
                  <a:t>对机器可学习性的影响，机器可学习说明</a:t>
                </a:r>
                <a:endParaRPr lang="en-US" altLang="zh-CN" sz="3200" spc="-10" dirty="0">
                  <a:latin typeface="+mn-ea"/>
                </a:endParaRPr>
              </a:p>
            </p:txBody>
          </p:sp>
        </mc:Choice>
        <mc:Fallback xmlns="">
          <p:sp>
            <p:nvSpPr>
              <p:cNvPr id="7" name="文本框 119">
                <a:extLst>
                  <a:ext uri="{FF2B5EF4-FFF2-40B4-BE49-F238E27FC236}">
                    <a16:creationId xmlns:a16="http://schemas.microsoft.com/office/drawing/2014/main" id="{18AF4C2E-A13B-5C4C-A0FB-1582ECAA9A6B}"/>
                  </a:ext>
                </a:extLst>
              </p:cNvPr>
              <p:cNvSpPr txBox="1">
                <a:spLocks noRot="1" noChangeAspect="1" noMove="1" noResize="1" noEditPoints="1" noAdjustHandles="1" noChangeArrowheads="1" noChangeShapeType="1" noTextEdit="1"/>
              </p:cNvSpPr>
              <p:nvPr/>
            </p:nvSpPr>
            <p:spPr>
              <a:xfrm>
                <a:off x="283480" y="953934"/>
                <a:ext cx="11625040" cy="633187"/>
              </a:xfrm>
              <a:prstGeom prst="rect">
                <a:avLst/>
              </a:prstGeom>
              <a:blipFill>
                <a:blip r:embed="rId3"/>
                <a:stretch>
                  <a:fillRect l="-1201" t="-3922"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119">
                <a:extLst>
                  <a:ext uri="{FF2B5EF4-FFF2-40B4-BE49-F238E27FC236}">
                    <a16:creationId xmlns:a16="http://schemas.microsoft.com/office/drawing/2014/main" id="{C97D37BD-4DB4-F447-A94F-B3D889FA28F2}"/>
                  </a:ext>
                </a:extLst>
              </p:cNvPr>
              <p:cNvSpPr txBox="1"/>
              <p:nvPr/>
            </p:nvSpPr>
            <p:spPr>
              <a:xfrm>
                <a:off x="903622" y="1636108"/>
                <a:ext cx="10437888" cy="1224118"/>
              </a:xfrm>
              <a:prstGeom prst="rect">
                <a:avLst/>
              </a:prstGeom>
              <a:noFill/>
            </p:spPr>
            <p:txBody>
              <a:bodyPr wrap="square" rtlCol="0">
                <a:spAutoFit/>
              </a:bodyPr>
              <a:lstStyle/>
              <a:p>
                <a:pPr marL="514350" indent="-514350">
                  <a:lnSpc>
                    <a:spcPct val="120000"/>
                  </a:lnSpc>
                  <a:buFont typeface="+mj-lt"/>
                  <a:buAutoNum type="arabicParenR"/>
                </a:pPr>
                <a:r>
                  <a:rPr lang="zh-CN" altLang="en-US" sz="3200" spc="-10" dirty="0"/>
                  <a:t>预测误差接近于训练误差</a:t>
                </a:r>
                <a14:m>
                  <m:oMath xmlns:m="http://schemas.openxmlformats.org/officeDocument/2006/math">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out</m:t>
                        </m:r>
                      </m:sub>
                    </m:sSub>
                    <m:r>
                      <a:rPr lang="en-US" altLang="zh-CN" sz="3200" i="1" spc="-10">
                        <a:solidFill>
                          <a:schemeClr val="accent1"/>
                        </a:solidFill>
                        <a:latin typeface="Cambria Math" panose="02040503050406030204" pitchFamily="18" charset="0"/>
                      </a:rPr>
                      <m:t>(</m:t>
                    </m:r>
                    <m:r>
                      <a:rPr lang="en-US" altLang="zh-CN" sz="3200" b="0" i="1" spc="-10" smtClean="0">
                        <a:solidFill>
                          <a:schemeClr val="accent1"/>
                        </a:solidFill>
                        <a:latin typeface="Cambria Math" panose="02040503050406030204" pitchFamily="18" charset="0"/>
                      </a:rPr>
                      <m:t>h</m:t>
                    </m:r>
                    <m:r>
                      <a:rPr lang="en-US" altLang="zh-CN" sz="3200" i="1" spc="-10">
                        <a:solidFill>
                          <a:schemeClr val="accent1"/>
                        </a:solidFill>
                        <a:latin typeface="Cambria Math" panose="02040503050406030204" pitchFamily="18" charset="0"/>
                      </a:rPr>
                      <m:t>)≈</m:t>
                    </m:r>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in</m:t>
                        </m:r>
                      </m:sub>
                    </m:sSub>
                    <m:r>
                      <a:rPr lang="en-US" altLang="zh-CN" sz="3200" i="1" spc="-10">
                        <a:solidFill>
                          <a:schemeClr val="accent1"/>
                        </a:solidFill>
                        <a:latin typeface="Cambria Math" panose="02040503050406030204" pitchFamily="18" charset="0"/>
                      </a:rPr>
                      <m:t>(</m:t>
                    </m:r>
                    <m:r>
                      <a:rPr lang="en-US" altLang="zh-CN" sz="3200" b="0" i="1" spc="-10" smtClean="0">
                        <a:solidFill>
                          <a:schemeClr val="accent1"/>
                        </a:solidFill>
                        <a:latin typeface="Cambria Math" panose="02040503050406030204" pitchFamily="18" charset="0"/>
                      </a:rPr>
                      <m:t>h</m:t>
                    </m:r>
                    <m:r>
                      <a:rPr lang="en-US" altLang="zh-CN" sz="3200" i="1" spc="-10">
                        <a:solidFill>
                          <a:schemeClr val="accent1"/>
                        </a:solidFill>
                        <a:latin typeface="Cambria Math" panose="02040503050406030204" pitchFamily="18" charset="0"/>
                      </a:rPr>
                      <m:t>)</m:t>
                    </m:r>
                  </m:oMath>
                </a14:m>
                <a:r>
                  <a:rPr lang="zh-CN" altLang="en-US" sz="3200" spc="-10" dirty="0">
                    <a:latin typeface="+mn-ea"/>
                  </a:rPr>
                  <a:t>；    </a:t>
                </a:r>
                <a:endParaRPr lang="en-US" altLang="zh-CN" sz="3200" spc="-10" dirty="0">
                  <a:latin typeface="+mn-ea"/>
                </a:endParaRPr>
              </a:p>
              <a:p>
                <a:pPr marL="514350" indent="-514350">
                  <a:lnSpc>
                    <a:spcPct val="120000"/>
                  </a:lnSpc>
                  <a:buFont typeface="+mj-lt"/>
                  <a:buAutoNum type="arabicParenR"/>
                </a:pPr>
                <a:r>
                  <a:rPr lang="zh-CN" altLang="en-US" sz="3200" spc="-10" dirty="0">
                    <a:latin typeface="+mn-ea"/>
                  </a:rPr>
                  <a:t> </a:t>
                </a:r>
                <a14:m>
                  <m:oMath xmlns:m="http://schemas.openxmlformats.org/officeDocument/2006/math">
                    <m:r>
                      <a:rPr lang="en-US" altLang="zh-CN" sz="3200" i="1" spc="-10" smtClean="0">
                        <a:latin typeface="Cambria Math" panose="02040503050406030204" pitchFamily="18" charset="0"/>
                        <a:ea typeface="Cambria Math" panose="02040503050406030204" pitchFamily="18" charset="0"/>
                      </a:rPr>
                      <m:t>ℋ</m:t>
                    </m:r>
                  </m:oMath>
                </a14:m>
                <a:r>
                  <a:rPr lang="zh-CN" altLang="en-US" sz="3200" spc="-10" dirty="0">
                    <a:latin typeface="+mn-ea"/>
                  </a:rPr>
                  <a:t>存在可选的某假设</a:t>
                </a:r>
                <a14:m>
                  <m:oMath xmlns:m="http://schemas.openxmlformats.org/officeDocument/2006/math">
                    <m:r>
                      <a:rPr lang="en-US" altLang="zh-CN" sz="3200" b="0" i="1" spc="-10" smtClean="0">
                        <a:solidFill>
                          <a:schemeClr val="accent1"/>
                        </a:solidFill>
                        <a:latin typeface="Cambria Math" panose="02040503050406030204" pitchFamily="18" charset="0"/>
                      </a:rPr>
                      <m:t>𝑔</m:t>
                    </m:r>
                  </m:oMath>
                </a14:m>
                <a:r>
                  <a:rPr lang="zh-CN" altLang="en-US" sz="3200" spc="-10" dirty="0">
                    <a:latin typeface="+mn-ea"/>
                  </a:rPr>
                  <a:t>使得训练误差足够小</a:t>
                </a:r>
                <a14:m>
                  <m:oMath xmlns:m="http://schemas.openxmlformats.org/officeDocument/2006/math">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in</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r>
                      <a:rPr lang="en-US" altLang="zh-CN" sz="3200" spc="-10">
                        <a:solidFill>
                          <a:schemeClr val="accent1"/>
                        </a:solidFill>
                        <a:latin typeface="Cambria Math" panose="02040503050406030204" pitchFamily="18" charset="0"/>
                        <a:ea typeface="Cambria Math" panose="02040503050406030204" pitchFamily="18" charset="0"/>
                      </a:rPr>
                      <m:t>0</m:t>
                    </m:r>
                  </m:oMath>
                </a14:m>
                <a:endParaRPr lang="en-US" altLang="zh-CN" sz="3200" spc="-10" dirty="0">
                  <a:latin typeface="+mn-ea"/>
                </a:endParaRPr>
              </a:p>
            </p:txBody>
          </p:sp>
        </mc:Choice>
        <mc:Fallback xmlns="">
          <p:sp>
            <p:nvSpPr>
              <p:cNvPr id="25" name="文本框 119">
                <a:extLst>
                  <a:ext uri="{FF2B5EF4-FFF2-40B4-BE49-F238E27FC236}">
                    <a16:creationId xmlns:a16="http://schemas.microsoft.com/office/drawing/2014/main" id="{C97D37BD-4DB4-F447-A94F-B3D889FA28F2}"/>
                  </a:ext>
                </a:extLst>
              </p:cNvPr>
              <p:cNvSpPr txBox="1">
                <a:spLocks noRot="1" noChangeAspect="1" noMove="1" noResize="1" noEditPoints="1" noAdjustHandles="1" noChangeArrowheads="1" noChangeShapeType="1" noTextEdit="1"/>
              </p:cNvSpPr>
              <p:nvPr/>
            </p:nvSpPr>
            <p:spPr>
              <a:xfrm>
                <a:off x="903622" y="1636108"/>
                <a:ext cx="10437888" cy="1224118"/>
              </a:xfrm>
              <a:prstGeom prst="rect">
                <a:avLst/>
              </a:prstGeom>
              <a:blipFill>
                <a:blip r:embed="rId4"/>
                <a:stretch>
                  <a:fillRect l="-1825" t="-7143" b="-173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8A627EF3-F3CC-6345-8620-D33F56236CFF}"/>
                  </a:ext>
                </a:extLst>
              </p:cNvPr>
              <p:cNvGraphicFramePr>
                <a:graphicFrameLocks noGrp="1"/>
              </p:cNvGraphicFramePr>
              <p:nvPr>
                <p:extLst>
                  <p:ext uri="{D42A27DB-BD31-4B8C-83A1-F6EECF244321}">
                    <p14:modId xmlns:p14="http://schemas.microsoft.com/office/powerpoint/2010/main" val="2967846580"/>
                  </p:ext>
                </p:extLst>
              </p:nvPr>
            </p:nvGraphicFramePr>
            <p:xfrm>
              <a:off x="283480" y="3056227"/>
              <a:ext cx="5935425" cy="1463040"/>
            </p:xfrm>
            <a:graphic>
              <a:graphicData uri="http://schemas.openxmlformats.org/drawingml/2006/table">
                <a:tbl>
                  <a:tblPr firstRow="1" bandRow="1">
                    <a:tableStyleId>{5C22544A-7EE6-4342-B048-85BDC9FD1C3A}</a:tableStyleId>
                  </a:tblPr>
                  <a:tblGrid>
                    <a:gridCol w="5935425">
                      <a:extLst>
                        <a:ext uri="{9D8B030D-6E8A-4147-A177-3AD203B41FA5}">
                          <a16:colId xmlns:a16="http://schemas.microsoft.com/office/drawing/2014/main" val="410992032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800" b="1" i="1" smtClean="0">
                                  <a:latin typeface="Cambria Math" panose="02040503050406030204" pitchFamily="18" charset="0"/>
                                </a:rPr>
                                <m:t>𝑴</m:t>
                              </m:r>
                            </m:oMath>
                          </a14:m>
                          <a:r>
                            <a:rPr lang="en-CN" sz="2800" dirty="0"/>
                            <a:t>小</a:t>
                          </a:r>
                        </a:p>
                      </a:txBody>
                      <a:tcPr/>
                    </a:tc>
                    <a:extLst>
                      <a:ext uri="{0D108BD9-81ED-4DB2-BD59-A6C34878D82A}">
                        <a16:rowId xmlns:a16="http://schemas.microsoft.com/office/drawing/2014/main" val="315255672"/>
                      </a:ext>
                    </a:extLst>
                  </a:tr>
                  <a:tr h="370840">
                    <a:tc>
                      <a:txBody>
                        <a:bodyPr/>
                        <a:lstStyle/>
                        <a:p>
                          <a:pPr marL="342900" indent="-342900">
                            <a:buAutoNum type="arabicParenR"/>
                          </a:pPr>
                          <a:r>
                            <a:rPr lang="en-CN" sz="2800" dirty="0"/>
                            <a:t>满足</a:t>
                          </a:r>
                          <a:r>
                            <a:rPr lang="zh-CN" altLang="en-US" sz="2800" dirty="0"/>
                            <a:t>，</a:t>
                          </a:r>
                          <a14:m>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𝐵𝐴𝐷</m:t>
                              </m:r>
                              <m:r>
                                <a:rPr lang="en-US" altLang="zh-CN" sz="2800" b="0" i="1" smtClean="0">
                                  <a:latin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𝑀</m:t>
                              </m:r>
                              <m:r>
                                <a:rPr lang="en-US" altLang="zh-CN" sz="2800" b="0" i="1" smtClean="0">
                                  <a:latin typeface="Cambria Math" panose="02040503050406030204" pitchFamily="18" charset="0"/>
                                  <a:ea typeface="Cambria Math" panose="02040503050406030204" pitchFamily="18" charset="0"/>
                                </a:rPr>
                                <m:t>𝑒𝑥𝑝</m:t>
                              </m:r>
                              <m:r>
                                <a:rPr lang="en-US" altLang="zh-CN" sz="2800" b="0" i="1" smtClean="0">
                                  <a:latin typeface="Cambria Math" panose="02040503050406030204" pitchFamily="18" charset="0"/>
                                  <a:ea typeface="Cambria Math" panose="02040503050406030204" pitchFamily="18" charset="0"/>
                                </a:rPr>
                                <m:t>(…)</m:t>
                              </m:r>
                            </m:oMath>
                          </a14:m>
                          <a:endParaRPr lang="en-CN" sz="2800" dirty="0"/>
                        </a:p>
                        <a:p>
                          <a:pPr marL="342900" indent="-342900">
                            <a:buAutoNum type="arabicParenR"/>
                          </a:pPr>
                          <a:r>
                            <a:rPr lang="en-CN" sz="2800" dirty="0"/>
                            <a:t>不一定满足</a:t>
                          </a:r>
                          <a:r>
                            <a:rPr lang="zh-CN" altLang="en-US" sz="2800" dirty="0"/>
                            <a:t>，假设空间选择太少</a:t>
                          </a:r>
                          <a:endParaRPr lang="en-CN" sz="2800" dirty="0"/>
                        </a:p>
                      </a:txBody>
                      <a:tcPr/>
                    </a:tc>
                    <a:extLst>
                      <a:ext uri="{0D108BD9-81ED-4DB2-BD59-A6C34878D82A}">
                        <a16:rowId xmlns:a16="http://schemas.microsoft.com/office/drawing/2014/main" val="3183603443"/>
                      </a:ext>
                    </a:extLst>
                  </a:tr>
                </a:tbl>
              </a:graphicData>
            </a:graphic>
          </p:graphicFrame>
        </mc:Choice>
        <mc:Fallback xmlns="">
          <p:graphicFrame>
            <p:nvGraphicFramePr>
              <p:cNvPr id="5" name="Table 5">
                <a:extLst>
                  <a:ext uri="{FF2B5EF4-FFF2-40B4-BE49-F238E27FC236}">
                    <a16:creationId xmlns:a16="http://schemas.microsoft.com/office/drawing/2014/main" id="{8A627EF3-F3CC-6345-8620-D33F56236CFF}"/>
                  </a:ext>
                </a:extLst>
              </p:cNvPr>
              <p:cNvGraphicFramePr>
                <a:graphicFrameLocks noGrp="1"/>
              </p:cNvGraphicFramePr>
              <p:nvPr>
                <p:extLst>
                  <p:ext uri="{D42A27DB-BD31-4B8C-83A1-F6EECF244321}">
                    <p14:modId xmlns:p14="http://schemas.microsoft.com/office/powerpoint/2010/main" val="2967846580"/>
                  </p:ext>
                </p:extLst>
              </p:nvPr>
            </p:nvGraphicFramePr>
            <p:xfrm>
              <a:off x="283480" y="3056227"/>
              <a:ext cx="5935425" cy="1463040"/>
            </p:xfrm>
            <a:graphic>
              <a:graphicData uri="http://schemas.openxmlformats.org/drawingml/2006/table">
                <a:tbl>
                  <a:tblPr firstRow="1" bandRow="1">
                    <a:tableStyleId>{5C22544A-7EE6-4342-B048-85BDC9FD1C3A}</a:tableStyleId>
                  </a:tblPr>
                  <a:tblGrid>
                    <a:gridCol w="5935425">
                      <a:extLst>
                        <a:ext uri="{9D8B030D-6E8A-4147-A177-3AD203B41FA5}">
                          <a16:colId xmlns:a16="http://schemas.microsoft.com/office/drawing/2014/main" val="4109920322"/>
                        </a:ext>
                      </a:extLst>
                    </a:gridCol>
                  </a:tblGrid>
                  <a:tr h="518160">
                    <a:tc>
                      <a:txBody>
                        <a:bodyPr/>
                        <a:lstStyle/>
                        <a:p>
                          <a:endParaRPr lang="en-CN"/>
                        </a:p>
                      </a:txBody>
                      <a:tcPr>
                        <a:blipFill>
                          <a:blip r:embed="rId5"/>
                          <a:stretch>
                            <a:fillRect l="-214" t="-12195" r="-641" b="-221951"/>
                          </a:stretch>
                        </a:blipFill>
                      </a:tcPr>
                    </a:tc>
                    <a:extLst>
                      <a:ext uri="{0D108BD9-81ED-4DB2-BD59-A6C34878D82A}">
                        <a16:rowId xmlns:a16="http://schemas.microsoft.com/office/drawing/2014/main" val="315255672"/>
                      </a:ext>
                    </a:extLst>
                  </a:tr>
                  <a:tr h="944880">
                    <a:tc>
                      <a:txBody>
                        <a:bodyPr/>
                        <a:lstStyle/>
                        <a:p>
                          <a:endParaRPr lang="en-CN"/>
                        </a:p>
                      </a:txBody>
                      <a:tcPr>
                        <a:blipFill>
                          <a:blip r:embed="rId5"/>
                          <a:stretch>
                            <a:fillRect l="-214" t="-61333" r="-641" b="-21333"/>
                          </a:stretch>
                        </a:blipFill>
                      </a:tcPr>
                    </a:tc>
                    <a:extLst>
                      <a:ext uri="{0D108BD9-81ED-4DB2-BD59-A6C34878D82A}">
                        <a16:rowId xmlns:a16="http://schemas.microsoft.com/office/drawing/2014/main" val="318360344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6" name="Table 5">
                <a:extLst>
                  <a:ext uri="{FF2B5EF4-FFF2-40B4-BE49-F238E27FC236}">
                    <a16:creationId xmlns:a16="http://schemas.microsoft.com/office/drawing/2014/main" id="{3515318A-A1EE-074B-8E75-C37B6F4C7B71}"/>
                  </a:ext>
                </a:extLst>
              </p:cNvPr>
              <p:cNvGraphicFramePr>
                <a:graphicFrameLocks noGrp="1"/>
              </p:cNvGraphicFramePr>
              <p:nvPr>
                <p:extLst>
                  <p:ext uri="{D42A27DB-BD31-4B8C-83A1-F6EECF244321}">
                    <p14:modId xmlns:p14="http://schemas.microsoft.com/office/powerpoint/2010/main" val="822968192"/>
                  </p:ext>
                </p:extLst>
              </p:nvPr>
            </p:nvGraphicFramePr>
            <p:xfrm>
              <a:off x="6299192" y="3056227"/>
              <a:ext cx="5689615" cy="1463040"/>
            </p:xfrm>
            <a:graphic>
              <a:graphicData uri="http://schemas.openxmlformats.org/drawingml/2006/table">
                <a:tbl>
                  <a:tblPr firstRow="1" bandRow="1">
                    <a:tableStyleId>{5C22544A-7EE6-4342-B048-85BDC9FD1C3A}</a:tableStyleId>
                  </a:tblPr>
                  <a:tblGrid>
                    <a:gridCol w="5689615">
                      <a:extLst>
                        <a:ext uri="{9D8B030D-6E8A-4147-A177-3AD203B41FA5}">
                          <a16:colId xmlns:a16="http://schemas.microsoft.com/office/drawing/2014/main" val="410992032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800" b="1" i="1" smtClean="0">
                                  <a:latin typeface="Cambria Math" panose="02040503050406030204" pitchFamily="18" charset="0"/>
                                </a:rPr>
                                <m:t>𝑴</m:t>
                              </m:r>
                            </m:oMath>
                          </a14:m>
                          <a:r>
                            <a:rPr lang="en-CN" sz="2800" dirty="0"/>
                            <a:t>大</a:t>
                          </a:r>
                        </a:p>
                      </a:txBody>
                      <a:tcPr/>
                    </a:tc>
                    <a:extLst>
                      <a:ext uri="{0D108BD9-81ED-4DB2-BD59-A6C34878D82A}">
                        <a16:rowId xmlns:a16="http://schemas.microsoft.com/office/drawing/2014/main" val="315255672"/>
                      </a:ext>
                    </a:extLst>
                  </a:tr>
                  <a:tr h="370840">
                    <a:tc>
                      <a:txBody>
                        <a:bodyPr/>
                        <a:lstStyle/>
                        <a:p>
                          <a:pPr marL="342900" indent="-342900">
                            <a:buAutoNum type="arabicParenR"/>
                          </a:pPr>
                          <a:r>
                            <a:rPr lang="en-CN" sz="2800" dirty="0"/>
                            <a:t>不满足</a:t>
                          </a:r>
                          <a:r>
                            <a:rPr lang="zh-CN" altLang="en-US" sz="2800" dirty="0"/>
                            <a:t>，</a:t>
                          </a:r>
                          <a14:m>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𝐵𝐴𝐷</m:t>
                              </m:r>
                              <m:r>
                                <a:rPr lang="en-US" altLang="zh-CN" sz="2800" b="0" i="1" smtClean="0">
                                  <a:latin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𝑀</m:t>
                              </m:r>
                              <m:r>
                                <a:rPr lang="en-US" altLang="zh-CN" sz="2800" b="0" i="1" smtClean="0">
                                  <a:latin typeface="Cambria Math" panose="02040503050406030204" pitchFamily="18" charset="0"/>
                                  <a:ea typeface="Cambria Math" panose="02040503050406030204" pitchFamily="18" charset="0"/>
                                </a:rPr>
                                <m:t>𝑒𝑥𝑝</m:t>
                              </m:r>
                              <m:r>
                                <a:rPr lang="en-US" altLang="zh-CN" sz="2800" b="0" i="1" smtClean="0">
                                  <a:latin typeface="Cambria Math" panose="02040503050406030204" pitchFamily="18" charset="0"/>
                                  <a:ea typeface="Cambria Math" panose="02040503050406030204" pitchFamily="18" charset="0"/>
                                </a:rPr>
                                <m:t>(…)</m:t>
                              </m:r>
                            </m:oMath>
                          </a14:m>
                          <a:endParaRPr lang="en-CN" sz="2800" dirty="0"/>
                        </a:p>
                        <a:p>
                          <a:pPr marL="342900" indent="-342900">
                            <a:buAutoNum type="arabicParenR"/>
                          </a:pPr>
                          <a:r>
                            <a:rPr lang="en-CN" sz="2800" dirty="0"/>
                            <a:t>满足</a:t>
                          </a:r>
                          <a:r>
                            <a:rPr lang="zh-CN" altLang="en-US" sz="2800" dirty="0"/>
                            <a:t>，假设空间选择很多</a:t>
                          </a:r>
                          <a:endParaRPr lang="en-CN" sz="2800" dirty="0"/>
                        </a:p>
                      </a:txBody>
                      <a:tcPr/>
                    </a:tc>
                    <a:extLst>
                      <a:ext uri="{0D108BD9-81ED-4DB2-BD59-A6C34878D82A}">
                        <a16:rowId xmlns:a16="http://schemas.microsoft.com/office/drawing/2014/main" val="3183603443"/>
                      </a:ext>
                    </a:extLst>
                  </a:tr>
                </a:tbl>
              </a:graphicData>
            </a:graphic>
          </p:graphicFrame>
        </mc:Choice>
        <mc:Fallback xmlns="">
          <p:graphicFrame>
            <p:nvGraphicFramePr>
              <p:cNvPr id="26" name="Table 5">
                <a:extLst>
                  <a:ext uri="{FF2B5EF4-FFF2-40B4-BE49-F238E27FC236}">
                    <a16:creationId xmlns:a16="http://schemas.microsoft.com/office/drawing/2014/main" id="{3515318A-A1EE-074B-8E75-C37B6F4C7B71}"/>
                  </a:ext>
                </a:extLst>
              </p:cNvPr>
              <p:cNvGraphicFramePr>
                <a:graphicFrameLocks noGrp="1"/>
              </p:cNvGraphicFramePr>
              <p:nvPr>
                <p:extLst>
                  <p:ext uri="{D42A27DB-BD31-4B8C-83A1-F6EECF244321}">
                    <p14:modId xmlns:p14="http://schemas.microsoft.com/office/powerpoint/2010/main" val="822968192"/>
                  </p:ext>
                </p:extLst>
              </p:nvPr>
            </p:nvGraphicFramePr>
            <p:xfrm>
              <a:off x="6299192" y="3056227"/>
              <a:ext cx="5689615" cy="1463040"/>
            </p:xfrm>
            <a:graphic>
              <a:graphicData uri="http://schemas.openxmlformats.org/drawingml/2006/table">
                <a:tbl>
                  <a:tblPr firstRow="1" bandRow="1">
                    <a:tableStyleId>{5C22544A-7EE6-4342-B048-85BDC9FD1C3A}</a:tableStyleId>
                  </a:tblPr>
                  <a:tblGrid>
                    <a:gridCol w="5689615">
                      <a:extLst>
                        <a:ext uri="{9D8B030D-6E8A-4147-A177-3AD203B41FA5}">
                          <a16:colId xmlns:a16="http://schemas.microsoft.com/office/drawing/2014/main" val="4109920322"/>
                        </a:ext>
                      </a:extLst>
                    </a:gridCol>
                  </a:tblGrid>
                  <a:tr h="518160">
                    <a:tc>
                      <a:txBody>
                        <a:bodyPr/>
                        <a:lstStyle/>
                        <a:p>
                          <a:endParaRPr lang="en-CN"/>
                        </a:p>
                      </a:txBody>
                      <a:tcPr>
                        <a:blipFill>
                          <a:blip r:embed="rId6"/>
                          <a:stretch>
                            <a:fillRect t="-12195" r="-444" b="-221951"/>
                          </a:stretch>
                        </a:blipFill>
                      </a:tcPr>
                    </a:tc>
                    <a:extLst>
                      <a:ext uri="{0D108BD9-81ED-4DB2-BD59-A6C34878D82A}">
                        <a16:rowId xmlns:a16="http://schemas.microsoft.com/office/drawing/2014/main" val="315255672"/>
                      </a:ext>
                    </a:extLst>
                  </a:tr>
                  <a:tr h="944880">
                    <a:tc>
                      <a:txBody>
                        <a:bodyPr/>
                        <a:lstStyle/>
                        <a:p>
                          <a:endParaRPr lang="en-CN"/>
                        </a:p>
                      </a:txBody>
                      <a:tcPr>
                        <a:blipFill>
                          <a:blip r:embed="rId6"/>
                          <a:stretch>
                            <a:fillRect t="-61333" r="-444" b="-21333"/>
                          </a:stretch>
                        </a:blipFill>
                      </a:tcPr>
                    </a:tc>
                    <a:extLst>
                      <a:ext uri="{0D108BD9-81ED-4DB2-BD59-A6C34878D82A}">
                        <a16:rowId xmlns:a16="http://schemas.microsoft.com/office/drawing/2014/main" val="318360344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7" name="Table 5">
                <a:extLst>
                  <a:ext uri="{FF2B5EF4-FFF2-40B4-BE49-F238E27FC236}">
                    <a16:creationId xmlns:a16="http://schemas.microsoft.com/office/drawing/2014/main" id="{D2B714C2-B9E7-7F46-880F-72C7B8E24370}"/>
                  </a:ext>
                </a:extLst>
              </p:cNvPr>
              <p:cNvGraphicFramePr>
                <a:graphicFrameLocks noGrp="1"/>
              </p:cNvGraphicFramePr>
              <p:nvPr>
                <p:extLst>
                  <p:ext uri="{D42A27DB-BD31-4B8C-83A1-F6EECF244321}">
                    <p14:modId xmlns:p14="http://schemas.microsoft.com/office/powerpoint/2010/main" val="2944871431"/>
                  </p:ext>
                </p:extLst>
              </p:nvPr>
            </p:nvGraphicFramePr>
            <p:xfrm>
              <a:off x="156369" y="4811381"/>
              <a:ext cx="5939631" cy="1463040"/>
            </p:xfrm>
            <a:graphic>
              <a:graphicData uri="http://schemas.openxmlformats.org/drawingml/2006/table">
                <a:tbl>
                  <a:tblPr firstRow="1" bandRow="1">
                    <a:tableStyleId>{5C22544A-7EE6-4342-B048-85BDC9FD1C3A}</a:tableStyleId>
                  </a:tblPr>
                  <a:tblGrid>
                    <a:gridCol w="5939631">
                      <a:extLst>
                        <a:ext uri="{9D8B030D-6E8A-4147-A177-3AD203B41FA5}">
                          <a16:colId xmlns:a16="http://schemas.microsoft.com/office/drawing/2014/main" val="410992032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800" b="1" i="1" spc="-10" smtClean="0">
                                      <a:solidFill>
                                        <a:srgbClr val="FFFFFF"/>
                                      </a:solidFill>
                                      <a:latin typeface="Cambria Math" panose="02040503050406030204" pitchFamily="18" charset="0"/>
                                    </a:rPr>
                                  </m:ctrlPr>
                                </m:sSubPr>
                                <m:e>
                                  <m:r>
                                    <a:rPr lang="en-US" altLang="zh-CN" sz="2800" b="1" i="1" spc="-10">
                                      <a:solidFill>
                                        <a:srgbClr val="FFFFFF"/>
                                      </a:solidFill>
                                      <a:latin typeface="Cambria Math" panose="02040503050406030204" pitchFamily="18" charset="0"/>
                                    </a:rPr>
                                    <m:t>𝒅</m:t>
                                  </m:r>
                                </m:e>
                                <m:sub>
                                  <m:r>
                                    <a:rPr lang="en-US" altLang="zh-CN" sz="2800" b="1" i="1" spc="-10">
                                      <a:solidFill>
                                        <a:srgbClr val="FFFFFF"/>
                                      </a:solidFill>
                                      <a:latin typeface="Cambria Math" panose="02040503050406030204" pitchFamily="18" charset="0"/>
                                    </a:rPr>
                                    <m:t>𝑽𝑪</m:t>
                                  </m:r>
                                </m:sub>
                              </m:sSub>
                            </m:oMath>
                          </a14:m>
                          <a:r>
                            <a:rPr lang="en-CN" sz="2800" dirty="0"/>
                            <a:t>小</a:t>
                          </a:r>
                        </a:p>
                      </a:txBody>
                      <a:tcPr/>
                    </a:tc>
                    <a:extLst>
                      <a:ext uri="{0D108BD9-81ED-4DB2-BD59-A6C34878D82A}">
                        <a16:rowId xmlns:a16="http://schemas.microsoft.com/office/drawing/2014/main" val="315255672"/>
                      </a:ext>
                    </a:extLst>
                  </a:tr>
                  <a:tr h="370840">
                    <a:tc>
                      <a:txBody>
                        <a:bodyPr/>
                        <a:lstStyle/>
                        <a:p>
                          <a:pPr marL="342900" indent="-342900">
                            <a:buAutoNum type="arabicParenR"/>
                          </a:pPr>
                          <a:r>
                            <a:rPr lang="en-CN" sz="2800" dirty="0"/>
                            <a:t>满足</a:t>
                          </a:r>
                          <a:r>
                            <a:rPr lang="zh-CN" altLang="en-US" sz="2800" dirty="0"/>
                            <a:t>，</a:t>
                          </a:r>
                          <a14:m>
                            <m:oMath xmlns:m="http://schemas.openxmlformats.org/officeDocument/2006/math">
                              <m:r>
                                <a:rPr lang="en-US" altLang="zh-CN" sz="2600" b="0" i="1" smtClean="0">
                                  <a:latin typeface="Cambria Math" panose="02040503050406030204" pitchFamily="18" charset="0"/>
                                </a:rPr>
                                <m:t>𝑃</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𝐵𝐴𝐷</m:t>
                              </m:r>
                              <m:r>
                                <a:rPr lang="en-US" altLang="zh-CN" sz="2600" b="0" i="1" smtClean="0">
                                  <a:latin typeface="Cambria Math" panose="02040503050406030204" pitchFamily="18" charset="0"/>
                                </a:rPr>
                                <m:t>)≤4</m:t>
                              </m:r>
                              <m:sSup>
                                <m:sSupPr>
                                  <m:ctrlPr>
                                    <a:rPr lang="en-US" altLang="zh-CN" sz="2600" i="1" spc="-10" dirty="0" smtClean="0">
                                      <a:solidFill>
                                        <a:schemeClr val="tx1"/>
                                      </a:solidFill>
                                      <a:latin typeface="Cambria Math" panose="02040503050406030204" pitchFamily="18" charset="0"/>
                                    </a:rPr>
                                  </m:ctrlPr>
                                </m:sSupPr>
                                <m:e>
                                  <m:r>
                                    <a:rPr lang="en-US" altLang="zh-CN" sz="2600" b="0" i="1" spc="-10" dirty="0" smtClean="0">
                                      <a:solidFill>
                                        <a:schemeClr val="tx1"/>
                                      </a:solidFill>
                                      <a:latin typeface="Cambria Math" panose="02040503050406030204" pitchFamily="18" charset="0"/>
                                    </a:rPr>
                                    <m:t>(2</m:t>
                                  </m:r>
                                  <m:r>
                                    <a:rPr lang="en-US" altLang="zh-CN" sz="2600" b="0" i="1" spc="-10" dirty="0" smtClean="0">
                                      <a:solidFill>
                                        <a:schemeClr val="tx1"/>
                                      </a:solidFill>
                                      <a:latin typeface="Cambria Math" panose="02040503050406030204" pitchFamily="18" charset="0"/>
                                    </a:rPr>
                                    <m:t>𝑁</m:t>
                                  </m:r>
                                  <m:r>
                                    <a:rPr lang="en-US" altLang="zh-CN" sz="2600" b="0" i="1" spc="-10" dirty="0" smtClean="0">
                                      <a:solidFill>
                                        <a:schemeClr val="tx1"/>
                                      </a:solidFill>
                                      <a:latin typeface="Cambria Math" panose="02040503050406030204" pitchFamily="18" charset="0"/>
                                    </a:rPr>
                                    <m:t>)</m:t>
                                  </m:r>
                                </m:e>
                                <m:sup>
                                  <m:sSub>
                                    <m:sSubPr>
                                      <m:ctrlPr>
                                        <a:rPr lang="en-US" altLang="zh-CN" sz="2600" i="1" spc="-10">
                                          <a:solidFill>
                                            <a:srgbClr val="FF0000"/>
                                          </a:solidFill>
                                          <a:latin typeface="Cambria Math" panose="02040503050406030204" pitchFamily="18" charset="0"/>
                                        </a:rPr>
                                      </m:ctrlPr>
                                    </m:sSubPr>
                                    <m:e>
                                      <m:r>
                                        <a:rPr lang="en-US" altLang="zh-CN" sz="2600" b="0" i="1" spc="-10">
                                          <a:solidFill>
                                            <a:srgbClr val="FF0000"/>
                                          </a:solidFill>
                                          <a:latin typeface="Cambria Math" panose="02040503050406030204" pitchFamily="18" charset="0"/>
                                        </a:rPr>
                                        <m:t>𝑑</m:t>
                                      </m:r>
                                    </m:e>
                                    <m:sub>
                                      <m:r>
                                        <m:rPr>
                                          <m:sty m:val="p"/>
                                        </m:rPr>
                                        <a:rPr lang="en-US" altLang="zh-CN" sz="2600" b="0" spc="-10">
                                          <a:solidFill>
                                            <a:srgbClr val="FF0000"/>
                                          </a:solidFill>
                                          <a:latin typeface="Cambria Math" panose="02040503050406030204" pitchFamily="18" charset="0"/>
                                        </a:rPr>
                                        <m:t>VC</m:t>
                                      </m:r>
                                    </m:sub>
                                  </m:sSub>
                                </m:sup>
                              </m:sSup>
                              <m:r>
                                <a:rPr lang="en-US" altLang="zh-CN" sz="2600" b="0" i="1" smtClean="0">
                                  <a:latin typeface="Cambria Math" panose="02040503050406030204" pitchFamily="18" charset="0"/>
                                  <a:ea typeface="Cambria Math" panose="02040503050406030204" pitchFamily="18" charset="0"/>
                                </a:rPr>
                                <m:t>𝑒𝑥𝑝</m:t>
                              </m:r>
                              <m:r>
                                <a:rPr lang="en-US" altLang="zh-CN" sz="2600" b="0" i="1" smtClean="0">
                                  <a:latin typeface="Cambria Math" panose="02040503050406030204" pitchFamily="18" charset="0"/>
                                  <a:ea typeface="Cambria Math" panose="02040503050406030204" pitchFamily="18" charset="0"/>
                                </a:rPr>
                                <m:t>(…)</m:t>
                              </m:r>
                            </m:oMath>
                          </a14:m>
                          <a:endParaRPr lang="en-CN" sz="2600" dirty="0"/>
                        </a:p>
                        <a:p>
                          <a:pPr marL="342900" indent="-342900">
                            <a:buAutoNum type="arabicParenR"/>
                          </a:pPr>
                          <a:r>
                            <a:rPr lang="en-CN" sz="2800" dirty="0"/>
                            <a:t>不一定满足</a:t>
                          </a:r>
                          <a:r>
                            <a:rPr lang="zh-CN" altLang="en-US" sz="2800" dirty="0"/>
                            <a:t>，假设空间有效模式少</a:t>
                          </a:r>
                          <a:endParaRPr lang="en-CN" sz="2800" dirty="0"/>
                        </a:p>
                      </a:txBody>
                      <a:tcPr/>
                    </a:tc>
                    <a:extLst>
                      <a:ext uri="{0D108BD9-81ED-4DB2-BD59-A6C34878D82A}">
                        <a16:rowId xmlns:a16="http://schemas.microsoft.com/office/drawing/2014/main" val="3183603443"/>
                      </a:ext>
                    </a:extLst>
                  </a:tr>
                </a:tbl>
              </a:graphicData>
            </a:graphic>
          </p:graphicFrame>
        </mc:Choice>
        <mc:Fallback xmlns="">
          <p:graphicFrame>
            <p:nvGraphicFramePr>
              <p:cNvPr id="27" name="Table 5">
                <a:extLst>
                  <a:ext uri="{FF2B5EF4-FFF2-40B4-BE49-F238E27FC236}">
                    <a16:creationId xmlns:a16="http://schemas.microsoft.com/office/drawing/2014/main" id="{D2B714C2-B9E7-7F46-880F-72C7B8E24370}"/>
                  </a:ext>
                </a:extLst>
              </p:cNvPr>
              <p:cNvGraphicFramePr>
                <a:graphicFrameLocks noGrp="1"/>
              </p:cNvGraphicFramePr>
              <p:nvPr>
                <p:extLst>
                  <p:ext uri="{D42A27DB-BD31-4B8C-83A1-F6EECF244321}">
                    <p14:modId xmlns:p14="http://schemas.microsoft.com/office/powerpoint/2010/main" val="2944871431"/>
                  </p:ext>
                </p:extLst>
              </p:nvPr>
            </p:nvGraphicFramePr>
            <p:xfrm>
              <a:off x="156369" y="4811381"/>
              <a:ext cx="5939631" cy="1463040"/>
            </p:xfrm>
            <a:graphic>
              <a:graphicData uri="http://schemas.openxmlformats.org/drawingml/2006/table">
                <a:tbl>
                  <a:tblPr firstRow="1" bandRow="1">
                    <a:tableStyleId>{5C22544A-7EE6-4342-B048-85BDC9FD1C3A}</a:tableStyleId>
                  </a:tblPr>
                  <a:tblGrid>
                    <a:gridCol w="5939631">
                      <a:extLst>
                        <a:ext uri="{9D8B030D-6E8A-4147-A177-3AD203B41FA5}">
                          <a16:colId xmlns:a16="http://schemas.microsoft.com/office/drawing/2014/main" val="4109920322"/>
                        </a:ext>
                      </a:extLst>
                    </a:gridCol>
                  </a:tblGrid>
                  <a:tr h="518160">
                    <a:tc>
                      <a:txBody>
                        <a:bodyPr/>
                        <a:lstStyle/>
                        <a:p>
                          <a:endParaRPr lang="en-CN"/>
                        </a:p>
                      </a:txBody>
                      <a:tcPr>
                        <a:blipFill>
                          <a:blip r:embed="rId7"/>
                          <a:stretch>
                            <a:fillRect l="-214" t="-12195" r="-641" b="-221951"/>
                          </a:stretch>
                        </a:blipFill>
                      </a:tcPr>
                    </a:tc>
                    <a:extLst>
                      <a:ext uri="{0D108BD9-81ED-4DB2-BD59-A6C34878D82A}">
                        <a16:rowId xmlns:a16="http://schemas.microsoft.com/office/drawing/2014/main" val="315255672"/>
                      </a:ext>
                    </a:extLst>
                  </a:tr>
                  <a:tr h="944880">
                    <a:tc>
                      <a:txBody>
                        <a:bodyPr/>
                        <a:lstStyle/>
                        <a:p>
                          <a:endParaRPr lang="en-CN"/>
                        </a:p>
                      </a:txBody>
                      <a:tcPr>
                        <a:blipFill>
                          <a:blip r:embed="rId7"/>
                          <a:stretch>
                            <a:fillRect l="-214" t="-60526" r="-641" b="-19737"/>
                          </a:stretch>
                        </a:blipFill>
                      </a:tcPr>
                    </a:tc>
                    <a:extLst>
                      <a:ext uri="{0D108BD9-81ED-4DB2-BD59-A6C34878D82A}">
                        <a16:rowId xmlns:a16="http://schemas.microsoft.com/office/drawing/2014/main" val="318360344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8" name="Table 5">
                <a:extLst>
                  <a:ext uri="{FF2B5EF4-FFF2-40B4-BE49-F238E27FC236}">
                    <a16:creationId xmlns:a16="http://schemas.microsoft.com/office/drawing/2014/main" id="{DF2A83EE-E6E9-6449-86FE-E433B5CAC12D}"/>
                  </a:ext>
                </a:extLst>
              </p:cNvPr>
              <p:cNvGraphicFramePr>
                <a:graphicFrameLocks noGrp="1"/>
              </p:cNvGraphicFramePr>
              <p:nvPr>
                <p:extLst>
                  <p:ext uri="{D42A27DB-BD31-4B8C-83A1-F6EECF244321}">
                    <p14:modId xmlns:p14="http://schemas.microsoft.com/office/powerpoint/2010/main" val="2249263298"/>
                  </p:ext>
                </p:extLst>
              </p:nvPr>
            </p:nvGraphicFramePr>
            <p:xfrm>
              <a:off x="6096000" y="4811381"/>
              <a:ext cx="6096000" cy="14630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10992032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800" b="1" i="1" spc="-10" smtClean="0">
                                      <a:solidFill>
                                        <a:srgbClr val="FFFFFF"/>
                                      </a:solidFill>
                                      <a:latin typeface="Cambria Math" panose="02040503050406030204" pitchFamily="18" charset="0"/>
                                    </a:rPr>
                                  </m:ctrlPr>
                                </m:sSubPr>
                                <m:e>
                                  <m:r>
                                    <a:rPr lang="en-US" altLang="zh-CN" sz="2800" b="1" i="1" spc="-10">
                                      <a:solidFill>
                                        <a:srgbClr val="FFFFFF"/>
                                      </a:solidFill>
                                      <a:latin typeface="Cambria Math" panose="02040503050406030204" pitchFamily="18" charset="0"/>
                                    </a:rPr>
                                    <m:t>𝒅</m:t>
                                  </m:r>
                                </m:e>
                                <m:sub>
                                  <m:r>
                                    <a:rPr lang="en-US" altLang="zh-CN" sz="2800" b="1" i="1" spc="-10">
                                      <a:solidFill>
                                        <a:srgbClr val="FFFFFF"/>
                                      </a:solidFill>
                                      <a:latin typeface="Cambria Math" panose="02040503050406030204" pitchFamily="18" charset="0"/>
                                    </a:rPr>
                                    <m:t>𝑽𝑪</m:t>
                                  </m:r>
                                </m:sub>
                              </m:sSub>
                            </m:oMath>
                          </a14:m>
                          <a:r>
                            <a:rPr lang="en-CN" sz="2800" dirty="0"/>
                            <a:t>大</a:t>
                          </a:r>
                        </a:p>
                      </a:txBody>
                      <a:tcPr/>
                    </a:tc>
                    <a:extLst>
                      <a:ext uri="{0D108BD9-81ED-4DB2-BD59-A6C34878D82A}">
                        <a16:rowId xmlns:a16="http://schemas.microsoft.com/office/drawing/2014/main" val="315255672"/>
                      </a:ext>
                    </a:extLst>
                  </a:tr>
                  <a:tr h="370840">
                    <a:tc>
                      <a:txBody>
                        <a:bodyPr/>
                        <a:lstStyle/>
                        <a:p>
                          <a:pPr marL="342900" indent="-342900">
                            <a:buAutoNum type="arabicParenR"/>
                          </a:pPr>
                          <a:r>
                            <a:rPr lang="en-CN" sz="2800" dirty="0"/>
                            <a:t>不满足</a:t>
                          </a:r>
                          <a:r>
                            <a:rPr lang="zh-CN" altLang="en-US" sz="2800" dirty="0"/>
                            <a:t>，</a:t>
                          </a:r>
                          <a14:m>
                            <m:oMath xmlns:m="http://schemas.openxmlformats.org/officeDocument/2006/math">
                              <m:r>
                                <a:rPr lang="en-US" altLang="zh-CN" sz="2600" b="0" i="1" smtClean="0">
                                  <a:latin typeface="Cambria Math" panose="02040503050406030204" pitchFamily="18" charset="0"/>
                                </a:rPr>
                                <m:t>𝑃</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𝐵𝐴𝐷</m:t>
                              </m:r>
                              <m:r>
                                <a:rPr lang="en-US" altLang="zh-CN" sz="2600" b="0" i="1" smtClean="0">
                                  <a:latin typeface="Cambria Math" panose="02040503050406030204" pitchFamily="18" charset="0"/>
                                </a:rPr>
                                <m:t>)≤4</m:t>
                              </m:r>
                              <m:sSup>
                                <m:sSupPr>
                                  <m:ctrlPr>
                                    <a:rPr lang="en-US" altLang="zh-CN" sz="2600" i="1" spc="-10" dirty="0" smtClean="0">
                                      <a:solidFill>
                                        <a:schemeClr val="tx1"/>
                                      </a:solidFill>
                                      <a:latin typeface="Cambria Math" panose="02040503050406030204" pitchFamily="18" charset="0"/>
                                    </a:rPr>
                                  </m:ctrlPr>
                                </m:sSupPr>
                                <m:e>
                                  <m:r>
                                    <a:rPr lang="en-US" altLang="zh-CN" sz="2600" b="0" i="1" spc="-10" dirty="0" smtClean="0">
                                      <a:solidFill>
                                        <a:schemeClr val="tx1"/>
                                      </a:solidFill>
                                      <a:latin typeface="Cambria Math" panose="02040503050406030204" pitchFamily="18" charset="0"/>
                                    </a:rPr>
                                    <m:t>(2</m:t>
                                  </m:r>
                                  <m:r>
                                    <a:rPr lang="en-US" altLang="zh-CN" sz="2600" b="0" i="1" spc="-10" dirty="0" smtClean="0">
                                      <a:solidFill>
                                        <a:schemeClr val="tx1"/>
                                      </a:solidFill>
                                      <a:latin typeface="Cambria Math" panose="02040503050406030204" pitchFamily="18" charset="0"/>
                                    </a:rPr>
                                    <m:t>𝑁</m:t>
                                  </m:r>
                                  <m:r>
                                    <a:rPr lang="en-US" altLang="zh-CN" sz="2600" b="0" i="1" spc="-10" dirty="0" smtClean="0">
                                      <a:solidFill>
                                        <a:schemeClr val="tx1"/>
                                      </a:solidFill>
                                      <a:latin typeface="Cambria Math" panose="02040503050406030204" pitchFamily="18" charset="0"/>
                                    </a:rPr>
                                    <m:t>)</m:t>
                                  </m:r>
                                </m:e>
                                <m:sup>
                                  <m:sSub>
                                    <m:sSubPr>
                                      <m:ctrlPr>
                                        <a:rPr lang="en-US" altLang="zh-CN" sz="2600" i="1" spc="-10">
                                          <a:solidFill>
                                            <a:srgbClr val="FF0000"/>
                                          </a:solidFill>
                                          <a:latin typeface="Cambria Math" panose="02040503050406030204" pitchFamily="18" charset="0"/>
                                        </a:rPr>
                                      </m:ctrlPr>
                                    </m:sSubPr>
                                    <m:e>
                                      <m:r>
                                        <a:rPr lang="en-US" altLang="zh-CN" sz="2600" b="0" i="1" spc="-10">
                                          <a:solidFill>
                                            <a:srgbClr val="FF0000"/>
                                          </a:solidFill>
                                          <a:latin typeface="Cambria Math" panose="02040503050406030204" pitchFamily="18" charset="0"/>
                                        </a:rPr>
                                        <m:t>𝑑</m:t>
                                      </m:r>
                                    </m:e>
                                    <m:sub>
                                      <m:r>
                                        <m:rPr>
                                          <m:sty m:val="p"/>
                                        </m:rPr>
                                        <a:rPr lang="en-US" altLang="zh-CN" sz="2600" b="0" spc="-10">
                                          <a:solidFill>
                                            <a:srgbClr val="FF0000"/>
                                          </a:solidFill>
                                          <a:latin typeface="Cambria Math" panose="02040503050406030204" pitchFamily="18" charset="0"/>
                                        </a:rPr>
                                        <m:t>VC</m:t>
                                      </m:r>
                                    </m:sub>
                                  </m:sSub>
                                </m:sup>
                              </m:sSup>
                              <m:r>
                                <a:rPr lang="en-US" altLang="zh-CN" sz="2600" b="0" i="1" smtClean="0">
                                  <a:latin typeface="Cambria Math" panose="02040503050406030204" pitchFamily="18" charset="0"/>
                                  <a:ea typeface="Cambria Math" panose="02040503050406030204" pitchFamily="18" charset="0"/>
                                </a:rPr>
                                <m:t>𝑒𝑥𝑝</m:t>
                              </m:r>
                              <m:r>
                                <a:rPr lang="en-US" altLang="zh-CN" sz="2600" b="0" i="1" smtClean="0">
                                  <a:latin typeface="Cambria Math" panose="02040503050406030204" pitchFamily="18" charset="0"/>
                                  <a:ea typeface="Cambria Math" panose="02040503050406030204" pitchFamily="18" charset="0"/>
                                </a:rPr>
                                <m:t>(…)</m:t>
                              </m:r>
                            </m:oMath>
                          </a14:m>
                          <a:endParaRPr lang="en-CN" sz="2600" dirty="0"/>
                        </a:p>
                        <a:p>
                          <a:pPr marL="342900" indent="-342900">
                            <a:buAutoNum type="arabicParenR"/>
                          </a:pPr>
                          <a:r>
                            <a:rPr lang="en-CN" sz="2800" dirty="0"/>
                            <a:t>满足</a:t>
                          </a:r>
                          <a:r>
                            <a:rPr lang="zh-CN" altLang="en-US" sz="2800" dirty="0"/>
                            <a:t>，假设空间有效模式多</a:t>
                          </a:r>
                          <a:endParaRPr lang="en-CN" sz="2800" dirty="0"/>
                        </a:p>
                      </a:txBody>
                      <a:tcPr/>
                    </a:tc>
                    <a:extLst>
                      <a:ext uri="{0D108BD9-81ED-4DB2-BD59-A6C34878D82A}">
                        <a16:rowId xmlns:a16="http://schemas.microsoft.com/office/drawing/2014/main" val="3183603443"/>
                      </a:ext>
                    </a:extLst>
                  </a:tr>
                </a:tbl>
              </a:graphicData>
            </a:graphic>
          </p:graphicFrame>
        </mc:Choice>
        <mc:Fallback xmlns="">
          <p:graphicFrame>
            <p:nvGraphicFramePr>
              <p:cNvPr id="28" name="Table 5">
                <a:extLst>
                  <a:ext uri="{FF2B5EF4-FFF2-40B4-BE49-F238E27FC236}">
                    <a16:creationId xmlns:a16="http://schemas.microsoft.com/office/drawing/2014/main" id="{DF2A83EE-E6E9-6449-86FE-E433B5CAC12D}"/>
                  </a:ext>
                </a:extLst>
              </p:cNvPr>
              <p:cNvGraphicFramePr>
                <a:graphicFrameLocks noGrp="1"/>
              </p:cNvGraphicFramePr>
              <p:nvPr>
                <p:extLst>
                  <p:ext uri="{D42A27DB-BD31-4B8C-83A1-F6EECF244321}">
                    <p14:modId xmlns:p14="http://schemas.microsoft.com/office/powerpoint/2010/main" val="2249263298"/>
                  </p:ext>
                </p:extLst>
              </p:nvPr>
            </p:nvGraphicFramePr>
            <p:xfrm>
              <a:off x="6096000" y="4811381"/>
              <a:ext cx="6096000" cy="14630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109920322"/>
                        </a:ext>
                      </a:extLst>
                    </a:gridCol>
                  </a:tblGrid>
                  <a:tr h="518160">
                    <a:tc>
                      <a:txBody>
                        <a:bodyPr/>
                        <a:lstStyle/>
                        <a:p>
                          <a:endParaRPr lang="en-CN"/>
                        </a:p>
                      </a:txBody>
                      <a:tcPr>
                        <a:blipFill>
                          <a:blip r:embed="rId8"/>
                          <a:stretch>
                            <a:fillRect l="-208" t="-12195" r="-625" b="-221951"/>
                          </a:stretch>
                        </a:blipFill>
                      </a:tcPr>
                    </a:tc>
                    <a:extLst>
                      <a:ext uri="{0D108BD9-81ED-4DB2-BD59-A6C34878D82A}">
                        <a16:rowId xmlns:a16="http://schemas.microsoft.com/office/drawing/2014/main" val="315255672"/>
                      </a:ext>
                    </a:extLst>
                  </a:tr>
                  <a:tr h="944880">
                    <a:tc>
                      <a:txBody>
                        <a:bodyPr/>
                        <a:lstStyle/>
                        <a:p>
                          <a:endParaRPr lang="en-CN"/>
                        </a:p>
                      </a:txBody>
                      <a:tcPr>
                        <a:blipFill>
                          <a:blip r:embed="rId8"/>
                          <a:stretch>
                            <a:fillRect l="-208" t="-60526" r="-625" b="-19737"/>
                          </a:stretch>
                        </a:blipFill>
                      </a:tcPr>
                    </a:tc>
                    <a:extLst>
                      <a:ext uri="{0D108BD9-81ED-4DB2-BD59-A6C34878D82A}">
                        <a16:rowId xmlns:a16="http://schemas.microsoft.com/office/drawing/2014/main" val="3183603443"/>
                      </a:ext>
                    </a:extLst>
                  </a:tr>
                </a:tbl>
              </a:graphicData>
            </a:graphic>
          </p:graphicFrame>
        </mc:Fallback>
      </mc:AlternateContent>
    </p:spTree>
    <p:extLst>
      <p:ext uri="{BB962C8B-B14F-4D97-AF65-F5344CB8AC3E}">
        <p14:creationId xmlns:p14="http://schemas.microsoft.com/office/powerpoint/2010/main" val="2117398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p:sp>
        <p:nvSpPr>
          <p:cNvPr id="7" name="文本框 119">
            <a:extLst>
              <a:ext uri="{FF2B5EF4-FFF2-40B4-BE49-F238E27FC236}">
                <a16:creationId xmlns:a16="http://schemas.microsoft.com/office/drawing/2014/main" id="{18AF4C2E-A13B-5C4C-A0FB-1582ECAA9A6B}"/>
              </a:ext>
            </a:extLst>
          </p:cNvPr>
          <p:cNvSpPr txBox="1"/>
          <p:nvPr/>
        </p:nvSpPr>
        <p:spPr>
          <a:xfrm>
            <a:off x="272808" y="825611"/>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重写</a:t>
            </a:r>
            <a:r>
              <a:rPr lang="en-US" altLang="zh-CN" sz="3200" spc="-10" dirty="0">
                <a:latin typeface="+mn-ea"/>
              </a:rPr>
              <a:t>VC</a:t>
            </a:r>
            <a:r>
              <a:rPr lang="zh-CN" altLang="en-US" sz="3200" spc="-10" dirty="0">
                <a:latin typeface="+mn-ea"/>
              </a:rPr>
              <a:t> </a:t>
            </a:r>
            <a:r>
              <a:rPr lang="en-US" altLang="zh-CN" sz="3200" spc="-10" dirty="0">
                <a:latin typeface="+mn-ea"/>
              </a:rPr>
              <a:t>Bound</a:t>
            </a:r>
          </a:p>
        </p:txBody>
      </p:sp>
      <mc:AlternateContent xmlns:mc="http://schemas.openxmlformats.org/markup-compatibility/2006" xmlns:a14="http://schemas.microsoft.com/office/drawing/2010/main">
        <mc:Choice Requires="a14">
          <p:sp>
            <p:nvSpPr>
              <p:cNvPr id="25" name="文本框 119">
                <a:extLst>
                  <a:ext uri="{FF2B5EF4-FFF2-40B4-BE49-F238E27FC236}">
                    <a16:creationId xmlns:a16="http://schemas.microsoft.com/office/drawing/2014/main" id="{B4CF88B9-7169-544D-9FD7-9F3E4A8422D1}"/>
                  </a:ext>
                </a:extLst>
              </p:cNvPr>
              <p:cNvSpPr txBox="1"/>
              <p:nvPr/>
            </p:nvSpPr>
            <p:spPr>
              <a:xfrm>
                <a:off x="0" y="925825"/>
                <a:ext cx="11228914" cy="121507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dirty="0" smtClean="0">
                          <a:solidFill>
                            <a:schemeClr val="tx1"/>
                          </a:solidFill>
                          <a:latin typeface="Cambria Math" panose="02040503050406030204" pitchFamily="18" charset="0"/>
                        </a:rPr>
                        <m:t>4</m:t>
                      </m:r>
                      <m:sSup>
                        <m:sSupPr>
                          <m:ctrlPr>
                            <a:rPr lang="en-US" altLang="zh-CN" sz="3200" i="1" spc="-10" dirty="0" smtClean="0">
                              <a:solidFill>
                                <a:schemeClr val="tx1"/>
                              </a:solidFill>
                              <a:latin typeface="Cambria Math" panose="02040503050406030204" pitchFamily="18" charset="0"/>
                            </a:rPr>
                          </m:ctrlPr>
                        </m:sSupPr>
                        <m:e>
                          <m:r>
                            <a:rPr lang="en-US" altLang="zh-CN" sz="3200" b="0" i="1" spc="-10" dirty="0" smtClean="0">
                              <a:solidFill>
                                <a:schemeClr val="tx1"/>
                              </a:solidFill>
                              <a:latin typeface="Cambria Math" panose="02040503050406030204" pitchFamily="18" charset="0"/>
                            </a:rPr>
                            <m:t>(2</m:t>
                          </m:r>
                          <m:r>
                            <a:rPr lang="en-US" altLang="zh-CN" sz="3200" b="0" i="1" spc="-10" dirty="0" smtClean="0">
                              <a:solidFill>
                                <a:schemeClr val="tx1"/>
                              </a:solidFill>
                              <a:latin typeface="Cambria Math" panose="02040503050406030204" pitchFamily="18" charset="0"/>
                            </a:rPr>
                            <m:t>𝑁</m:t>
                          </m:r>
                          <m:r>
                            <a:rPr lang="en-US" altLang="zh-CN" sz="3200" b="0" i="1" spc="-10" dirty="0" smtClean="0">
                              <a:solidFill>
                                <a:schemeClr val="tx1"/>
                              </a:solidFill>
                              <a:latin typeface="Cambria Math" panose="02040503050406030204" pitchFamily="18" charset="0"/>
                            </a:rPr>
                            <m:t>)</m:t>
                          </m:r>
                        </m:e>
                        <m:sup>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𝑑</m:t>
                              </m:r>
                            </m:e>
                            <m:sub>
                              <m:r>
                                <m:rPr>
                                  <m:sty m:val="p"/>
                                </m:rPr>
                                <a:rPr lang="en-US" altLang="zh-CN" sz="3200" b="0" spc="-10">
                                  <a:solidFill>
                                    <a:srgbClr val="FF0000"/>
                                  </a:solidFill>
                                  <a:latin typeface="Cambria Math" panose="02040503050406030204" pitchFamily="18" charset="0"/>
                                </a:rPr>
                                <m:t>VC</m:t>
                              </m:r>
                            </m:sub>
                          </m:sSub>
                        </m:sup>
                      </m:sSup>
                      <m:r>
                        <m:rPr>
                          <m:sty m:val="p"/>
                        </m:rPr>
                        <a:rPr lang="en-US" altLang="zh-CN" sz="3200" b="0" i="0" spc="-10" smtClean="0">
                          <a:solidFill>
                            <a:schemeClr val="tx1"/>
                          </a:solidFill>
                          <a:latin typeface="Cambria Math" panose="02040503050406030204" pitchFamily="18" charset="0"/>
                        </a:rPr>
                        <m:t>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m:t>
                              </m:r>
                              <m:sSup>
                                <m:sSupPr>
                                  <m:ctrlPr>
                                    <a:rPr lang="en-US" altLang="zh-CN" sz="3200" i="1" spc="-10" smtClean="0">
                                      <a:solidFill>
                                        <a:schemeClr val="tx1"/>
                                      </a:solidFill>
                                      <a:latin typeface="Cambria Math" panose="02040503050406030204" pitchFamily="18" charset="0"/>
                                    </a:rPr>
                                  </m:ctrlPr>
                                </m:sSupPr>
                                <m:e>
                                  <m:f>
                                    <m:fPr>
                                      <m:ctrlPr>
                                        <a:rPr lang="en-US" altLang="zh-CN" sz="3200" i="1" spc="-10" smtClean="0">
                                          <a:solidFill>
                                            <a:schemeClr val="accent1"/>
                                          </a:solidFill>
                                          <a:latin typeface="Cambria Math" panose="02040503050406030204" pitchFamily="18" charset="0"/>
                                        </a:rPr>
                                      </m:ctrlPr>
                                    </m:fPr>
                                    <m:num>
                                      <m:r>
                                        <a:rPr lang="en-US" altLang="zh-CN" sz="3200" b="0" i="1" spc="-10" smtClean="0">
                                          <a:solidFill>
                                            <a:schemeClr val="accent1"/>
                                          </a:solidFill>
                                          <a:latin typeface="Cambria Math" panose="02040503050406030204" pitchFamily="18" charset="0"/>
                                        </a:rPr>
                                        <m:t>1</m:t>
                                      </m:r>
                                    </m:num>
                                    <m:den>
                                      <m:r>
                                        <a:rPr lang="en-US" altLang="zh-CN" sz="3200" b="0" i="1" spc="-10" smtClean="0">
                                          <a:solidFill>
                                            <a:schemeClr val="accent1"/>
                                          </a:solidFill>
                                          <a:latin typeface="Cambria Math" panose="02040503050406030204" pitchFamily="18" charset="0"/>
                                        </a:rPr>
                                        <m:t>8</m:t>
                                      </m:r>
                                    </m:den>
                                  </m:f>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oMath>
                  </m:oMathPara>
                </a14:m>
                <a:endParaRPr lang="en-US" altLang="zh-CN" sz="3200" spc="-10" dirty="0">
                  <a:solidFill>
                    <a:schemeClr val="tx1"/>
                  </a:solidFill>
                  <a:latin typeface="+mn-ea"/>
                </a:endParaRPr>
              </a:p>
            </p:txBody>
          </p:sp>
        </mc:Choice>
        <mc:Fallback xmlns="">
          <p:sp>
            <p:nvSpPr>
              <p:cNvPr id="25" name="文本框 119">
                <a:extLst>
                  <a:ext uri="{FF2B5EF4-FFF2-40B4-BE49-F238E27FC236}">
                    <a16:creationId xmlns:a16="http://schemas.microsoft.com/office/drawing/2014/main" id="{B4CF88B9-7169-544D-9FD7-9F3E4A8422D1}"/>
                  </a:ext>
                </a:extLst>
              </p:cNvPr>
              <p:cNvSpPr txBox="1">
                <a:spLocks noRot="1" noChangeAspect="1" noMove="1" noResize="1" noEditPoints="1" noAdjustHandles="1" noChangeArrowheads="1" noChangeShapeType="1" noTextEdit="1"/>
              </p:cNvSpPr>
              <p:nvPr/>
            </p:nvSpPr>
            <p:spPr>
              <a:xfrm>
                <a:off x="0" y="925825"/>
                <a:ext cx="11228914" cy="1215076"/>
              </a:xfrm>
              <a:prstGeom prst="rect">
                <a:avLst/>
              </a:prstGeom>
              <a:blipFill>
                <a:blip r:embed="rId3"/>
                <a:stretch>
                  <a:fillRect b="-61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119">
                <a:extLst>
                  <a:ext uri="{FF2B5EF4-FFF2-40B4-BE49-F238E27FC236}">
                    <a16:creationId xmlns:a16="http://schemas.microsoft.com/office/drawing/2014/main" id="{2C5117C7-C48D-D543-9905-DDE297546203}"/>
                  </a:ext>
                </a:extLst>
              </p:cNvPr>
              <p:cNvSpPr txBox="1"/>
              <p:nvPr/>
            </p:nvSpPr>
            <p:spPr>
              <a:xfrm>
                <a:off x="283480" y="2407307"/>
                <a:ext cx="11625040" cy="976742"/>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令  </a:t>
                </a:r>
                <a14:m>
                  <m:oMath xmlns:m="http://schemas.openxmlformats.org/officeDocument/2006/math">
                    <m:r>
                      <a:rPr lang="en-US" altLang="zh-CN" sz="3200" b="0" i="1" spc="-10" dirty="0">
                        <a:latin typeface="Cambria Math" panose="02040503050406030204" pitchFamily="18" charset="0"/>
                      </a:rPr>
                      <m:t>4</m:t>
                    </m:r>
                    <m:sSup>
                      <m:sSupPr>
                        <m:ctrlPr>
                          <a:rPr lang="en-US" altLang="zh-CN" sz="3200" i="1" spc="-10" dirty="0">
                            <a:latin typeface="Cambria Math" panose="02040503050406030204" pitchFamily="18" charset="0"/>
                          </a:rPr>
                        </m:ctrlPr>
                      </m:sSupPr>
                      <m:e>
                        <m:r>
                          <a:rPr lang="en-US" altLang="zh-CN" sz="3200" b="0" i="1" spc="-10" dirty="0">
                            <a:latin typeface="Cambria Math" panose="02040503050406030204" pitchFamily="18" charset="0"/>
                          </a:rPr>
                          <m:t>(2</m:t>
                        </m:r>
                        <m:r>
                          <a:rPr lang="en-US" altLang="zh-CN" sz="3200" b="0" i="1" spc="-10" dirty="0">
                            <a:latin typeface="Cambria Math" panose="02040503050406030204" pitchFamily="18" charset="0"/>
                          </a:rPr>
                          <m:t>𝑁</m:t>
                        </m:r>
                        <m:r>
                          <a:rPr lang="en-US" altLang="zh-CN" sz="3200" b="0" i="1" spc="-10" dirty="0">
                            <a:latin typeface="Cambria Math" panose="02040503050406030204" pitchFamily="18" charset="0"/>
                          </a:rPr>
                          <m:t>)</m:t>
                        </m:r>
                      </m:e>
                      <m:sup>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𝑑</m:t>
                            </m:r>
                          </m:e>
                          <m:sub>
                            <m:r>
                              <m:rPr>
                                <m:sty m:val="p"/>
                              </m:rPr>
                              <a:rPr lang="en-US" altLang="zh-CN" sz="3200" b="0" spc="-10">
                                <a:solidFill>
                                  <a:srgbClr val="FF0000"/>
                                </a:solidFill>
                                <a:latin typeface="Cambria Math" panose="02040503050406030204" pitchFamily="18" charset="0"/>
                              </a:rPr>
                              <m:t>VC</m:t>
                            </m:r>
                          </m:sub>
                        </m:sSub>
                      </m:sup>
                    </m:sSup>
                    <m:r>
                      <m:rPr>
                        <m:sty m:val="p"/>
                      </m:rPr>
                      <a:rPr lang="en-US" altLang="zh-CN" sz="3200" b="0" i="1" spc="-10">
                        <a:latin typeface="Cambria Math" panose="02040503050406030204" pitchFamily="18" charset="0"/>
                      </a:rPr>
                      <m:t>ex</m:t>
                    </m:r>
                    <m:func>
                      <m:funcPr>
                        <m:ctrlPr>
                          <a:rPr lang="en-US" altLang="zh-CN" sz="3200" i="1" spc="-10">
                            <a:latin typeface="Cambria Math" panose="02040503050406030204" pitchFamily="18" charset="0"/>
                          </a:rPr>
                        </m:ctrlPr>
                      </m:funcPr>
                      <m:fName>
                        <m:r>
                          <m:rPr>
                            <m:sty m:val="p"/>
                          </m:rPr>
                          <a:rPr lang="en-US" altLang="zh-CN" sz="3200" b="0" i="1" spc="-10">
                            <a:latin typeface="Cambria Math" panose="02040503050406030204" pitchFamily="18" charset="0"/>
                          </a:rPr>
                          <m:t>p</m:t>
                        </m:r>
                      </m:fName>
                      <m:e>
                        <m:d>
                          <m:dPr>
                            <m:ctrlPr>
                              <a:rPr lang="en-US" altLang="zh-CN" sz="3200" i="1" spc="-10">
                                <a:latin typeface="Cambria Math" panose="02040503050406030204" pitchFamily="18" charset="0"/>
                              </a:rPr>
                            </m:ctrlPr>
                          </m:dPr>
                          <m:e>
                            <m:r>
                              <a:rPr lang="en-US" altLang="zh-CN" sz="3200" b="0" i="1" spc="-10">
                                <a:latin typeface="Cambria Math" panose="02040503050406030204" pitchFamily="18" charset="0"/>
                              </a:rPr>
                              <m:t>−</m:t>
                            </m:r>
                            <m:sSup>
                              <m:sSupPr>
                                <m:ctrlPr>
                                  <a:rPr lang="en-US" altLang="zh-CN" sz="3200" i="1" spc="-10">
                                    <a:latin typeface="Cambria Math" panose="02040503050406030204" pitchFamily="18" charset="0"/>
                                  </a:rPr>
                                </m:ctrlPr>
                              </m:sSupPr>
                              <m:e>
                                <m:f>
                                  <m:fPr>
                                    <m:ctrlPr>
                                      <a:rPr lang="en-US" altLang="zh-CN" sz="3200" i="1" spc="-10">
                                        <a:solidFill>
                                          <a:schemeClr val="accent1"/>
                                        </a:solidFill>
                                        <a:latin typeface="Cambria Math" panose="02040503050406030204" pitchFamily="18" charset="0"/>
                                      </a:rPr>
                                    </m:ctrlPr>
                                  </m:fPr>
                                  <m:num>
                                    <m:r>
                                      <a:rPr lang="en-US" altLang="zh-CN" sz="3200" b="0" i="1" spc="-10">
                                        <a:solidFill>
                                          <a:schemeClr val="accent1"/>
                                        </a:solidFill>
                                        <a:latin typeface="Cambria Math" panose="02040503050406030204" pitchFamily="18" charset="0"/>
                                      </a:rPr>
                                      <m:t>1</m:t>
                                    </m:r>
                                  </m:num>
                                  <m:den>
                                    <m:r>
                                      <a:rPr lang="en-US" altLang="zh-CN" sz="3200" b="0" i="1" spc="-10">
                                        <a:solidFill>
                                          <a:schemeClr val="accent1"/>
                                        </a:solidFill>
                                        <a:latin typeface="Cambria Math" panose="02040503050406030204" pitchFamily="18" charset="0"/>
                                      </a:rPr>
                                      <m:t>8</m:t>
                                    </m:r>
                                  </m:den>
                                </m:f>
                                <m:r>
                                  <a:rPr lang="en-US" altLang="zh-CN" sz="3200" b="0" i="1" spc="-10">
                                    <a:latin typeface="Cambria Math" panose="02040503050406030204" pitchFamily="18" charset="0"/>
                                    <a:ea typeface="Cambria Math" panose="02040503050406030204" pitchFamily="18" charset="0"/>
                                  </a:rPr>
                                  <m:t>𝜀</m:t>
                                </m:r>
                              </m:e>
                              <m:sup>
                                <m:r>
                                  <a:rPr lang="en-US" altLang="zh-CN" sz="3200" b="0" i="1" spc="-10">
                                    <a:latin typeface="Cambria Math" panose="02040503050406030204" pitchFamily="18" charset="0"/>
                                  </a:rPr>
                                  <m:t>2</m:t>
                                </m:r>
                              </m:sup>
                            </m:sSup>
                            <m:r>
                              <a:rPr lang="en-US" altLang="zh-CN" sz="3200" b="0" i="1" spc="-10">
                                <a:latin typeface="Cambria Math" panose="02040503050406030204" pitchFamily="18" charset="0"/>
                              </a:rPr>
                              <m:t>𝑁</m:t>
                            </m:r>
                          </m:e>
                        </m:d>
                      </m:e>
                    </m:func>
                    <m:r>
                      <a:rPr lang="en-US" altLang="zh-CN" sz="3200" b="0" i="1" spc="-10" smtClean="0">
                        <a:latin typeface="Cambria Math" panose="02040503050406030204" pitchFamily="18" charset="0"/>
                      </a:rPr>
                      <m:t>=</m:t>
                    </m:r>
                    <m:r>
                      <a:rPr lang="en-US" altLang="zh-CN" sz="3200" b="0" i="1" spc="-10" smtClean="0">
                        <a:solidFill>
                          <a:srgbClr val="7030A0"/>
                        </a:solidFill>
                        <a:latin typeface="Cambria Math" panose="02040503050406030204" pitchFamily="18" charset="0"/>
                        <a:ea typeface="Cambria Math" panose="02040503050406030204" pitchFamily="18" charset="0"/>
                      </a:rPr>
                      <m:t>𝛿</m:t>
                    </m:r>
                  </m:oMath>
                </a14:m>
                <a:endParaRPr lang="en-US" altLang="zh-CN" sz="3200" spc="-10" dirty="0">
                  <a:latin typeface="+mn-ea"/>
                </a:endParaRPr>
              </a:p>
            </p:txBody>
          </p:sp>
        </mc:Choice>
        <mc:Fallback xmlns="">
          <p:sp>
            <p:nvSpPr>
              <p:cNvPr id="26" name="文本框 119">
                <a:extLst>
                  <a:ext uri="{FF2B5EF4-FFF2-40B4-BE49-F238E27FC236}">
                    <a16:creationId xmlns:a16="http://schemas.microsoft.com/office/drawing/2014/main" id="{2C5117C7-C48D-D543-9905-DDE297546203}"/>
                  </a:ext>
                </a:extLst>
              </p:cNvPr>
              <p:cNvSpPr txBox="1">
                <a:spLocks noRot="1" noChangeAspect="1" noMove="1" noResize="1" noEditPoints="1" noAdjustHandles="1" noChangeArrowheads="1" noChangeShapeType="1" noTextEdit="1"/>
              </p:cNvSpPr>
              <p:nvPr/>
            </p:nvSpPr>
            <p:spPr>
              <a:xfrm>
                <a:off x="283480" y="2407307"/>
                <a:ext cx="11625040" cy="976742"/>
              </a:xfrm>
              <a:prstGeom prst="rect">
                <a:avLst/>
              </a:prstGeom>
              <a:blipFill>
                <a:blip r:embed="rId4"/>
                <a:stretch>
                  <a:fillRect l="-1201" b="-7692"/>
                </a:stretch>
              </a:blipFill>
            </p:spPr>
            <p:txBody>
              <a:bodyPr/>
              <a:lstStyle/>
              <a:p>
                <a:r>
                  <a:rPr lang="en-CN">
                    <a:noFill/>
                  </a:rPr>
                  <a:t> </a:t>
                </a:r>
              </a:p>
            </p:txBody>
          </p:sp>
        </mc:Fallback>
      </mc:AlternateContent>
      <p:sp>
        <p:nvSpPr>
          <p:cNvPr id="27" name="Right Arrow 26">
            <a:extLst>
              <a:ext uri="{FF2B5EF4-FFF2-40B4-BE49-F238E27FC236}">
                <a16:creationId xmlns:a16="http://schemas.microsoft.com/office/drawing/2014/main" id="{C373DB30-98A6-EA4C-824C-FB8AF8CD5117}"/>
              </a:ext>
            </a:extLst>
          </p:cNvPr>
          <p:cNvSpPr/>
          <p:nvPr/>
        </p:nvSpPr>
        <p:spPr>
          <a:xfrm>
            <a:off x="6864408" y="2785214"/>
            <a:ext cx="644577" cy="4497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858A3FC-BBA0-5D4E-AB5A-0A54DF1B9FEA}"/>
                  </a:ext>
                </a:extLst>
              </p:cNvPr>
              <p:cNvSpPr txBox="1"/>
              <p:nvPr/>
            </p:nvSpPr>
            <p:spPr>
              <a:xfrm>
                <a:off x="7730347" y="2140901"/>
                <a:ext cx="4251960" cy="1456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000" b="0" i="1" spc="-10" dirty="0" smtClean="0">
                          <a:latin typeface="Cambria Math" panose="02040503050406030204" pitchFamily="18" charset="0"/>
                          <a:ea typeface="Cambria Math" panose="02040503050406030204" pitchFamily="18" charset="0"/>
                        </a:rPr>
                        <m:t>𝜀</m:t>
                      </m:r>
                      <m:r>
                        <a:rPr lang="en-US" altLang="zh-CN" sz="3000" i="1" dirty="0" smtClean="0">
                          <a:latin typeface="Cambria Math" panose="02040503050406030204" pitchFamily="18" charset="0"/>
                        </a:rPr>
                        <m:t>=</m:t>
                      </m:r>
                      <m:rad>
                        <m:radPr>
                          <m:degHide m:val="on"/>
                          <m:ctrlPr>
                            <a:rPr lang="en-US" altLang="zh-CN" sz="3000" i="1" dirty="0" smtClean="0">
                              <a:latin typeface="Cambria Math" panose="02040503050406030204" pitchFamily="18" charset="0"/>
                            </a:rPr>
                          </m:ctrlPr>
                        </m:radPr>
                        <m:deg/>
                        <m:e>
                          <m:f>
                            <m:fPr>
                              <m:ctrlPr>
                                <a:rPr lang="en-US" altLang="zh-CN" sz="3000" i="1" dirty="0" smtClean="0">
                                  <a:latin typeface="Cambria Math" panose="02040503050406030204" pitchFamily="18" charset="0"/>
                                </a:rPr>
                              </m:ctrlPr>
                            </m:fPr>
                            <m:num>
                              <m:r>
                                <a:rPr lang="en-US" altLang="zh-CN" sz="3000" b="0" i="1" dirty="0" smtClean="0">
                                  <a:latin typeface="Cambria Math" panose="02040503050406030204" pitchFamily="18" charset="0"/>
                                </a:rPr>
                                <m:t>8</m:t>
                              </m:r>
                            </m:num>
                            <m:den>
                              <m:r>
                                <a:rPr lang="en-US" altLang="zh-CN" sz="3000" b="0" i="1" dirty="0" smtClean="0">
                                  <a:latin typeface="Cambria Math" panose="02040503050406030204" pitchFamily="18" charset="0"/>
                                </a:rPr>
                                <m:t>𝑁</m:t>
                              </m:r>
                            </m:den>
                          </m:f>
                          <m:r>
                            <m:rPr>
                              <m:sty m:val="p"/>
                            </m:rPr>
                            <a:rPr lang="en-US" altLang="zh-CN" sz="3000" i="1" dirty="0">
                              <a:latin typeface="Cambria Math" panose="02040503050406030204" pitchFamily="18" charset="0"/>
                            </a:rPr>
                            <m:t>ln</m:t>
                          </m:r>
                          <m:r>
                            <a:rPr lang="en-US" altLang="zh-CN" sz="3000" b="0" i="1" dirty="0" smtClean="0">
                              <a:latin typeface="Cambria Math" panose="02040503050406030204" pitchFamily="18" charset="0"/>
                            </a:rPr>
                            <m:t>(</m:t>
                          </m:r>
                          <m:f>
                            <m:fPr>
                              <m:ctrlPr>
                                <a:rPr lang="en-US" altLang="zh-CN" sz="3000" b="0" i="1" dirty="0" smtClean="0">
                                  <a:latin typeface="Cambria Math" panose="02040503050406030204" pitchFamily="18" charset="0"/>
                                </a:rPr>
                              </m:ctrlPr>
                            </m:fPr>
                            <m:num>
                              <m:r>
                                <a:rPr lang="en-US" altLang="zh-CN" sz="3000" b="0" i="1" dirty="0" smtClean="0">
                                  <a:latin typeface="Cambria Math" panose="02040503050406030204" pitchFamily="18" charset="0"/>
                                </a:rPr>
                                <m:t>4</m:t>
                              </m:r>
                              <m:sSup>
                                <m:sSupPr>
                                  <m:ctrlPr>
                                    <a:rPr lang="en-US" altLang="zh-CN" sz="3000" b="0" i="1" dirty="0" smtClean="0">
                                      <a:latin typeface="Cambria Math" panose="02040503050406030204" pitchFamily="18" charset="0"/>
                                    </a:rPr>
                                  </m:ctrlPr>
                                </m:sSupPr>
                                <m:e>
                                  <m:r>
                                    <a:rPr lang="en-US" altLang="zh-CN" sz="3000" b="0" i="1" dirty="0" smtClean="0">
                                      <a:latin typeface="Cambria Math" panose="02040503050406030204" pitchFamily="18" charset="0"/>
                                    </a:rPr>
                                    <m:t>(2</m:t>
                                  </m:r>
                                  <m:r>
                                    <a:rPr lang="en-US" altLang="zh-CN" sz="3000" b="0" i="1" dirty="0" smtClean="0">
                                      <a:latin typeface="Cambria Math" panose="02040503050406030204" pitchFamily="18" charset="0"/>
                                    </a:rPr>
                                    <m:t>𝑁</m:t>
                                  </m:r>
                                  <m:r>
                                    <a:rPr lang="en-US" altLang="zh-CN" sz="3000" b="0" i="1" dirty="0" smtClean="0">
                                      <a:latin typeface="Cambria Math" panose="02040503050406030204" pitchFamily="18" charset="0"/>
                                    </a:rPr>
                                    <m:t>)</m:t>
                                  </m:r>
                                </m:e>
                                <m:sup>
                                  <m:sSub>
                                    <m:sSubPr>
                                      <m:ctrlPr>
                                        <a:rPr lang="en-US" altLang="zh-CN" sz="3000" i="1" spc="-10" smtClean="0">
                                          <a:solidFill>
                                            <a:schemeClr val="tx1"/>
                                          </a:solidFill>
                                          <a:latin typeface="Cambria Math" panose="02040503050406030204" pitchFamily="18" charset="0"/>
                                        </a:rPr>
                                      </m:ctrlPr>
                                    </m:sSubPr>
                                    <m:e>
                                      <m:r>
                                        <a:rPr lang="en-US" altLang="zh-CN" sz="3000" i="1" spc="-10">
                                          <a:solidFill>
                                            <a:schemeClr val="tx1"/>
                                          </a:solidFill>
                                          <a:latin typeface="Cambria Math" panose="02040503050406030204" pitchFamily="18" charset="0"/>
                                        </a:rPr>
                                        <m:t>𝑑</m:t>
                                      </m:r>
                                    </m:e>
                                    <m:sub>
                                      <m:r>
                                        <m:rPr>
                                          <m:sty m:val="p"/>
                                        </m:rPr>
                                        <a:rPr lang="en-US" altLang="zh-CN" sz="3000" spc="-10">
                                          <a:solidFill>
                                            <a:schemeClr val="tx1"/>
                                          </a:solidFill>
                                          <a:latin typeface="Cambria Math" panose="02040503050406030204" pitchFamily="18" charset="0"/>
                                        </a:rPr>
                                        <m:t>VC</m:t>
                                      </m:r>
                                    </m:sub>
                                  </m:sSub>
                                </m:sup>
                              </m:sSup>
                            </m:num>
                            <m:den>
                              <m:r>
                                <a:rPr lang="en-US" altLang="zh-CN" sz="3000" b="0" i="1" dirty="0" smtClean="0">
                                  <a:solidFill>
                                    <a:srgbClr val="7030A0"/>
                                  </a:solidFill>
                                  <a:latin typeface="Cambria Math" panose="02040503050406030204" pitchFamily="18" charset="0"/>
                                  <a:ea typeface="Cambria Math" panose="02040503050406030204" pitchFamily="18" charset="0"/>
                                </a:rPr>
                                <m:t>𝛿</m:t>
                              </m:r>
                            </m:den>
                          </m:f>
                          <m:r>
                            <a:rPr lang="en-US" altLang="zh-CN" sz="3000" b="0" i="1" dirty="0" smtClean="0">
                              <a:latin typeface="Cambria Math" panose="02040503050406030204" pitchFamily="18" charset="0"/>
                            </a:rPr>
                            <m:t>)</m:t>
                          </m:r>
                        </m:e>
                      </m:rad>
                    </m:oMath>
                  </m:oMathPara>
                </a14:m>
                <a:endParaRPr lang="en-CN" sz="3000" dirty="0"/>
              </a:p>
            </p:txBody>
          </p:sp>
        </mc:Choice>
        <mc:Fallback xmlns="">
          <p:sp>
            <p:nvSpPr>
              <p:cNvPr id="28" name="TextBox 27">
                <a:extLst>
                  <a:ext uri="{FF2B5EF4-FFF2-40B4-BE49-F238E27FC236}">
                    <a16:creationId xmlns:a16="http://schemas.microsoft.com/office/drawing/2014/main" id="{6858A3FC-BBA0-5D4E-AB5A-0A54DF1B9FEA}"/>
                  </a:ext>
                </a:extLst>
              </p:cNvPr>
              <p:cNvSpPr txBox="1">
                <a:spLocks noRot="1" noChangeAspect="1" noMove="1" noResize="1" noEditPoints="1" noAdjustHandles="1" noChangeArrowheads="1" noChangeShapeType="1" noTextEdit="1"/>
              </p:cNvSpPr>
              <p:nvPr/>
            </p:nvSpPr>
            <p:spPr>
              <a:xfrm>
                <a:off x="7730347" y="2140901"/>
                <a:ext cx="4251960" cy="1456361"/>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119">
                <a:extLst>
                  <a:ext uri="{FF2B5EF4-FFF2-40B4-BE49-F238E27FC236}">
                    <a16:creationId xmlns:a16="http://schemas.microsoft.com/office/drawing/2014/main" id="{92E25B7B-5D76-2348-B141-F16BC3F59F6F}"/>
                  </a:ext>
                </a:extLst>
              </p:cNvPr>
              <p:cNvSpPr txBox="1"/>
              <p:nvPr/>
            </p:nvSpPr>
            <p:spPr>
              <a:xfrm>
                <a:off x="272808" y="3653307"/>
                <a:ext cx="11625040"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霍夫丁不等式表示坏事件发生的概率，</a:t>
                </a:r>
                <a:r>
                  <a:rPr lang="en-US" altLang="zh-CN" sz="3200" spc="-10" dirty="0"/>
                  <a:t> </a:t>
                </a:r>
                <a14:m>
                  <m:oMath xmlns:m="http://schemas.openxmlformats.org/officeDocument/2006/math">
                    <m:d>
                      <m:dPr>
                        <m:begChr m:val="|"/>
                        <m:endChr m:val="|"/>
                        <m:ctrlPr>
                          <a:rPr lang="en-US" altLang="zh-CN" sz="3200" i="1" spc="-10">
                            <a:latin typeface="Cambria Math" panose="02040503050406030204" pitchFamily="18" charset="0"/>
                          </a:rPr>
                        </m:ctrlPr>
                      </m:dPr>
                      <m:e>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𝐸</m:t>
                            </m:r>
                          </m:e>
                          <m:sub>
                            <m:r>
                              <a:rPr lang="en-US" altLang="zh-CN" sz="3200" i="1" spc="-10">
                                <a:latin typeface="Cambria Math" panose="02040503050406030204" pitchFamily="18" charset="0"/>
                              </a:rPr>
                              <m:t>𝑖𝑛</m:t>
                            </m:r>
                          </m:sub>
                        </m:sSub>
                        <m:r>
                          <a:rPr lang="en-US" altLang="zh-CN" sz="3200" i="1" spc="-10">
                            <a:latin typeface="Cambria Math" panose="02040503050406030204" pitchFamily="18" charset="0"/>
                          </a:rPr>
                          <m:t>(</m:t>
                        </m:r>
                        <m:r>
                          <a:rPr lang="en-US" altLang="zh-CN" sz="3200" i="1" spc="-10">
                            <a:latin typeface="Cambria Math" panose="02040503050406030204" pitchFamily="18" charset="0"/>
                          </a:rPr>
                          <m:t>h</m:t>
                        </m:r>
                        <m:r>
                          <a:rPr lang="en-US" altLang="zh-CN" sz="3200" i="1" spc="-10">
                            <a:latin typeface="Cambria Math" panose="02040503050406030204" pitchFamily="18" charset="0"/>
                          </a:rPr>
                          <m:t>)−</m:t>
                        </m:r>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𝐸</m:t>
                            </m:r>
                          </m:e>
                          <m:sub>
                            <m:r>
                              <a:rPr lang="en-US" altLang="zh-CN" sz="3200" i="1" spc="-10">
                                <a:latin typeface="Cambria Math" panose="02040503050406030204" pitchFamily="18" charset="0"/>
                              </a:rPr>
                              <m:t>𝑜𝑢𝑡</m:t>
                            </m:r>
                          </m:sub>
                        </m:sSub>
                        <m:r>
                          <a:rPr lang="en-US" altLang="zh-CN" sz="3200" i="1" spc="-10">
                            <a:latin typeface="Cambria Math" panose="02040503050406030204" pitchFamily="18" charset="0"/>
                          </a:rPr>
                          <m:t>(</m:t>
                        </m:r>
                        <m:r>
                          <a:rPr lang="en-US" altLang="zh-CN" sz="3200" i="1" spc="-10">
                            <a:latin typeface="Cambria Math" panose="02040503050406030204" pitchFamily="18" charset="0"/>
                          </a:rPr>
                          <m:t>h</m:t>
                        </m:r>
                        <m:r>
                          <a:rPr lang="en-US" altLang="zh-CN" sz="3200" i="1" spc="-10">
                            <a:latin typeface="Cambria Math" panose="02040503050406030204" pitchFamily="18" charset="0"/>
                          </a:rPr>
                          <m:t>)</m:t>
                        </m:r>
                      </m:e>
                    </m:d>
                    <m:r>
                      <a:rPr lang="en-US" altLang="zh-CN" sz="3200" i="1" spc="-10" dirty="0" smtClean="0">
                        <a:latin typeface="Cambria Math" panose="02040503050406030204" pitchFamily="18" charset="0"/>
                        <a:ea typeface="Cambria Math" panose="02040503050406030204" pitchFamily="18" charset="0"/>
                      </a:rPr>
                      <m:t>≤</m:t>
                    </m:r>
                    <m:r>
                      <a:rPr lang="en-US" altLang="zh-CN" sz="3200" i="1" spc="-10">
                        <a:latin typeface="Cambria Math" panose="02040503050406030204" pitchFamily="18" charset="0"/>
                        <a:ea typeface="Cambria Math" panose="02040503050406030204" pitchFamily="18" charset="0"/>
                      </a:rPr>
                      <m:t>𝜀</m:t>
                    </m:r>
                  </m:oMath>
                </a14:m>
                <a:r>
                  <a:rPr lang="zh-CN" altLang="en-US" sz="3200" spc="-10" dirty="0">
                    <a:latin typeface="+mn-ea"/>
                  </a:rPr>
                  <a:t>则表示好事发生，即样本预测误差与训练误差相当，有</a:t>
                </a:r>
                <a:endParaRPr lang="en-US" altLang="zh-CN" sz="3200" spc="-10" dirty="0">
                  <a:latin typeface="+mn-ea"/>
                </a:endParaRPr>
              </a:p>
            </p:txBody>
          </p:sp>
        </mc:Choice>
        <mc:Fallback xmlns="">
          <p:sp>
            <p:nvSpPr>
              <p:cNvPr id="29" name="文本框 119">
                <a:extLst>
                  <a:ext uri="{FF2B5EF4-FFF2-40B4-BE49-F238E27FC236}">
                    <a16:creationId xmlns:a16="http://schemas.microsoft.com/office/drawing/2014/main" id="{92E25B7B-5D76-2348-B141-F16BC3F59F6F}"/>
                  </a:ext>
                </a:extLst>
              </p:cNvPr>
              <p:cNvSpPr txBox="1">
                <a:spLocks noRot="1" noChangeAspect="1" noMove="1" noResize="1" noEditPoints="1" noAdjustHandles="1" noChangeArrowheads="1" noChangeShapeType="1" noTextEdit="1"/>
              </p:cNvSpPr>
              <p:nvPr/>
            </p:nvSpPr>
            <p:spPr>
              <a:xfrm>
                <a:off x="272808" y="3653307"/>
                <a:ext cx="11625040" cy="1224118"/>
              </a:xfrm>
              <a:prstGeom prst="rect">
                <a:avLst/>
              </a:prstGeom>
              <a:blipFill>
                <a:blip r:embed="rId6"/>
                <a:stretch>
                  <a:fillRect l="-1201" t="-2062" b="-164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EA7677B-072E-AF48-B964-7909304C846B}"/>
                  </a:ext>
                </a:extLst>
              </p:cNvPr>
              <p:cNvSpPr txBox="1"/>
              <p:nvPr/>
            </p:nvSpPr>
            <p:spPr>
              <a:xfrm>
                <a:off x="0" y="4873361"/>
                <a:ext cx="12249487" cy="15132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000" i="1" spc="-10" smtClean="0">
                              <a:latin typeface="Cambria Math" panose="02040503050406030204" pitchFamily="18" charset="0"/>
                            </a:rPr>
                          </m:ctrlPr>
                        </m:sSubPr>
                        <m:e>
                          <m:r>
                            <a:rPr lang="en-US" altLang="zh-CN" sz="3000" i="1" spc="-10">
                              <a:latin typeface="Cambria Math" panose="02040503050406030204" pitchFamily="18" charset="0"/>
                            </a:rPr>
                            <m:t>𝐸</m:t>
                          </m:r>
                        </m:e>
                        <m:sub>
                          <m:r>
                            <a:rPr lang="en-US" altLang="zh-CN" sz="3000" i="1" spc="-10">
                              <a:latin typeface="Cambria Math" panose="02040503050406030204" pitchFamily="18" charset="0"/>
                            </a:rPr>
                            <m:t>𝑖𝑛</m:t>
                          </m:r>
                        </m:sub>
                      </m:sSub>
                      <m:d>
                        <m:dPr>
                          <m:ctrlPr>
                            <a:rPr lang="en-US" altLang="zh-CN" sz="3000" i="1" spc="-10">
                              <a:latin typeface="Cambria Math" panose="02040503050406030204" pitchFamily="18" charset="0"/>
                            </a:rPr>
                          </m:ctrlPr>
                        </m:dPr>
                        <m:e>
                          <m:r>
                            <a:rPr lang="en-US" altLang="zh-CN" sz="3000" i="1" spc="-10">
                              <a:latin typeface="Cambria Math" panose="02040503050406030204" pitchFamily="18" charset="0"/>
                            </a:rPr>
                            <m:t>𝑔</m:t>
                          </m:r>
                        </m:e>
                      </m:d>
                      <m:r>
                        <a:rPr lang="en-US" altLang="zh-CN" sz="3000" b="0" i="1" spc="-10" smtClean="0">
                          <a:latin typeface="Cambria Math" panose="02040503050406030204" pitchFamily="18" charset="0"/>
                        </a:rPr>
                        <m:t>−</m:t>
                      </m:r>
                      <m:rad>
                        <m:radPr>
                          <m:degHide m:val="on"/>
                          <m:ctrlPr>
                            <a:rPr lang="en-US" altLang="zh-CN" sz="3000" i="1" dirty="0" smtClean="0">
                              <a:latin typeface="Cambria Math" panose="02040503050406030204" pitchFamily="18" charset="0"/>
                            </a:rPr>
                          </m:ctrlPr>
                        </m:radPr>
                        <m:deg/>
                        <m:e>
                          <m:f>
                            <m:fPr>
                              <m:ctrlPr>
                                <a:rPr lang="en-US" altLang="zh-CN" sz="3000" i="1" dirty="0" smtClean="0">
                                  <a:latin typeface="Cambria Math" panose="02040503050406030204" pitchFamily="18" charset="0"/>
                                </a:rPr>
                              </m:ctrlPr>
                            </m:fPr>
                            <m:num>
                              <m:r>
                                <a:rPr lang="en-US" altLang="zh-CN" sz="3000" b="0" i="1" dirty="0" smtClean="0">
                                  <a:latin typeface="Cambria Math" panose="02040503050406030204" pitchFamily="18" charset="0"/>
                                </a:rPr>
                                <m:t>8</m:t>
                              </m:r>
                            </m:num>
                            <m:den>
                              <m:r>
                                <a:rPr lang="en-US" altLang="zh-CN" sz="3000" b="0" i="1" dirty="0" smtClean="0">
                                  <a:latin typeface="Cambria Math" panose="02040503050406030204" pitchFamily="18" charset="0"/>
                                </a:rPr>
                                <m:t>𝑁</m:t>
                              </m:r>
                            </m:den>
                          </m:f>
                          <m:func>
                            <m:funcPr>
                              <m:ctrlPr>
                                <a:rPr lang="en-US" altLang="zh-CN" sz="3000" b="0" i="1" dirty="0" smtClean="0">
                                  <a:latin typeface="Cambria Math" panose="02040503050406030204" pitchFamily="18" charset="0"/>
                                </a:rPr>
                              </m:ctrlPr>
                            </m:funcPr>
                            <m:fName>
                              <m:r>
                                <m:rPr>
                                  <m:sty m:val="p"/>
                                </m:rPr>
                                <a:rPr lang="en-US" altLang="zh-CN" sz="3000" i="0" dirty="0">
                                  <a:latin typeface="Cambria Math" panose="02040503050406030204" pitchFamily="18" charset="0"/>
                                </a:rPr>
                                <m:t>ln</m:t>
                              </m:r>
                            </m:fName>
                            <m:e>
                              <m:d>
                                <m:dPr>
                                  <m:ctrlPr>
                                    <a:rPr lang="en-US" altLang="zh-CN" sz="3000" b="0" i="1" dirty="0" smtClean="0">
                                      <a:latin typeface="Cambria Math" panose="02040503050406030204" pitchFamily="18" charset="0"/>
                                    </a:rPr>
                                  </m:ctrlPr>
                                </m:dPr>
                                <m:e>
                                  <m:f>
                                    <m:fPr>
                                      <m:ctrlPr>
                                        <a:rPr lang="en-US" altLang="zh-CN" sz="3000" b="0" i="1" dirty="0" smtClean="0">
                                          <a:latin typeface="Cambria Math" panose="02040503050406030204" pitchFamily="18" charset="0"/>
                                        </a:rPr>
                                      </m:ctrlPr>
                                    </m:fPr>
                                    <m:num>
                                      <m:r>
                                        <a:rPr lang="en-US" altLang="zh-CN" sz="3000" b="0" i="1" dirty="0" smtClean="0">
                                          <a:latin typeface="Cambria Math" panose="02040503050406030204" pitchFamily="18" charset="0"/>
                                        </a:rPr>
                                        <m:t>4</m:t>
                                      </m:r>
                                      <m:sSup>
                                        <m:sSupPr>
                                          <m:ctrlPr>
                                            <a:rPr lang="en-US" altLang="zh-CN" sz="3000" b="0" i="1" dirty="0" smtClean="0">
                                              <a:latin typeface="Cambria Math" panose="02040503050406030204" pitchFamily="18" charset="0"/>
                                            </a:rPr>
                                          </m:ctrlPr>
                                        </m:sSupPr>
                                        <m:e>
                                          <m:d>
                                            <m:dPr>
                                              <m:ctrlPr>
                                                <a:rPr lang="en-US" altLang="zh-CN" sz="3000" b="0" i="1" dirty="0" smtClean="0">
                                                  <a:latin typeface="Cambria Math" panose="02040503050406030204" pitchFamily="18" charset="0"/>
                                                </a:rPr>
                                              </m:ctrlPr>
                                            </m:dPr>
                                            <m:e>
                                              <m:r>
                                                <a:rPr lang="en-US" altLang="zh-CN" sz="3000" b="0" i="1" dirty="0" smtClean="0">
                                                  <a:latin typeface="Cambria Math" panose="02040503050406030204" pitchFamily="18" charset="0"/>
                                                </a:rPr>
                                                <m:t>2</m:t>
                                              </m:r>
                                              <m:r>
                                                <a:rPr lang="en-US" altLang="zh-CN" sz="3000" b="0" i="1" dirty="0" smtClean="0">
                                                  <a:latin typeface="Cambria Math" panose="02040503050406030204" pitchFamily="18" charset="0"/>
                                                </a:rPr>
                                                <m:t>𝑁</m:t>
                                              </m:r>
                                            </m:e>
                                          </m:d>
                                        </m:e>
                                        <m:sup>
                                          <m:sSub>
                                            <m:sSubPr>
                                              <m:ctrlPr>
                                                <a:rPr lang="en-US" altLang="zh-CN" sz="3000" i="1" spc="-10" smtClean="0">
                                                  <a:solidFill>
                                                    <a:schemeClr val="tx1"/>
                                                  </a:solidFill>
                                                  <a:latin typeface="Cambria Math" panose="02040503050406030204" pitchFamily="18" charset="0"/>
                                                </a:rPr>
                                              </m:ctrlPr>
                                            </m:sSubPr>
                                            <m:e>
                                              <m:r>
                                                <a:rPr lang="en-US" altLang="zh-CN" sz="3000" i="1" spc="-10">
                                                  <a:solidFill>
                                                    <a:schemeClr val="tx1"/>
                                                  </a:solidFill>
                                                  <a:latin typeface="Cambria Math" panose="02040503050406030204" pitchFamily="18" charset="0"/>
                                                </a:rPr>
                                                <m:t>𝑑</m:t>
                                              </m:r>
                                            </m:e>
                                            <m:sub>
                                              <m:r>
                                                <m:rPr>
                                                  <m:sty m:val="p"/>
                                                </m:rPr>
                                                <a:rPr lang="en-US" altLang="zh-CN" sz="3000" spc="-10">
                                                  <a:solidFill>
                                                    <a:schemeClr val="tx1"/>
                                                  </a:solidFill>
                                                  <a:latin typeface="Cambria Math" panose="02040503050406030204" pitchFamily="18" charset="0"/>
                                                </a:rPr>
                                                <m:t>VC</m:t>
                                              </m:r>
                                            </m:sub>
                                          </m:sSub>
                                        </m:sup>
                                      </m:sSup>
                                    </m:num>
                                    <m:den>
                                      <m:r>
                                        <a:rPr lang="en-US" altLang="zh-CN" sz="3000" b="0" i="1" dirty="0" smtClean="0">
                                          <a:solidFill>
                                            <a:srgbClr val="7030A0"/>
                                          </a:solidFill>
                                          <a:latin typeface="Cambria Math" panose="02040503050406030204" pitchFamily="18" charset="0"/>
                                          <a:ea typeface="Cambria Math" panose="02040503050406030204" pitchFamily="18" charset="0"/>
                                        </a:rPr>
                                        <m:t>𝛿</m:t>
                                      </m:r>
                                    </m:den>
                                  </m:f>
                                </m:e>
                              </m:d>
                            </m:e>
                          </m:func>
                        </m:e>
                      </m:rad>
                      <m:r>
                        <a:rPr lang="en-US" altLang="zh-CN" sz="3000" i="1" dirty="0" smtClean="0">
                          <a:latin typeface="Cambria Math" panose="02040503050406030204" pitchFamily="18" charset="0"/>
                          <a:ea typeface="Cambria Math" panose="02040503050406030204" pitchFamily="18" charset="0"/>
                        </a:rPr>
                        <m:t>≤</m:t>
                      </m:r>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𝐸</m:t>
                          </m:r>
                        </m:e>
                        <m:sub>
                          <m:r>
                            <a:rPr lang="en-US" altLang="zh-CN" sz="3000" i="1" spc="-10">
                              <a:latin typeface="Cambria Math" panose="02040503050406030204" pitchFamily="18" charset="0"/>
                            </a:rPr>
                            <m:t>𝑜𝑢𝑡</m:t>
                          </m:r>
                        </m:sub>
                      </m:sSub>
                      <m:r>
                        <a:rPr lang="en-US" altLang="zh-CN" sz="3000" i="1" spc="-10">
                          <a:latin typeface="Cambria Math" panose="02040503050406030204" pitchFamily="18" charset="0"/>
                        </a:rPr>
                        <m:t>(</m:t>
                      </m:r>
                      <m:r>
                        <a:rPr lang="en-US" altLang="zh-CN" sz="3000" i="1" spc="-10">
                          <a:latin typeface="Cambria Math" panose="02040503050406030204" pitchFamily="18" charset="0"/>
                        </a:rPr>
                        <m:t>𝑔</m:t>
                      </m:r>
                      <m:r>
                        <a:rPr lang="en-US" altLang="zh-CN" sz="3000" i="1" spc="-10">
                          <a:latin typeface="Cambria Math" panose="02040503050406030204" pitchFamily="18" charset="0"/>
                        </a:rPr>
                        <m:t>)≤</m:t>
                      </m:r>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𝐸</m:t>
                          </m:r>
                        </m:e>
                        <m:sub>
                          <m:r>
                            <a:rPr lang="en-US" altLang="zh-CN" sz="3000" i="1" spc="-10">
                              <a:latin typeface="Cambria Math" panose="02040503050406030204" pitchFamily="18" charset="0"/>
                            </a:rPr>
                            <m:t>𝑖𝑛</m:t>
                          </m:r>
                        </m:sub>
                      </m:sSub>
                      <m:d>
                        <m:dPr>
                          <m:ctrlPr>
                            <a:rPr lang="en-US" altLang="zh-CN" sz="3000" i="1" spc="-10">
                              <a:latin typeface="Cambria Math" panose="02040503050406030204" pitchFamily="18" charset="0"/>
                            </a:rPr>
                          </m:ctrlPr>
                        </m:dPr>
                        <m:e>
                          <m:r>
                            <a:rPr lang="en-US" altLang="zh-CN" sz="3000" i="1" spc="-10">
                              <a:latin typeface="Cambria Math" panose="02040503050406030204" pitchFamily="18" charset="0"/>
                            </a:rPr>
                            <m:t>𝑔</m:t>
                          </m:r>
                        </m:e>
                      </m:d>
                      <m:r>
                        <a:rPr lang="en-US" altLang="zh-CN" sz="3000" b="0" i="1" spc="-10" smtClean="0">
                          <a:latin typeface="Cambria Math" panose="02040503050406030204" pitchFamily="18" charset="0"/>
                        </a:rPr>
                        <m:t>+</m:t>
                      </m:r>
                      <m:rad>
                        <m:radPr>
                          <m:degHide m:val="on"/>
                          <m:ctrlPr>
                            <a:rPr lang="en-US" altLang="zh-CN" sz="3000" i="1" dirty="0">
                              <a:latin typeface="Cambria Math" panose="02040503050406030204" pitchFamily="18" charset="0"/>
                            </a:rPr>
                          </m:ctrlPr>
                        </m:radPr>
                        <m:deg/>
                        <m:e>
                          <m:f>
                            <m:fPr>
                              <m:ctrlPr>
                                <a:rPr lang="en-US" altLang="zh-CN" sz="3000" i="1" dirty="0">
                                  <a:latin typeface="Cambria Math" panose="02040503050406030204" pitchFamily="18" charset="0"/>
                                </a:rPr>
                              </m:ctrlPr>
                            </m:fPr>
                            <m:num>
                              <m:r>
                                <a:rPr lang="en-US" altLang="zh-CN" sz="3000" i="1" dirty="0">
                                  <a:latin typeface="Cambria Math" panose="02040503050406030204" pitchFamily="18" charset="0"/>
                                </a:rPr>
                                <m:t>8</m:t>
                              </m:r>
                            </m:num>
                            <m:den>
                              <m:r>
                                <a:rPr lang="en-US" altLang="zh-CN" sz="3000" i="1" dirty="0">
                                  <a:latin typeface="Cambria Math" panose="02040503050406030204" pitchFamily="18" charset="0"/>
                                </a:rPr>
                                <m:t>𝑁</m:t>
                              </m:r>
                            </m:den>
                          </m:f>
                          <m:r>
                            <m:rPr>
                              <m:sty m:val="p"/>
                            </m:rPr>
                            <a:rPr lang="en-US" altLang="zh-CN" sz="3000" i="1" dirty="0">
                              <a:latin typeface="Cambria Math" panose="02040503050406030204" pitchFamily="18" charset="0"/>
                            </a:rPr>
                            <m:t>ln</m:t>
                          </m:r>
                          <m:r>
                            <a:rPr lang="en-US" altLang="zh-CN" sz="3000" i="1" dirty="0">
                              <a:latin typeface="Cambria Math" panose="02040503050406030204" pitchFamily="18" charset="0"/>
                            </a:rPr>
                            <m:t>(</m:t>
                          </m:r>
                          <m:f>
                            <m:fPr>
                              <m:ctrlPr>
                                <a:rPr lang="en-US" altLang="zh-CN" sz="3000" i="1" dirty="0">
                                  <a:latin typeface="Cambria Math" panose="02040503050406030204" pitchFamily="18" charset="0"/>
                                </a:rPr>
                              </m:ctrlPr>
                            </m:fPr>
                            <m:num>
                              <m:r>
                                <a:rPr lang="en-US" altLang="zh-CN" sz="3000" i="1" dirty="0">
                                  <a:latin typeface="Cambria Math" panose="02040503050406030204" pitchFamily="18" charset="0"/>
                                </a:rPr>
                                <m:t>4</m:t>
                              </m:r>
                              <m:sSup>
                                <m:sSupPr>
                                  <m:ctrlPr>
                                    <a:rPr lang="en-US" altLang="zh-CN" sz="3000" i="1" dirty="0">
                                      <a:latin typeface="Cambria Math" panose="02040503050406030204" pitchFamily="18" charset="0"/>
                                    </a:rPr>
                                  </m:ctrlPr>
                                </m:sSupPr>
                                <m:e>
                                  <m:r>
                                    <a:rPr lang="en-US" altLang="zh-CN" sz="3000" i="1" dirty="0">
                                      <a:latin typeface="Cambria Math" panose="02040503050406030204" pitchFamily="18" charset="0"/>
                                    </a:rPr>
                                    <m:t>(2</m:t>
                                  </m:r>
                                  <m:r>
                                    <a:rPr lang="en-US" altLang="zh-CN" sz="3000" i="1" dirty="0">
                                      <a:latin typeface="Cambria Math" panose="02040503050406030204" pitchFamily="18" charset="0"/>
                                    </a:rPr>
                                    <m:t>𝑁</m:t>
                                  </m:r>
                                  <m:r>
                                    <a:rPr lang="en-US" altLang="zh-CN" sz="3000" i="1" dirty="0">
                                      <a:latin typeface="Cambria Math" panose="02040503050406030204" pitchFamily="18" charset="0"/>
                                    </a:rPr>
                                    <m:t>)</m:t>
                                  </m:r>
                                </m:e>
                                <m:sup>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𝑑</m:t>
                                      </m:r>
                                    </m:e>
                                    <m:sub>
                                      <m:r>
                                        <m:rPr>
                                          <m:sty m:val="p"/>
                                        </m:rPr>
                                        <a:rPr lang="en-US" altLang="zh-CN" sz="3000" spc="-10">
                                          <a:latin typeface="Cambria Math" panose="02040503050406030204" pitchFamily="18" charset="0"/>
                                        </a:rPr>
                                        <m:t>VC</m:t>
                                      </m:r>
                                    </m:sub>
                                  </m:sSub>
                                </m:sup>
                              </m:sSup>
                            </m:num>
                            <m:den>
                              <m:r>
                                <a:rPr lang="en-US" altLang="zh-CN" sz="3000" i="1" dirty="0">
                                  <a:solidFill>
                                    <a:srgbClr val="7030A0"/>
                                  </a:solidFill>
                                  <a:latin typeface="Cambria Math" panose="02040503050406030204" pitchFamily="18" charset="0"/>
                                  <a:ea typeface="Cambria Math" panose="02040503050406030204" pitchFamily="18" charset="0"/>
                                </a:rPr>
                                <m:t>𝛿</m:t>
                              </m:r>
                            </m:den>
                          </m:f>
                          <m:r>
                            <a:rPr lang="en-US" altLang="zh-CN" sz="3000" i="1" dirty="0">
                              <a:latin typeface="Cambria Math" panose="02040503050406030204" pitchFamily="18" charset="0"/>
                            </a:rPr>
                            <m:t>)</m:t>
                          </m:r>
                        </m:e>
                      </m:rad>
                    </m:oMath>
                  </m:oMathPara>
                </a14:m>
                <a:endParaRPr lang="en-CN" sz="3000" dirty="0"/>
              </a:p>
            </p:txBody>
          </p:sp>
        </mc:Choice>
        <mc:Fallback xmlns="">
          <p:sp>
            <p:nvSpPr>
              <p:cNvPr id="30" name="TextBox 29">
                <a:extLst>
                  <a:ext uri="{FF2B5EF4-FFF2-40B4-BE49-F238E27FC236}">
                    <a16:creationId xmlns:a16="http://schemas.microsoft.com/office/drawing/2014/main" id="{2EA7677B-072E-AF48-B964-7909304C846B}"/>
                  </a:ext>
                </a:extLst>
              </p:cNvPr>
              <p:cNvSpPr txBox="1">
                <a:spLocks noRot="1" noChangeAspect="1" noMove="1" noResize="1" noEditPoints="1" noAdjustHandles="1" noChangeArrowheads="1" noChangeShapeType="1" noTextEdit="1"/>
              </p:cNvSpPr>
              <p:nvPr/>
            </p:nvSpPr>
            <p:spPr>
              <a:xfrm>
                <a:off x="0" y="4873361"/>
                <a:ext cx="12249487" cy="1513235"/>
              </a:xfrm>
              <a:prstGeom prst="rect">
                <a:avLst/>
              </a:prstGeom>
              <a:blipFill>
                <a:blip r:embed="rId7"/>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96697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1224118"/>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一个简单的二分类问题，给定如下已知条件，可否学到一个函数</a:t>
                </a:r>
                <a14:m>
                  <m:oMath xmlns:m="http://schemas.openxmlformats.org/officeDocument/2006/math">
                    <m:r>
                      <a:rPr lang="en-US" altLang="zh-CN" sz="3200" i="1" spc="-10" dirty="0" smtClean="0">
                        <a:latin typeface="Cambria Math" panose="02040503050406030204" pitchFamily="18" charset="0"/>
                      </a:rPr>
                      <m:t>𝑔</m:t>
                    </m:r>
                  </m:oMath>
                </a14:m>
                <a:r>
                  <a:rPr lang="zh-CN" altLang="en-US" sz="3200" spc="-10" dirty="0">
                    <a:latin typeface="+mn-ea"/>
                  </a:rPr>
                  <a:t>接近于目标函数</a:t>
                </a:r>
                <a14:m>
                  <m:oMath xmlns:m="http://schemas.openxmlformats.org/officeDocument/2006/math">
                    <m:r>
                      <a:rPr lang="en-US" altLang="zh-CN" sz="3200" i="1" spc="-10" dirty="0" smtClean="0">
                        <a:latin typeface="Cambria Math" panose="02040503050406030204" pitchFamily="18" charset="0"/>
                      </a:rPr>
                      <m:t>𝑓</m:t>
                    </m:r>
                  </m:oMath>
                </a14:m>
                <a:r>
                  <a:rPr lang="zh-CN" altLang="en-US" sz="3200" spc="-10" dirty="0">
                    <a:latin typeface="+mn-ea"/>
                  </a:rPr>
                  <a:t>？</a:t>
                </a:r>
                <a:endParaRPr lang="en-US" altLang="zh-CN" sz="3200" spc="-10" dirty="0">
                  <a:latin typeface="+mn-ea"/>
                </a:endParaRPr>
              </a:p>
            </p:txBody>
          </p:sp>
        </mc:Choice>
        <mc:Fallback xmlns="">
          <p:sp>
            <p:nvSpPr>
              <p:cNvPr id="120" name="文本框 119">
                <a:extLst>
                  <a:ext uri="{FF2B5EF4-FFF2-40B4-BE49-F238E27FC236}">
                    <a16:creationId xmlns:a16="http://schemas.microsoft.com/office/drawing/2014/main" id="{B8D2C7C4-2FE1-40B5-A498-7C57DE511BCF}"/>
                  </a:ext>
                </a:extLst>
              </p:cNvPr>
              <p:cNvSpPr txBox="1">
                <a:spLocks noRot="1" noChangeAspect="1" noMove="1" noResize="1" noEditPoints="1" noAdjustHandles="1" noChangeArrowheads="1" noChangeShapeType="1" noTextEdit="1"/>
              </p:cNvSpPr>
              <p:nvPr/>
            </p:nvSpPr>
            <p:spPr>
              <a:xfrm>
                <a:off x="575327" y="1082594"/>
                <a:ext cx="11228525" cy="1224118"/>
              </a:xfrm>
              <a:prstGeom prst="rect">
                <a:avLst/>
              </a:prstGeom>
              <a:blipFill>
                <a:blip r:embed="rId3"/>
                <a:stretch>
                  <a:fillRect l="-1243" t="-2062" r="-904" b="-16495"/>
                </a:stretch>
              </a:blipFill>
            </p:spPr>
            <p:txBody>
              <a:bodyPr/>
              <a:lstStyle/>
              <a:p>
                <a:r>
                  <a:rPr lang="en-CN">
                    <a:noFill/>
                  </a:rPr>
                  <a:t> </a:t>
                </a:r>
              </a:p>
            </p:txBody>
          </p:sp>
        </mc:Fallback>
      </mc:AlternateContent>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pic>
        <p:nvPicPr>
          <p:cNvPr id="3" name="Picture 2">
            <a:extLst>
              <a:ext uri="{FF2B5EF4-FFF2-40B4-BE49-F238E27FC236}">
                <a16:creationId xmlns:a16="http://schemas.microsoft.com/office/drawing/2014/main" id="{23C0D38D-DE49-F24E-BED8-E3C1FBFA69DD}"/>
              </a:ext>
            </a:extLst>
          </p:cNvPr>
          <p:cNvPicPr>
            <a:picLocks noChangeAspect="1"/>
          </p:cNvPicPr>
          <p:nvPr/>
        </p:nvPicPr>
        <p:blipFill>
          <a:blip r:embed="rId4"/>
          <a:stretch>
            <a:fillRect/>
          </a:stretch>
        </p:blipFill>
        <p:spPr>
          <a:xfrm>
            <a:off x="3698875" y="2468406"/>
            <a:ext cx="3365500" cy="2451100"/>
          </a:xfrm>
          <a:prstGeom prst="rect">
            <a:avLst/>
          </a:prstGeom>
        </p:spPr>
      </p:pic>
      <mc:AlternateContent xmlns:mc="http://schemas.openxmlformats.org/markup-compatibility/2006" xmlns:a14="http://schemas.microsoft.com/office/drawing/2010/main">
        <mc:Choice Requires="a14">
          <p:sp>
            <p:nvSpPr>
              <p:cNvPr id="24" name="文本框 119">
                <a:extLst>
                  <a:ext uri="{FF2B5EF4-FFF2-40B4-BE49-F238E27FC236}">
                    <a16:creationId xmlns:a16="http://schemas.microsoft.com/office/drawing/2014/main" id="{E54E2170-16B2-9942-8E3A-D187D54A44BD}"/>
                  </a:ext>
                </a:extLst>
              </p:cNvPr>
              <p:cNvSpPr txBox="1"/>
              <p:nvPr/>
            </p:nvSpPr>
            <p:spPr>
              <a:xfrm>
                <a:off x="575327" y="4944749"/>
                <a:ext cx="11228525" cy="1260986"/>
              </a:xfrm>
              <a:prstGeom prst="rect">
                <a:avLst/>
              </a:prstGeom>
              <a:noFill/>
            </p:spPr>
            <p:txBody>
              <a:bodyPr wrap="square" rtlCol="0">
                <a:spAutoFit/>
              </a:bodyPr>
              <a:lstStyle/>
              <a:p>
                <a:pPr>
                  <a:lnSpc>
                    <a:spcPct val="120000"/>
                  </a:lnSpc>
                </a:pPr>
                <a:r>
                  <a:rPr lang="zh-CN" altLang="en-US" sz="3200" spc="-10" dirty="0">
                    <a:latin typeface="+mn-ea"/>
                  </a:rPr>
                  <a:t>目标函数</a:t>
                </a:r>
                <a14:m>
                  <m:oMath xmlns:m="http://schemas.openxmlformats.org/officeDocument/2006/math">
                    <m:r>
                      <a:rPr lang="en-US" altLang="zh-CN" sz="3200" i="1" spc="-10" dirty="0" smtClean="0">
                        <a:latin typeface="Cambria Math" panose="02040503050406030204" pitchFamily="18" charset="0"/>
                      </a:rPr>
                      <m:t>𝑓</m:t>
                    </m:r>
                  </m:oMath>
                </a14:m>
                <a:r>
                  <a:rPr lang="zh-CN" altLang="en-US" sz="3200" spc="-10" dirty="0">
                    <a:latin typeface="+mn-ea"/>
                  </a:rPr>
                  <a:t>未知，可能的假设空间</a:t>
                </a:r>
                <a14:m>
                  <m:oMath xmlns:m="http://schemas.openxmlformats.org/officeDocument/2006/math">
                    <m:r>
                      <a:rPr lang="en-US" altLang="zh-CN" sz="3200" i="1" spc="-10" smtClean="0">
                        <a:latin typeface="Cambria Math" panose="02040503050406030204" pitchFamily="18" charset="0"/>
                        <a:ea typeface="Cambria Math" panose="02040503050406030204" pitchFamily="18" charset="0"/>
                      </a:rPr>
                      <m:t>ℋ</m:t>
                    </m:r>
                  </m:oMath>
                </a14:m>
                <a:r>
                  <a:rPr lang="zh-CN" altLang="en-US" sz="3200" spc="-10" dirty="0">
                    <a:latin typeface="+mn-ea"/>
                  </a:rPr>
                  <a:t>有</a:t>
                </a:r>
                <a14:m>
                  <m:oMath xmlns:m="http://schemas.openxmlformats.org/officeDocument/2006/math">
                    <m:sSup>
                      <m:sSupPr>
                        <m:ctrlPr>
                          <a:rPr lang="en-US" altLang="zh-CN" sz="3200" i="1" spc="-10" dirty="0" smtClean="0">
                            <a:latin typeface="Cambria Math" panose="02040503050406030204" pitchFamily="18" charset="0"/>
                          </a:rPr>
                        </m:ctrlPr>
                      </m:sSupPr>
                      <m:e>
                        <m:r>
                          <a:rPr lang="en-US" altLang="zh-CN" sz="3200" b="0" i="1" spc="-10" dirty="0" smtClean="0">
                            <a:latin typeface="Cambria Math" panose="02040503050406030204" pitchFamily="18" charset="0"/>
                          </a:rPr>
                          <m:t>2</m:t>
                        </m:r>
                      </m:e>
                      <m:sup>
                        <m:r>
                          <a:rPr lang="en-US" altLang="zh-CN" sz="3200" b="0" i="1" spc="-10" dirty="0" smtClean="0">
                            <a:latin typeface="Cambria Math" panose="02040503050406030204" pitchFamily="18" charset="0"/>
                          </a:rPr>
                          <m:t>8</m:t>
                        </m:r>
                      </m:sup>
                    </m:sSup>
                  </m:oMath>
                </a14:m>
                <a:r>
                  <a:rPr lang="zh-CN" altLang="en-US" sz="3200" spc="-10" dirty="0">
                    <a:latin typeface="+mn-ea"/>
                  </a:rPr>
                  <a:t>种可能，从中选择前</a:t>
                </a:r>
                <a:r>
                  <a:rPr lang="en-US" altLang="zh-CN" sz="3200" spc="-10" dirty="0">
                    <a:latin typeface="+mn-ea"/>
                  </a:rPr>
                  <a:t>5</a:t>
                </a:r>
                <a:r>
                  <a:rPr lang="zh-CN" altLang="en-US" sz="3200" spc="-10" dirty="0">
                    <a:latin typeface="+mn-ea"/>
                  </a:rPr>
                  <a:t>个结果与给定条件一致的</a:t>
                </a:r>
                <a14:m>
                  <m:oMath xmlns:m="http://schemas.openxmlformats.org/officeDocument/2006/math">
                    <m:sSup>
                      <m:sSupPr>
                        <m:ctrlPr>
                          <a:rPr lang="en-US" altLang="zh-CN" sz="3200" i="1" spc="-10" dirty="0">
                            <a:latin typeface="Cambria Math" panose="02040503050406030204" pitchFamily="18" charset="0"/>
                          </a:rPr>
                        </m:ctrlPr>
                      </m:sSupPr>
                      <m:e>
                        <m:r>
                          <a:rPr lang="en-US" altLang="zh-CN" sz="3200" i="1" spc="-10" dirty="0">
                            <a:latin typeface="Cambria Math" panose="02040503050406030204" pitchFamily="18" charset="0"/>
                          </a:rPr>
                          <m:t>2</m:t>
                        </m:r>
                      </m:e>
                      <m:sup>
                        <m:r>
                          <a:rPr lang="en-US" altLang="zh-CN" sz="3200" b="0" i="1" spc="-10" dirty="0" smtClean="0">
                            <a:latin typeface="Cambria Math" panose="02040503050406030204" pitchFamily="18" charset="0"/>
                          </a:rPr>
                          <m:t>3</m:t>
                        </m:r>
                      </m:sup>
                    </m:sSup>
                  </m:oMath>
                </a14:m>
                <a:r>
                  <a:rPr lang="zh-CN" altLang="en-US" sz="3200" spc="-10" dirty="0">
                    <a:latin typeface="+mn-ea"/>
                  </a:rPr>
                  <a:t>个假设</a:t>
                </a:r>
                <a:endParaRPr lang="en-US" altLang="zh-CN" sz="3200" spc="-10" dirty="0">
                  <a:latin typeface="+mn-ea"/>
                </a:endParaRPr>
              </a:p>
            </p:txBody>
          </p:sp>
        </mc:Choice>
        <mc:Fallback xmlns="">
          <p:sp>
            <p:nvSpPr>
              <p:cNvPr id="24" name="文本框 119">
                <a:extLst>
                  <a:ext uri="{FF2B5EF4-FFF2-40B4-BE49-F238E27FC236}">
                    <a16:creationId xmlns:a16="http://schemas.microsoft.com/office/drawing/2014/main" id="{E54E2170-16B2-9942-8E3A-D187D54A44BD}"/>
                  </a:ext>
                </a:extLst>
              </p:cNvPr>
              <p:cNvSpPr txBox="1">
                <a:spLocks noRot="1" noChangeAspect="1" noMove="1" noResize="1" noEditPoints="1" noAdjustHandles="1" noChangeArrowheads="1" noChangeShapeType="1" noTextEdit="1"/>
              </p:cNvSpPr>
              <p:nvPr/>
            </p:nvSpPr>
            <p:spPr>
              <a:xfrm>
                <a:off x="575327" y="4944749"/>
                <a:ext cx="11228525" cy="1260986"/>
              </a:xfrm>
              <a:prstGeom prst="rect">
                <a:avLst/>
              </a:prstGeom>
              <a:blipFill>
                <a:blip r:embed="rId5"/>
                <a:stretch>
                  <a:fillRect l="-1356" t="-2000" r="-904" b="-13000"/>
                </a:stretch>
              </a:blipFill>
            </p:spPr>
            <p:txBody>
              <a:bodyPr/>
              <a:lstStyle/>
              <a:p>
                <a:r>
                  <a:rPr lang="en-CN">
                    <a:noFill/>
                  </a:rPr>
                  <a:t> </a:t>
                </a:r>
              </a:p>
            </p:txBody>
          </p:sp>
        </mc:Fallback>
      </mc:AlternateContent>
    </p:spTree>
    <p:extLst>
      <p:ext uri="{BB962C8B-B14F-4D97-AF65-F5344CB8AC3E}">
        <p14:creationId xmlns:p14="http://schemas.microsoft.com/office/powerpoint/2010/main" val="37412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858A3FC-BBA0-5D4E-AB5A-0A54DF1B9FEA}"/>
                  </a:ext>
                </a:extLst>
              </p:cNvPr>
              <p:cNvSpPr txBox="1"/>
              <p:nvPr/>
            </p:nvSpPr>
            <p:spPr>
              <a:xfrm>
                <a:off x="566961" y="888565"/>
                <a:ext cx="10673126" cy="1031821"/>
              </a:xfrm>
              <a:prstGeom prst="rect">
                <a:avLst/>
              </a:prstGeom>
              <a:noFill/>
            </p:spPr>
            <p:txBody>
              <a:bodyPr wrap="square">
                <a:spAutoFit/>
              </a:bodyPr>
              <a:lstStyle/>
              <a:p>
                <a:pPr marL="457200" indent="-457200">
                  <a:buFont typeface="Wingdings" pitchFamily="2" charset="2"/>
                  <a:buChar char="Ø"/>
                </a:pPr>
                <a:r>
                  <a:rPr lang="zh-CN" altLang="en-US" sz="3000" dirty="0"/>
                  <a:t>式子</a:t>
                </a:r>
                <a:r>
                  <a:rPr lang="en-US" altLang="zh-CN" sz="3000" dirty="0"/>
                  <a:t> </a:t>
                </a:r>
                <a14:m>
                  <m:oMath xmlns:m="http://schemas.openxmlformats.org/officeDocument/2006/math">
                    <m:r>
                      <m:rPr>
                        <m:sty m:val="p"/>
                      </m:rPr>
                      <a:rPr lang="el-GR" altLang="zh-CN" sz="3000" i="1" dirty="0" smtClean="0">
                        <a:latin typeface="Cambria Math" panose="02040503050406030204" pitchFamily="18" charset="0"/>
                        <a:ea typeface="Cambria Math" panose="02040503050406030204" pitchFamily="18" charset="0"/>
                      </a:rPr>
                      <m:t>Ω</m:t>
                    </m:r>
                    <m:d>
                      <m:dPr>
                        <m:begChr m:val="（"/>
                        <m:endChr m:val="）"/>
                        <m:ctrlPr>
                          <a:rPr lang="zh-CN" altLang="en-US" sz="3000" b="0" i="1" dirty="0" smtClean="0">
                            <a:latin typeface="Cambria Math" panose="02040503050406030204" pitchFamily="18" charset="0"/>
                            <a:ea typeface="Cambria Math" panose="02040503050406030204" pitchFamily="18" charset="0"/>
                          </a:rPr>
                        </m:ctrlPr>
                      </m:dPr>
                      <m:e>
                        <m:r>
                          <a:rPr lang="en-US" altLang="zh-CN" sz="3000" b="0" i="1" dirty="0" smtClean="0">
                            <a:latin typeface="Cambria Math" panose="02040503050406030204" pitchFamily="18" charset="0"/>
                            <a:ea typeface="Cambria Math" panose="02040503050406030204" pitchFamily="18" charset="0"/>
                          </a:rPr>
                          <m:t>𝑁</m:t>
                        </m:r>
                        <m:r>
                          <a:rPr lang="en-US" altLang="zh-CN" sz="3000" b="0" i="1" dirty="0" smtClean="0">
                            <a:latin typeface="Cambria Math" panose="02040503050406030204" pitchFamily="18" charset="0"/>
                            <a:ea typeface="Cambria Math" panose="02040503050406030204" pitchFamily="18" charset="0"/>
                          </a:rPr>
                          <m:t>,</m:t>
                        </m:r>
                        <m:r>
                          <a:rPr lang="en-US" altLang="zh-CN" sz="3000" b="0" i="1" dirty="0" smtClean="0">
                            <a:latin typeface="Cambria Math" panose="02040503050406030204" pitchFamily="18" charset="0"/>
                            <a:ea typeface="Cambria Math" panose="02040503050406030204" pitchFamily="18" charset="0"/>
                          </a:rPr>
                          <m:t>ℋ</m:t>
                        </m:r>
                        <m:r>
                          <a:rPr lang="en-US" altLang="zh-CN" sz="3000" b="0" i="1" dirty="0" smtClean="0">
                            <a:latin typeface="Cambria Math" panose="02040503050406030204" pitchFamily="18" charset="0"/>
                            <a:ea typeface="Cambria Math" panose="02040503050406030204" pitchFamily="18" charset="0"/>
                          </a:rPr>
                          <m:t>,</m:t>
                        </m:r>
                        <m:r>
                          <a:rPr lang="en-US" altLang="zh-CN" sz="3000" b="0" i="1" dirty="0" smtClean="0">
                            <a:latin typeface="Cambria Math" panose="02040503050406030204" pitchFamily="18" charset="0"/>
                            <a:ea typeface="Cambria Math" panose="02040503050406030204" pitchFamily="18" charset="0"/>
                          </a:rPr>
                          <m:t>𝛿</m:t>
                        </m:r>
                      </m:e>
                    </m:d>
                    <m:r>
                      <a:rPr lang="en-US" altLang="zh-CN" sz="3000" b="0" i="1" dirty="0" smtClean="0">
                        <a:latin typeface="Cambria Math" panose="02040503050406030204" pitchFamily="18" charset="0"/>
                        <a:ea typeface="Cambria Math" panose="02040503050406030204" pitchFamily="18" charset="0"/>
                      </a:rPr>
                      <m:t>=</m:t>
                    </m:r>
                    <m:rad>
                      <m:radPr>
                        <m:degHide m:val="on"/>
                        <m:ctrlPr>
                          <a:rPr lang="en-US" altLang="zh-CN" sz="3000" i="1" dirty="0" smtClean="0">
                            <a:latin typeface="Cambria Math" panose="02040503050406030204" pitchFamily="18" charset="0"/>
                          </a:rPr>
                        </m:ctrlPr>
                      </m:radPr>
                      <m:deg/>
                      <m:e>
                        <m:f>
                          <m:fPr>
                            <m:ctrlPr>
                              <a:rPr lang="en-US" altLang="zh-CN" sz="3000" i="1" dirty="0" smtClean="0">
                                <a:latin typeface="Cambria Math" panose="02040503050406030204" pitchFamily="18" charset="0"/>
                              </a:rPr>
                            </m:ctrlPr>
                          </m:fPr>
                          <m:num>
                            <m:r>
                              <a:rPr lang="en-US" altLang="zh-CN" sz="3000" b="0" i="1" dirty="0" smtClean="0">
                                <a:latin typeface="Cambria Math" panose="02040503050406030204" pitchFamily="18" charset="0"/>
                              </a:rPr>
                              <m:t>8</m:t>
                            </m:r>
                          </m:num>
                          <m:den>
                            <m:r>
                              <a:rPr lang="en-US" altLang="zh-CN" sz="3000" b="0" i="1" dirty="0" smtClean="0">
                                <a:latin typeface="Cambria Math" panose="02040503050406030204" pitchFamily="18" charset="0"/>
                              </a:rPr>
                              <m:t>𝑁</m:t>
                            </m:r>
                          </m:den>
                        </m:f>
                        <m:r>
                          <m:rPr>
                            <m:sty m:val="p"/>
                          </m:rPr>
                          <a:rPr lang="en-US" altLang="zh-CN" sz="3000" i="1" dirty="0">
                            <a:latin typeface="Cambria Math" panose="02040503050406030204" pitchFamily="18" charset="0"/>
                          </a:rPr>
                          <m:t>ln</m:t>
                        </m:r>
                        <m:r>
                          <a:rPr lang="en-US" altLang="zh-CN" sz="3000" b="0" i="1" dirty="0" smtClean="0">
                            <a:latin typeface="Cambria Math" panose="02040503050406030204" pitchFamily="18" charset="0"/>
                          </a:rPr>
                          <m:t>(</m:t>
                        </m:r>
                        <m:f>
                          <m:fPr>
                            <m:ctrlPr>
                              <a:rPr lang="en-US" altLang="zh-CN" sz="3000" b="0" i="1" dirty="0" smtClean="0">
                                <a:latin typeface="Cambria Math" panose="02040503050406030204" pitchFamily="18" charset="0"/>
                              </a:rPr>
                            </m:ctrlPr>
                          </m:fPr>
                          <m:num>
                            <m:r>
                              <a:rPr lang="en-US" altLang="zh-CN" sz="3000" b="0" i="1" dirty="0" smtClean="0">
                                <a:latin typeface="Cambria Math" panose="02040503050406030204" pitchFamily="18" charset="0"/>
                              </a:rPr>
                              <m:t>4</m:t>
                            </m:r>
                            <m:sSup>
                              <m:sSupPr>
                                <m:ctrlPr>
                                  <a:rPr lang="en-US" altLang="zh-CN" sz="3000" b="0" i="1" dirty="0" smtClean="0">
                                    <a:latin typeface="Cambria Math" panose="02040503050406030204" pitchFamily="18" charset="0"/>
                                  </a:rPr>
                                </m:ctrlPr>
                              </m:sSupPr>
                              <m:e>
                                <m:r>
                                  <a:rPr lang="en-US" altLang="zh-CN" sz="3000" b="0" i="1" dirty="0" smtClean="0">
                                    <a:latin typeface="Cambria Math" panose="02040503050406030204" pitchFamily="18" charset="0"/>
                                  </a:rPr>
                                  <m:t>(2</m:t>
                                </m:r>
                                <m:r>
                                  <a:rPr lang="en-US" altLang="zh-CN" sz="3000" b="0" i="1" dirty="0" smtClean="0">
                                    <a:latin typeface="Cambria Math" panose="02040503050406030204" pitchFamily="18" charset="0"/>
                                  </a:rPr>
                                  <m:t>𝑁</m:t>
                                </m:r>
                                <m:r>
                                  <a:rPr lang="en-US" altLang="zh-CN" sz="3000" b="0" i="1" dirty="0" smtClean="0">
                                    <a:latin typeface="Cambria Math" panose="02040503050406030204" pitchFamily="18" charset="0"/>
                                  </a:rPr>
                                  <m:t>)</m:t>
                                </m:r>
                              </m:e>
                              <m:sup>
                                <m:sSub>
                                  <m:sSubPr>
                                    <m:ctrlPr>
                                      <a:rPr lang="en-US" altLang="zh-CN" sz="3000" i="1" spc="-10" smtClean="0">
                                        <a:solidFill>
                                          <a:schemeClr val="tx1"/>
                                        </a:solidFill>
                                        <a:latin typeface="Cambria Math" panose="02040503050406030204" pitchFamily="18" charset="0"/>
                                      </a:rPr>
                                    </m:ctrlPr>
                                  </m:sSubPr>
                                  <m:e>
                                    <m:r>
                                      <a:rPr lang="en-US" altLang="zh-CN" sz="3000" i="1" spc="-10">
                                        <a:solidFill>
                                          <a:schemeClr val="tx1"/>
                                        </a:solidFill>
                                        <a:latin typeface="Cambria Math" panose="02040503050406030204" pitchFamily="18" charset="0"/>
                                      </a:rPr>
                                      <m:t>𝑑</m:t>
                                    </m:r>
                                  </m:e>
                                  <m:sub>
                                    <m:r>
                                      <m:rPr>
                                        <m:sty m:val="p"/>
                                      </m:rPr>
                                      <a:rPr lang="en-US" altLang="zh-CN" sz="3000" spc="-10">
                                        <a:solidFill>
                                          <a:schemeClr val="tx1"/>
                                        </a:solidFill>
                                        <a:latin typeface="Cambria Math" panose="02040503050406030204" pitchFamily="18" charset="0"/>
                                      </a:rPr>
                                      <m:t>VC</m:t>
                                    </m:r>
                                  </m:sub>
                                </m:sSub>
                              </m:sup>
                            </m:sSup>
                          </m:num>
                          <m:den>
                            <m:r>
                              <a:rPr lang="en-US" altLang="zh-CN" sz="3000" b="0" i="1" dirty="0" smtClean="0">
                                <a:solidFill>
                                  <a:srgbClr val="7030A0"/>
                                </a:solidFill>
                                <a:latin typeface="Cambria Math" panose="02040503050406030204" pitchFamily="18" charset="0"/>
                                <a:ea typeface="Cambria Math" panose="02040503050406030204" pitchFamily="18" charset="0"/>
                              </a:rPr>
                              <m:t>𝛿</m:t>
                            </m:r>
                          </m:den>
                        </m:f>
                        <m:r>
                          <a:rPr lang="en-US" altLang="zh-CN" sz="3000" b="0" i="1" dirty="0" smtClean="0">
                            <a:latin typeface="Cambria Math" panose="02040503050406030204" pitchFamily="18" charset="0"/>
                          </a:rPr>
                          <m:t>)</m:t>
                        </m:r>
                      </m:e>
                    </m:rad>
                    <m:r>
                      <a:rPr lang="en-US" altLang="zh-CN" sz="3000" b="0" i="1" dirty="0" smtClean="0">
                        <a:latin typeface="Cambria Math" panose="02040503050406030204" pitchFamily="18" charset="0"/>
                      </a:rPr>
                      <m:t> </m:t>
                    </m:r>
                  </m:oMath>
                </a14:m>
                <a:r>
                  <a:rPr lang="en-CN" sz="3000" dirty="0"/>
                  <a:t>表示</a:t>
                </a:r>
                <a:r>
                  <a:rPr lang="en-CN" sz="3000" b="1" dirty="0">
                    <a:solidFill>
                      <a:srgbClr val="FF0000"/>
                    </a:solidFill>
                  </a:rPr>
                  <a:t>模型复杂度</a:t>
                </a:r>
              </a:p>
            </p:txBody>
          </p:sp>
        </mc:Choice>
        <mc:Fallback xmlns="">
          <p:sp>
            <p:nvSpPr>
              <p:cNvPr id="28" name="TextBox 27">
                <a:extLst>
                  <a:ext uri="{FF2B5EF4-FFF2-40B4-BE49-F238E27FC236}">
                    <a16:creationId xmlns:a16="http://schemas.microsoft.com/office/drawing/2014/main" id="{6858A3FC-BBA0-5D4E-AB5A-0A54DF1B9FEA}"/>
                  </a:ext>
                </a:extLst>
              </p:cNvPr>
              <p:cNvSpPr txBox="1">
                <a:spLocks noRot="1" noChangeAspect="1" noMove="1" noResize="1" noEditPoints="1" noAdjustHandles="1" noChangeArrowheads="1" noChangeShapeType="1" noTextEdit="1"/>
              </p:cNvSpPr>
              <p:nvPr/>
            </p:nvSpPr>
            <p:spPr>
              <a:xfrm>
                <a:off x="566961" y="888565"/>
                <a:ext cx="10673126" cy="1031821"/>
              </a:xfrm>
              <a:prstGeom prst="rect">
                <a:avLst/>
              </a:prstGeom>
              <a:blipFill>
                <a:blip r:embed="rId3"/>
                <a:stretch>
                  <a:fillRect l="-10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EA7677B-072E-AF48-B964-7909304C846B}"/>
                  </a:ext>
                </a:extLst>
              </p:cNvPr>
              <p:cNvSpPr txBox="1"/>
              <p:nvPr/>
            </p:nvSpPr>
            <p:spPr>
              <a:xfrm>
                <a:off x="566960" y="1878035"/>
                <a:ext cx="8112805" cy="1031821"/>
              </a:xfrm>
              <a:prstGeom prst="rect">
                <a:avLst/>
              </a:prstGeom>
              <a:noFill/>
            </p:spPr>
            <p:txBody>
              <a:bodyPr wrap="square">
                <a:spAutoFit/>
              </a:bodyPr>
              <a:lstStyle/>
              <a:p>
                <a:pPr marL="457200" indent="-457200">
                  <a:buFont typeface="Wingdings" pitchFamily="2" charset="2"/>
                  <a:buChar char="Ø"/>
                </a:pPr>
                <a:r>
                  <a:rPr lang="zh-CN" altLang="en-US" sz="3000" spc="-10" dirty="0"/>
                  <a:t>预测</a:t>
                </a:r>
                <a14:m>
                  <m:oMath xmlns:m="http://schemas.openxmlformats.org/officeDocument/2006/math">
                    <m:r>
                      <a:rPr lang="zh-CN" altLang="en-US" sz="3000" i="1" spc="-10" dirty="0">
                        <a:latin typeface="Cambria Math" panose="02040503050406030204" pitchFamily="18" charset="0"/>
                      </a:rPr>
                      <m:t>误差</m:t>
                    </m:r>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𝐸</m:t>
                        </m:r>
                      </m:e>
                      <m:sub>
                        <m:r>
                          <a:rPr lang="en-US" altLang="zh-CN" sz="3000" i="1" spc="-10">
                            <a:latin typeface="Cambria Math" panose="02040503050406030204" pitchFamily="18" charset="0"/>
                          </a:rPr>
                          <m:t>𝑜𝑢𝑡</m:t>
                        </m:r>
                      </m:sub>
                    </m:sSub>
                    <m:r>
                      <a:rPr lang="en-US" altLang="zh-CN" sz="3000" i="1" spc="-10">
                        <a:latin typeface="Cambria Math" panose="02040503050406030204" pitchFamily="18" charset="0"/>
                      </a:rPr>
                      <m:t>(</m:t>
                    </m:r>
                    <m:r>
                      <a:rPr lang="en-US" altLang="zh-CN" sz="3000" i="1" spc="-10">
                        <a:latin typeface="Cambria Math" panose="02040503050406030204" pitchFamily="18" charset="0"/>
                      </a:rPr>
                      <m:t>𝑔</m:t>
                    </m:r>
                    <m:r>
                      <a:rPr lang="en-US" altLang="zh-CN" sz="3000" i="1" spc="-10">
                        <a:latin typeface="Cambria Math" panose="02040503050406030204" pitchFamily="18" charset="0"/>
                      </a:rPr>
                      <m:t>)≤</m:t>
                    </m:r>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𝐸</m:t>
                        </m:r>
                      </m:e>
                      <m:sub>
                        <m:r>
                          <a:rPr lang="en-US" altLang="zh-CN" sz="3000" i="1" spc="-10">
                            <a:latin typeface="Cambria Math" panose="02040503050406030204" pitchFamily="18" charset="0"/>
                          </a:rPr>
                          <m:t>𝑖𝑛</m:t>
                        </m:r>
                      </m:sub>
                    </m:sSub>
                    <m:d>
                      <m:dPr>
                        <m:ctrlPr>
                          <a:rPr lang="en-US" altLang="zh-CN" sz="3000" i="1" spc="-10">
                            <a:latin typeface="Cambria Math" panose="02040503050406030204" pitchFamily="18" charset="0"/>
                          </a:rPr>
                        </m:ctrlPr>
                      </m:dPr>
                      <m:e>
                        <m:r>
                          <a:rPr lang="en-US" altLang="zh-CN" sz="3000" i="1" spc="-10">
                            <a:latin typeface="Cambria Math" panose="02040503050406030204" pitchFamily="18" charset="0"/>
                          </a:rPr>
                          <m:t>𝑔</m:t>
                        </m:r>
                      </m:e>
                    </m:d>
                    <m:r>
                      <a:rPr lang="en-US" altLang="zh-CN" sz="3000" b="0" i="1" spc="-10" smtClean="0">
                        <a:latin typeface="Cambria Math" panose="02040503050406030204" pitchFamily="18" charset="0"/>
                      </a:rPr>
                      <m:t>+</m:t>
                    </m:r>
                    <m:rad>
                      <m:radPr>
                        <m:degHide m:val="on"/>
                        <m:ctrlPr>
                          <a:rPr lang="en-US" altLang="zh-CN" sz="3000" i="1" dirty="0">
                            <a:latin typeface="Cambria Math" panose="02040503050406030204" pitchFamily="18" charset="0"/>
                          </a:rPr>
                        </m:ctrlPr>
                      </m:radPr>
                      <m:deg/>
                      <m:e>
                        <m:f>
                          <m:fPr>
                            <m:ctrlPr>
                              <a:rPr lang="en-US" altLang="zh-CN" sz="3000" i="1" dirty="0">
                                <a:latin typeface="Cambria Math" panose="02040503050406030204" pitchFamily="18" charset="0"/>
                              </a:rPr>
                            </m:ctrlPr>
                          </m:fPr>
                          <m:num>
                            <m:r>
                              <a:rPr lang="en-US" altLang="zh-CN" sz="3000" i="1" dirty="0">
                                <a:latin typeface="Cambria Math" panose="02040503050406030204" pitchFamily="18" charset="0"/>
                              </a:rPr>
                              <m:t>8</m:t>
                            </m:r>
                          </m:num>
                          <m:den>
                            <m:r>
                              <a:rPr lang="en-US" altLang="zh-CN" sz="3000" i="1" dirty="0">
                                <a:latin typeface="Cambria Math" panose="02040503050406030204" pitchFamily="18" charset="0"/>
                              </a:rPr>
                              <m:t>𝑁</m:t>
                            </m:r>
                          </m:den>
                        </m:f>
                        <m:r>
                          <m:rPr>
                            <m:sty m:val="p"/>
                          </m:rPr>
                          <a:rPr lang="en-US" altLang="zh-CN" sz="3000" i="1" dirty="0">
                            <a:latin typeface="Cambria Math" panose="02040503050406030204" pitchFamily="18" charset="0"/>
                          </a:rPr>
                          <m:t>ln</m:t>
                        </m:r>
                        <m:r>
                          <a:rPr lang="en-US" altLang="zh-CN" sz="3000" i="1" dirty="0">
                            <a:latin typeface="Cambria Math" panose="02040503050406030204" pitchFamily="18" charset="0"/>
                          </a:rPr>
                          <m:t>(</m:t>
                        </m:r>
                        <m:f>
                          <m:fPr>
                            <m:ctrlPr>
                              <a:rPr lang="en-US" altLang="zh-CN" sz="3000" i="1" dirty="0">
                                <a:latin typeface="Cambria Math" panose="02040503050406030204" pitchFamily="18" charset="0"/>
                              </a:rPr>
                            </m:ctrlPr>
                          </m:fPr>
                          <m:num>
                            <m:r>
                              <a:rPr lang="en-US" altLang="zh-CN" sz="3000" i="1" dirty="0">
                                <a:latin typeface="Cambria Math" panose="02040503050406030204" pitchFamily="18" charset="0"/>
                              </a:rPr>
                              <m:t>4</m:t>
                            </m:r>
                            <m:sSup>
                              <m:sSupPr>
                                <m:ctrlPr>
                                  <a:rPr lang="en-US" altLang="zh-CN" sz="3000" i="1" dirty="0">
                                    <a:latin typeface="Cambria Math" panose="02040503050406030204" pitchFamily="18" charset="0"/>
                                  </a:rPr>
                                </m:ctrlPr>
                              </m:sSupPr>
                              <m:e>
                                <m:r>
                                  <a:rPr lang="en-US" altLang="zh-CN" sz="3000" i="1" dirty="0">
                                    <a:latin typeface="Cambria Math" panose="02040503050406030204" pitchFamily="18" charset="0"/>
                                  </a:rPr>
                                  <m:t>(2</m:t>
                                </m:r>
                                <m:r>
                                  <a:rPr lang="en-US" altLang="zh-CN" sz="3000" i="1" dirty="0">
                                    <a:latin typeface="Cambria Math" panose="02040503050406030204" pitchFamily="18" charset="0"/>
                                  </a:rPr>
                                  <m:t>𝑁</m:t>
                                </m:r>
                                <m:r>
                                  <a:rPr lang="en-US" altLang="zh-CN" sz="3000" i="1" dirty="0">
                                    <a:latin typeface="Cambria Math" panose="02040503050406030204" pitchFamily="18" charset="0"/>
                                  </a:rPr>
                                  <m:t>)</m:t>
                                </m:r>
                              </m:e>
                              <m:sup>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𝑑</m:t>
                                    </m:r>
                                  </m:e>
                                  <m:sub>
                                    <m:r>
                                      <m:rPr>
                                        <m:sty m:val="p"/>
                                      </m:rPr>
                                      <a:rPr lang="en-US" altLang="zh-CN" sz="3000" spc="-10">
                                        <a:latin typeface="Cambria Math" panose="02040503050406030204" pitchFamily="18" charset="0"/>
                                      </a:rPr>
                                      <m:t>VC</m:t>
                                    </m:r>
                                  </m:sub>
                                </m:sSub>
                              </m:sup>
                            </m:sSup>
                          </m:num>
                          <m:den>
                            <m:r>
                              <a:rPr lang="en-US" altLang="zh-CN" sz="3000" i="1" dirty="0">
                                <a:solidFill>
                                  <a:srgbClr val="7030A0"/>
                                </a:solidFill>
                                <a:latin typeface="Cambria Math" panose="02040503050406030204" pitchFamily="18" charset="0"/>
                                <a:ea typeface="Cambria Math" panose="02040503050406030204" pitchFamily="18" charset="0"/>
                              </a:rPr>
                              <m:t>𝛿</m:t>
                            </m:r>
                          </m:den>
                        </m:f>
                        <m:r>
                          <a:rPr lang="en-US" altLang="zh-CN" sz="3000" i="1" dirty="0">
                            <a:latin typeface="Cambria Math" panose="02040503050406030204" pitchFamily="18" charset="0"/>
                          </a:rPr>
                          <m:t>)</m:t>
                        </m:r>
                      </m:e>
                    </m:rad>
                  </m:oMath>
                </a14:m>
                <a:endParaRPr lang="en-CN" sz="3000" dirty="0"/>
              </a:p>
            </p:txBody>
          </p:sp>
        </mc:Choice>
        <mc:Fallback xmlns="">
          <p:sp>
            <p:nvSpPr>
              <p:cNvPr id="30" name="TextBox 29">
                <a:extLst>
                  <a:ext uri="{FF2B5EF4-FFF2-40B4-BE49-F238E27FC236}">
                    <a16:creationId xmlns:a16="http://schemas.microsoft.com/office/drawing/2014/main" id="{2EA7677B-072E-AF48-B964-7909304C846B}"/>
                  </a:ext>
                </a:extLst>
              </p:cNvPr>
              <p:cNvSpPr txBox="1">
                <a:spLocks noRot="1" noChangeAspect="1" noMove="1" noResize="1" noEditPoints="1" noAdjustHandles="1" noChangeArrowheads="1" noChangeShapeType="1" noTextEdit="1"/>
              </p:cNvSpPr>
              <p:nvPr/>
            </p:nvSpPr>
            <p:spPr>
              <a:xfrm>
                <a:off x="566960" y="1878035"/>
                <a:ext cx="8112805" cy="1031821"/>
              </a:xfrm>
              <a:prstGeom prst="rect">
                <a:avLst/>
              </a:prstGeom>
              <a:blipFill>
                <a:blip r:embed="rId4"/>
                <a:stretch>
                  <a:fillRect l="-1406" b="-1220"/>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73220873-72B5-064F-B9B8-F2962C36C94F}"/>
              </a:ext>
            </a:extLst>
          </p:cNvPr>
          <p:cNvPicPr>
            <a:picLocks noChangeAspect="1"/>
          </p:cNvPicPr>
          <p:nvPr/>
        </p:nvPicPr>
        <p:blipFill>
          <a:blip r:embed="rId5"/>
          <a:stretch>
            <a:fillRect/>
          </a:stretch>
        </p:blipFill>
        <p:spPr>
          <a:xfrm>
            <a:off x="1486539" y="3661148"/>
            <a:ext cx="3553091" cy="260252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81109C8-1338-2344-9171-286E15D2FCCB}"/>
                  </a:ext>
                </a:extLst>
              </p:cNvPr>
              <p:cNvSpPr txBox="1"/>
              <p:nvPr/>
            </p:nvSpPr>
            <p:spPr>
              <a:xfrm>
                <a:off x="566959" y="3006034"/>
                <a:ext cx="11058081" cy="558936"/>
              </a:xfrm>
              <a:prstGeom prst="rect">
                <a:avLst/>
              </a:prstGeom>
              <a:noFill/>
            </p:spPr>
            <p:txBody>
              <a:bodyPr wrap="square">
                <a:spAutoFit/>
              </a:bodyPr>
              <a:lstStyle/>
              <a:p>
                <a:pPr marL="457200" indent="-457200">
                  <a:buFont typeface="Wingdings" pitchFamily="2" charset="2"/>
                  <a:buChar char="Ø"/>
                </a:pPr>
                <a14:m>
                  <m:oMath xmlns:m="http://schemas.openxmlformats.org/officeDocument/2006/math">
                    <m:r>
                      <a:rPr lang="zh-CN" altLang="en-US" sz="3000" i="1" spc="-10" dirty="0" smtClean="0">
                        <a:latin typeface="Cambria Math" panose="02040503050406030204" pitchFamily="18" charset="0"/>
                      </a:rPr>
                      <m:t>误差</m:t>
                    </m:r>
                    <m:sSub>
                      <m:sSubPr>
                        <m:ctrlPr>
                          <a:rPr lang="en-US" altLang="zh-CN" sz="3000" i="1" spc="-10" smtClean="0">
                            <a:solidFill>
                              <a:schemeClr val="accent1"/>
                            </a:solidFill>
                            <a:latin typeface="Cambria Math" panose="02040503050406030204" pitchFamily="18" charset="0"/>
                          </a:rPr>
                        </m:ctrlPr>
                      </m:sSubPr>
                      <m:e>
                        <m:r>
                          <a:rPr lang="en-US" altLang="zh-CN" sz="3000" i="1" spc="-10">
                            <a:solidFill>
                              <a:schemeClr val="accent1"/>
                            </a:solidFill>
                            <a:latin typeface="Cambria Math" panose="02040503050406030204" pitchFamily="18" charset="0"/>
                          </a:rPr>
                          <m:t>𝐸</m:t>
                        </m:r>
                      </m:e>
                      <m:sub>
                        <m:r>
                          <a:rPr lang="en-US" altLang="zh-CN" sz="3000" i="1" spc="-10">
                            <a:solidFill>
                              <a:schemeClr val="accent1"/>
                            </a:solidFill>
                            <a:latin typeface="Cambria Math" panose="02040503050406030204" pitchFamily="18" charset="0"/>
                          </a:rPr>
                          <m:t>𝑜𝑢𝑡</m:t>
                        </m:r>
                      </m:sub>
                    </m:sSub>
                    <m:d>
                      <m:dPr>
                        <m:ctrlPr>
                          <a:rPr lang="en-US" altLang="zh-CN" sz="3000" i="1" spc="-10">
                            <a:solidFill>
                              <a:schemeClr val="accent1"/>
                            </a:solidFill>
                            <a:latin typeface="Cambria Math" panose="02040503050406030204" pitchFamily="18" charset="0"/>
                          </a:rPr>
                        </m:ctrlPr>
                      </m:dPr>
                      <m:e>
                        <m:r>
                          <a:rPr lang="en-US" altLang="zh-CN" sz="3000" i="1" spc="-10">
                            <a:solidFill>
                              <a:schemeClr val="accent1"/>
                            </a:solidFill>
                            <a:latin typeface="Cambria Math" panose="02040503050406030204" pitchFamily="18" charset="0"/>
                          </a:rPr>
                          <m:t>𝑔</m:t>
                        </m:r>
                      </m:e>
                    </m:d>
                    <m:r>
                      <a:rPr lang="zh-CN" altLang="en-US" sz="3000" i="1" spc="-10">
                        <a:latin typeface="Cambria Math" panose="02040503050406030204" pitchFamily="18" charset="0"/>
                      </a:rPr>
                      <m:t>和</m:t>
                    </m:r>
                    <m:sSub>
                      <m:sSubPr>
                        <m:ctrlPr>
                          <a:rPr lang="en-US" altLang="zh-CN" sz="3000" i="1" spc="-10" smtClean="0">
                            <a:solidFill>
                              <a:schemeClr val="accent1"/>
                            </a:solidFill>
                            <a:latin typeface="Cambria Math" panose="02040503050406030204" pitchFamily="18" charset="0"/>
                          </a:rPr>
                        </m:ctrlPr>
                      </m:sSubPr>
                      <m:e>
                        <m:r>
                          <a:rPr lang="en-US" altLang="zh-CN" sz="3000" i="1" spc="-10">
                            <a:solidFill>
                              <a:schemeClr val="accent1"/>
                            </a:solidFill>
                            <a:latin typeface="Cambria Math" panose="02040503050406030204" pitchFamily="18" charset="0"/>
                          </a:rPr>
                          <m:t>𝐸</m:t>
                        </m:r>
                      </m:e>
                      <m:sub>
                        <m:r>
                          <a:rPr lang="en-US" altLang="zh-CN" sz="3000" i="1" spc="-10">
                            <a:solidFill>
                              <a:schemeClr val="accent1"/>
                            </a:solidFill>
                            <a:latin typeface="Cambria Math" panose="02040503050406030204" pitchFamily="18" charset="0"/>
                          </a:rPr>
                          <m:t>𝑖𝑛</m:t>
                        </m:r>
                      </m:sub>
                    </m:sSub>
                    <m:d>
                      <m:dPr>
                        <m:ctrlPr>
                          <a:rPr lang="en-US" altLang="zh-CN" sz="3000" i="1" spc="-10">
                            <a:solidFill>
                              <a:schemeClr val="accent1"/>
                            </a:solidFill>
                            <a:latin typeface="Cambria Math" panose="02040503050406030204" pitchFamily="18" charset="0"/>
                          </a:rPr>
                        </m:ctrlPr>
                      </m:dPr>
                      <m:e>
                        <m:r>
                          <a:rPr lang="en-US" altLang="zh-CN" sz="3000" i="1" spc="-10">
                            <a:solidFill>
                              <a:schemeClr val="accent1"/>
                            </a:solidFill>
                            <a:latin typeface="Cambria Math" panose="02040503050406030204" pitchFamily="18" charset="0"/>
                          </a:rPr>
                          <m:t>𝑔</m:t>
                        </m:r>
                      </m:e>
                    </m:d>
                  </m:oMath>
                </a14:m>
                <a:r>
                  <a:rPr lang="zh-CN" altLang="en-US" sz="3000" dirty="0"/>
                  <a:t>，</a:t>
                </a:r>
                <a:r>
                  <a:rPr lang="en-CN" sz="3000" dirty="0">
                    <a:solidFill>
                      <a:srgbClr val="FF0000"/>
                    </a:solidFill>
                  </a:rPr>
                  <a:t>模型复杂度</a:t>
                </a:r>
                <a:r>
                  <a:rPr lang="el-GR" altLang="zh-CN" sz="3000" dirty="0">
                    <a:solidFill>
                      <a:srgbClr val="FF0000"/>
                    </a:solidFill>
                    <a:ea typeface="Cambria Math" panose="02040503050406030204" pitchFamily="18" charset="0"/>
                  </a:rPr>
                  <a:t> </a:t>
                </a:r>
                <a14:m>
                  <m:oMath xmlns:m="http://schemas.openxmlformats.org/officeDocument/2006/math">
                    <m:r>
                      <m:rPr>
                        <m:sty m:val="p"/>
                      </m:rPr>
                      <a:rPr lang="el-GR" altLang="zh-CN" sz="3000" i="1" dirty="0">
                        <a:solidFill>
                          <a:srgbClr val="FF0000"/>
                        </a:solidFill>
                        <a:latin typeface="Cambria Math" panose="02040503050406030204" pitchFamily="18" charset="0"/>
                        <a:ea typeface="Cambria Math" panose="02040503050406030204" pitchFamily="18" charset="0"/>
                      </a:rPr>
                      <m:t>Ω</m:t>
                    </m:r>
                    <m:r>
                      <a:rPr lang="el-GR" altLang="zh-CN" sz="3000" i="1" dirty="0">
                        <a:solidFill>
                          <a:srgbClr val="FF0000"/>
                        </a:solidFill>
                        <a:latin typeface="Cambria Math" panose="02040503050406030204" pitchFamily="18" charset="0"/>
                        <a:ea typeface="Cambria Math" panose="02040503050406030204" pitchFamily="18" charset="0"/>
                      </a:rPr>
                      <m:t> </m:t>
                    </m:r>
                  </m:oMath>
                </a14:m>
                <a:r>
                  <a:rPr lang="en-CN" sz="3000" dirty="0"/>
                  <a:t>与</a:t>
                </a:r>
                <a:r>
                  <a:rPr lang="en-CN" sz="3000" dirty="0">
                    <a:solidFill>
                      <a:schemeClr val="accent1"/>
                    </a:solidFill>
                  </a:rPr>
                  <a:t>VC维</a:t>
                </a:r>
                <a:r>
                  <a:rPr lang="en-CN" sz="3000" dirty="0"/>
                  <a:t>的关系如下</a:t>
                </a:r>
                <a:r>
                  <a:rPr lang="zh-CN" altLang="en-US" sz="3000" dirty="0"/>
                  <a:t>：</a:t>
                </a:r>
                <a:endParaRPr lang="en-CN" sz="3000" dirty="0"/>
              </a:p>
            </p:txBody>
          </p:sp>
        </mc:Choice>
        <mc:Fallback xmlns="">
          <p:sp>
            <p:nvSpPr>
              <p:cNvPr id="11" name="TextBox 10">
                <a:extLst>
                  <a:ext uri="{FF2B5EF4-FFF2-40B4-BE49-F238E27FC236}">
                    <a16:creationId xmlns:a16="http://schemas.microsoft.com/office/drawing/2014/main" id="{681109C8-1338-2344-9171-286E15D2FCCB}"/>
                  </a:ext>
                </a:extLst>
              </p:cNvPr>
              <p:cNvSpPr txBox="1">
                <a:spLocks noRot="1" noChangeAspect="1" noMove="1" noResize="1" noEditPoints="1" noAdjustHandles="1" noChangeArrowheads="1" noChangeShapeType="1" noTextEdit="1"/>
              </p:cNvSpPr>
              <p:nvPr/>
            </p:nvSpPr>
            <p:spPr>
              <a:xfrm>
                <a:off x="566959" y="3006034"/>
                <a:ext cx="11058081" cy="558936"/>
              </a:xfrm>
              <a:prstGeom prst="rect">
                <a:avLst/>
              </a:prstGeom>
              <a:blipFill>
                <a:blip r:embed="rId6"/>
                <a:stretch>
                  <a:fillRect l="-1032" t="-13333" b="-3111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DAE6B9-7838-424F-9478-162276DBF682}"/>
                  </a:ext>
                </a:extLst>
              </p:cNvPr>
              <p:cNvSpPr txBox="1"/>
              <p:nvPr/>
            </p:nvSpPr>
            <p:spPr>
              <a:xfrm>
                <a:off x="5795889" y="3976778"/>
                <a:ext cx="4698609" cy="553998"/>
              </a:xfrm>
              <a:prstGeom prst="rect">
                <a:avLst/>
              </a:prstGeom>
              <a:noFill/>
            </p:spPr>
            <p:txBody>
              <a:bodyPr wrap="square">
                <a:spAutoFit/>
              </a:bodyPr>
              <a:lstStyle/>
              <a:p>
                <a:pPr marL="457200" indent="-457200">
                  <a:buFont typeface="Arial" panose="020B0604020202020204" pitchFamily="34" charset="0"/>
                  <a:buChar char="•"/>
                </a:pPr>
                <a14:m>
                  <m:oMath xmlns:m="http://schemas.openxmlformats.org/officeDocument/2006/math">
                    <m:sSub>
                      <m:sSubPr>
                        <m:ctrlPr>
                          <a:rPr lang="en-US" altLang="zh-CN" sz="3000" i="1" spc="-10" smtClean="0">
                            <a:latin typeface="Cambria Math" panose="02040503050406030204" pitchFamily="18" charset="0"/>
                          </a:rPr>
                        </m:ctrlPr>
                      </m:sSubPr>
                      <m:e>
                        <m:r>
                          <a:rPr lang="en-US" altLang="zh-CN" sz="3000" i="1" spc="-10">
                            <a:latin typeface="Cambria Math" panose="02040503050406030204" pitchFamily="18" charset="0"/>
                          </a:rPr>
                          <m:t>𝑑</m:t>
                        </m:r>
                      </m:e>
                      <m:sub>
                        <m:r>
                          <m:rPr>
                            <m:sty m:val="p"/>
                          </m:rPr>
                          <a:rPr lang="en-US" altLang="zh-CN" sz="3000" spc="-10">
                            <a:latin typeface="Cambria Math" panose="02040503050406030204" pitchFamily="18" charset="0"/>
                          </a:rPr>
                          <m:t>VC</m:t>
                        </m:r>
                      </m:sub>
                    </m:sSub>
                    <m:r>
                      <a:rPr lang="en-US" altLang="zh-CN" sz="3000" i="1" spc="-10" smtClean="0">
                        <a:latin typeface="Cambria Math" panose="02040503050406030204" pitchFamily="18" charset="0"/>
                        <a:ea typeface="Cambria Math" panose="02040503050406030204" pitchFamily="18" charset="0"/>
                      </a:rPr>
                      <m:t>↑</m:t>
                    </m:r>
                  </m:oMath>
                </a14:m>
                <a:r>
                  <a:rPr lang="zh-CN" altLang="en-US" sz="3000" dirty="0"/>
                  <a:t>：</a:t>
                </a:r>
                <a:r>
                  <a:rPr lang="el-GR" altLang="zh-CN" sz="3000" dirty="0">
                    <a:ea typeface="Cambria Math" panose="02040503050406030204" pitchFamily="18" charset="0"/>
                  </a:rPr>
                  <a:t> </a:t>
                </a:r>
                <a14:m>
                  <m:oMath xmlns:m="http://schemas.openxmlformats.org/officeDocument/2006/math">
                    <m:r>
                      <m:rPr>
                        <m:sty m:val="p"/>
                      </m:rPr>
                      <a:rPr lang="el-GR" altLang="zh-CN" sz="3000" i="1" dirty="0" smtClean="0">
                        <a:solidFill>
                          <a:srgbClr val="FF0000"/>
                        </a:solidFill>
                        <a:latin typeface="Cambria Math" panose="02040503050406030204" pitchFamily="18" charset="0"/>
                        <a:ea typeface="Cambria Math" panose="02040503050406030204" pitchFamily="18" charset="0"/>
                      </a:rPr>
                      <m:t>Ω</m:t>
                    </m:r>
                    <m:r>
                      <a:rPr lang="el-GR" altLang="zh-CN" sz="3000" i="1" dirty="0" smtClean="0">
                        <a:solidFill>
                          <a:srgbClr val="FF0000"/>
                        </a:solidFill>
                        <a:latin typeface="Cambria Math" panose="02040503050406030204" pitchFamily="18" charset="0"/>
                        <a:ea typeface="Cambria Math" panose="02040503050406030204" pitchFamily="18" charset="0"/>
                      </a:rPr>
                      <m:t>↑</m:t>
                    </m:r>
                  </m:oMath>
                </a14:m>
                <a:r>
                  <a:rPr lang="zh-CN" altLang="en-US" sz="3000" dirty="0"/>
                  <a:t>，</a:t>
                </a:r>
                <a:r>
                  <a:rPr lang="en-US" altLang="zh-CN" sz="3000" spc="-10" dirty="0">
                    <a:solidFill>
                      <a:schemeClr val="accent1"/>
                    </a:solidFill>
                  </a:rPr>
                  <a:t> </a:t>
                </a:r>
                <a14:m>
                  <m:oMath xmlns:m="http://schemas.openxmlformats.org/officeDocument/2006/math">
                    <m:sSub>
                      <m:sSubPr>
                        <m:ctrlPr>
                          <a:rPr lang="en-US" altLang="zh-CN" sz="3000" i="1" spc="-10" smtClean="0">
                            <a:solidFill>
                              <a:schemeClr val="accent1"/>
                            </a:solidFill>
                            <a:latin typeface="Cambria Math" panose="02040503050406030204" pitchFamily="18" charset="0"/>
                          </a:rPr>
                        </m:ctrlPr>
                      </m:sSubPr>
                      <m:e>
                        <m:r>
                          <a:rPr lang="en-US" altLang="zh-CN" sz="3000" i="1" spc="-10">
                            <a:solidFill>
                              <a:schemeClr val="accent1"/>
                            </a:solidFill>
                            <a:latin typeface="Cambria Math" panose="02040503050406030204" pitchFamily="18" charset="0"/>
                          </a:rPr>
                          <m:t>𝐸</m:t>
                        </m:r>
                      </m:e>
                      <m:sub>
                        <m:r>
                          <a:rPr lang="en-US" altLang="zh-CN" sz="3000" i="1" spc="-10">
                            <a:solidFill>
                              <a:schemeClr val="accent1"/>
                            </a:solidFill>
                            <a:latin typeface="Cambria Math" panose="02040503050406030204" pitchFamily="18" charset="0"/>
                          </a:rPr>
                          <m:t>𝑖𝑛</m:t>
                        </m:r>
                      </m:sub>
                    </m:sSub>
                    <m:r>
                      <a:rPr lang="en-US" altLang="zh-CN" sz="3000" i="1" spc="-10" smtClean="0">
                        <a:solidFill>
                          <a:schemeClr val="accent1"/>
                        </a:solidFill>
                        <a:latin typeface="Cambria Math" panose="02040503050406030204" pitchFamily="18" charset="0"/>
                        <a:ea typeface="Cambria Math" panose="02040503050406030204" pitchFamily="18" charset="0"/>
                      </a:rPr>
                      <m:t>↓</m:t>
                    </m:r>
                  </m:oMath>
                </a14:m>
                <a:endParaRPr lang="en-CN" sz="3000" dirty="0"/>
              </a:p>
            </p:txBody>
          </p:sp>
        </mc:Choice>
        <mc:Fallback xmlns="">
          <p:sp>
            <p:nvSpPr>
              <p:cNvPr id="12" name="TextBox 11">
                <a:extLst>
                  <a:ext uri="{FF2B5EF4-FFF2-40B4-BE49-F238E27FC236}">
                    <a16:creationId xmlns:a16="http://schemas.microsoft.com/office/drawing/2014/main" id="{52DAE6B9-7838-424F-9478-162276DBF682}"/>
                  </a:ext>
                </a:extLst>
              </p:cNvPr>
              <p:cNvSpPr txBox="1">
                <a:spLocks noRot="1" noChangeAspect="1" noMove="1" noResize="1" noEditPoints="1" noAdjustHandles="1" noChangeArrowheads="1" noChangeShapeType="1" noTextEdit="1"/>
              </p:cNvSpPr>
              <p:nvPr/>
            </p:nvSpPr>
            <p:spPr>
              <a:xfrm>
                <a:off x="5795889" y="3976778"/>
                <a:ext cx="4698609" cy="553998"/>
              </a:xfrm>
              <a:prstGeom prst="rect">
                <a:avLst/>
              </a:prstGeom>
              <a:blipFill>
                <a:blip r:embed="rId7"/>
                <a:stretch>
                  <a:fillRect l="-2695" t="-11111"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E102E10-BB10-1548-A3BC-C0644F9CF313}"/>
                  </a:ext>
                </a:extLst>
              </p:cNvPr>
              <p:cNvSpPr txBox="1"/>
              <p:nvPr/>
            </p:nvSpPr>
            <p:spPr>
              <a:xfrm>
                <a:off x="5809956" y="4665585"/>
                <a:ext cx="4698609" cy="553998"/>
              </a:xfrm>
              <a:prstGeom prst="rect">
                <a:avLst/>
              </a:prstGeom>
              <a:noFill/>
            </p:spPr>
            <p:txBody>
              <a:bodyPr wrap="square">
                <a:spAutoFit/>
              </a:bodyPr>
              <a:lstStyle/>
              <a:p>
                <a:pPr marL="457200" indent="-457200">
                  <a:buFont typeface="Arial" panose="020B0604020202020204" pitchFamily="34" charset="0"/>
                  <a:buChar char="•"/>
                </a:pPr>
                <a14:m>
                  <m:oMath xmlns:m="http://schemas.openxmlformats.org/officeDocument/2006/math">
                    <m:sSub>
                      <m:sSubPr>
                        <m:ctrlPr>
                          <a:rPr lang="en-US" altLang="zh-CN" sz="3000" i="1" spc="-10" smtClean="0">
                            <a:latin typeface="Cambria Math" panose="02040503050406030204" pitchFamily="18" charset="0"/>
                          </a:rPr>
                        </m:ctrlPr>
                      </m:sSubPr>
                      <m:e>
                        <m:r>
                          <a:rPr lang="en-US" altLang="zh-CN" sz="3000" i="1" spc="-10">
                            <a:latin typeface="Cambria Math" panose="02040503050406030204" pitchFamily="18" charset="0"/>
                          </a:rPr>
                          <m:t>𝑑</m:t>
                        </m:r>
                      </m:e>
                      <m:sub>
                        <m:r>
                          <m:rPr>
                            <m:sty m:val="p"/>
                          </m:rPr>
                          <a:rPr lang="en-US" altLang="zh-CN" sz="3000" spc="-10">
                            <a:latin typeface="Cambria Math" panose="02040503050406030204" pitchFamily="18" charset="0"/>
                          </a:rPr>
                          <m:t>VC</m:t>
                        </m:r>
                      </m:sub>
                    </m:sSub>
                    <m:r>
                      <a:rPr lang="en-US" altLang="zh-CN" sz="3000" i="1" spc="-10">
                        <a:latin typeface="Cambria Math" panose="02040503050406030204" pitchFamily="18" charset="0"/>
                        <a:ea typeface="Cambria Math" panose="02040503050406030204" pitchFamily="18" charset="0"/>
                      </a:rPr>
                      <m:t>↓</m:t>
                    </m:r>
                  </m:oMath>
                </a14:m>
                <a:r>
                  <a:rPr lang="zh-CN" altLang="en-US" sz="3000" dirty="0"/>
                  <a:t>：</a:t>
                </a:r>
                <a:r>
                  <a:rPr lang="el-GR" altLang="zh-CN" sz="3000" dirty="0">
                    <a:ea typeface="Cambria Math" panose="02040503050406030204" pitchFamily="18" charset="0"/>
                  </a:rPr>
                  <a:t> </a:t>
                </a:r>
                <a14:m>
                  <m:oMath xmlns:m="http://schemas.openxmlformats.org/officeDocument/2006/math">
                    <m:r>
                      <m:rPr>
                        <m:sty m:val="p"/>
                      </m:rPr>
                      <a:rPr lang="el-GR" altLang="zh-CN" sz="3000" i="1" dirty="0" smtClean="0">
                        <a:solidFill>
                          <a:srgbClr val="FF0000"/>
                        </a:solidFill>
                        <a:latin typeface="Cambria Math" panose="02040503050406030204" pitchFamily="18" charset="0"/>
                        <a:ea typeface="Cambria Math" panose="02040503050406030204" pitchFamily="18" charset="0"/>
                      </a:rPr>
                      <m:t>Ω</m:t>
                    </m:r>
                    <m:r>
                      <a:rPr lang="en-US" altLang="zh-CN" sz="3000" i="1" spc="-10">
                        <a:solidFill>
                          <a:srgbClr val="FF0000"/>
                        </a:solidFill>
                        <a:latin typeface="Cambria Math" panose="02040503050406030204" pitchFamily="18" charset="0"/>
                        <a:ea typeface="Cambria Math" panose="02040503050406030204" pitchFamily="18" charset="0"/>
                      </a:rPr>
                      <m:t>↓</m:t>
                    </m:r>
                  </m:oMath>
                </a14:m>
                <a:r>
                  <a:rPr lang="zh-CN" altLang="en-US" sz="3000" dirty="0"/>
                  <a:t>，</a:t>
                </a:r>
                <a:r>
                  <a:rPr lang="en-US" altLang="zh-CN" sz="3000" spc="-10" dirty="0">
                    <a:solidFill>
                      <a:schemeClr val="accent1"/>
                    </a:solidFill>
                  </a:rPr>
                  <a:t> </a:t>
                </a:r>
                <a14:m>
                  <m:oMath xmlns:m="http://schemas.openxmlformats.org/officeDocument/2006/math">
                    <m:sSub>
                      <m:sSubPr>
                        <m:ctrlPr>
                          <a:rPr lang="en-US" altLang="zh-CN" sz="3000" i="1" spc="-10" smtClean="0">
                            <a:solidFill>
                              <a:schemeClr val="accent1"/>
                            </a:solidFill>
                            <a:latin typeface="Cambria Math" panose="02040503050406030204" pitchFamily="18" charset="0"/>
                          </a:rPr>
                        </m:ctrlPr>
                      </m:sSubPr>
                      <m:e>
                        <m:r>
                          <a:rPr lang="en-US" altLang="zh-CN" sz="3000" i="1" spc="-10">
                            <a:solidFill>
                              <a:schemeClr val="accent1"/>
                            </a:solidFill>
                            <a:latin typeface="Cambria Math" panose="02040503050406030204" pitchFamily="18" charset="0"/>
                          </a:rPr>
                          <m:t>𝐸</m:t>
                        </m:r>
                      </m:e>
                      <m:sub>
                        <m:r>
                          <a:rPr lang="en-US" altLang="zh-CN" sz="3000" i="1" spc="-10">
                            <a:solidFill>
                              <a:schemeClr val="accent1"/>
                            </a:solidFill>
                            <a:latin typeface="Cambria Math" panose="02040503050406030204" pitchFamily="18" charset="0"/>
                          </a:rPr>
                          <m:t>𝑖𝑛</m:t>
                        </m:r>
                      </m:sub>
                    </m:sSub>
                    <m:r>
                      <a:rPr lang="el-GR" altLang="zh-CN" sz="3000" i="1" dirty="0">
                        <a:solidFill>
                          <a:schemeClr val="accent1"/>
                        </a:solidFill>
                        <a:latin typeface="Cambria Math" panose="02040503050406030204" pitchFamily="18" charset="0"/>
                        <a:ea typeface="Cambria Math" panose="02040503050406030204" pitchFamily="18" charset="0"/>
                      </a:rPr>
                      <m:t>↑</m:t>
                    </m:r>
                  </m:oMath>
                </a14:m>
                <a:endParaRPr lang="en-CN" sz="3000" dirty="0"/>
              </a:p>
            </p:txBody>
          </p:sp>
        </mc:Choice>
        <mc:Fallback xmlns="">
          <p:sp>
            <p:nvSpPr>
              <p:cNvPr id="13" name="TextBox 12">
                <a:extLst>
                  <a:ext uri="{FF2B5EF4-FFF2-40B4-BE49-F238E27FC236}">
                    <a16:creationId xmlns:a16="http://schemas.microsoft.com/office/drawing/2014/main" id="{DE102E10-BB10-1548-A3BC-C0644F9CF313}"/>
                  </a:ext>
                </a:extLst>
              </p:cNvPr>
              <p:cNvSpPr txBox="1">
                <a:spLocks noRot="1" noChangeAspect="1" noMove="1" noResize="1" noEditPoints="1" noAdjustHandles="1" noChangeArrowheads="1" noChangeShapeType="1" noTextEdit="1"/>
              </p:cNvSpPr>
              <p:nvPr/>
            </p:nvSpPr>
            <p:spPr>
              <a:xfrm>
                <a:off x="5809956" y="4665585"/>
                <a:ext cx="4698609" cy="553998"/>
              </a:xfrm>
              <a:prstGeom prst="rect">
                <a:avLst/>
              </a:prstGeom>
              <a:blipFill>
                <a:blip r:embed="rId8"/>
                <a:stretch>
                  <a:fillRect l="-2695" t="-13636" b="-340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CCDC358-2282-6B4D-8F17-E0558CDF246B}"/>
                  </a:ext>
                </a:extLst>
              </p:cNvPr>
              <p:cNvSpPr txBox="1"/>
              <p:nvPr/>
            </p:nvSpPr>
            <p:spPr>
              <a:xfrm>
                <a:off x="5795888" y="5415437"/>
                <a:ext cx="4698609" cy="553998"/>
              </a:xfrm>
              <a:prstGeom prst="rect">
                <a:avLst/>
              </a:prstGeom>
              <a:noFill/>
            </p:spPr>
            <p:txBody>
              <a:bodyPr wrap="square">
                <a:spAutoFit/>
              </a:bodyPr>
              <a:lstStyle/>
              <a:p>
                <a:pPr marL="457200" indent="-457200">
                  <a:buFont typeface="Arial" panose="020B0604020202020204" pitchFamily="34" charset="0"/>
                  <a:buChar char="•"/>
                </a:pPr>
                <a:r>
                  <a:rPr lang="zh-CN" altLang="en-US" sz="3000" spc="-10" dirty="0"/>
                  <a:t>最好的</a:t>
                </a:r>
                <a14:m>
                  <m:oMath xmlns:m="http://schemas.openxmlformats.org/officeDocument/2006/math">
                    <m:sSubSup>
                      <m:sSubSupPr>
                        <m:ctrlPr>
                          <a:rPr lang="en-US" altLang="zh-CN" sz="3000" i="1" spc="-10" smtClean="0">
                            <a:latin typeface="Cambria Math" panose="02040503050406030204" pitchFamily="18" charset="0"/>
                          </a:rPr>
                        </m:ctrlPr>
                      </m:sSubSupPr>
                      <m:e>
                        <m:r>
                          <a:rPr lang="en-US" altLang="zh-CN" sz="3000" b="0" i="1" spc="-10" smtClean="0">
                            <a:latin typeface="Cambria Math" panose="02040503050406030204" pitchFamily="18" charset="0"/>
                          </a:rPr>
                          <m:t>𝑑</m:t>
                        </m:r>
                      </m:e>
                      <m:sub>
                        <m:r>
                          <m:rPr>
                            <m:sty m:val="p"/>
                          </m:rPr>
                          <a:rPr lang="en-US" altLang="zh-CN" sz="3000" i="1" spc="-10">
                            <a:latin typeface="Cambria Math" panose="02040503050406030204" pitchFamily="18" charset="0"/>
                          </a:rPr>
                          <m:t>VC</m:t>
                        </m:r>
                      </m:sub>
                      <m:sup>
                        <m:r>
                          <a:rPr lang="zh-CN" altLang="en-US" sz="3000" b="0" i="1" spc="-10" smtClean="0">
                            <a:latin typeface="Cambria Math" panose="02040503050406030204" pitchFamily="18" charset="0"/>
                          </a:rPr>
                          <m:t>∗</m:t>
                        </m:r>
                      </m:sup>
                    </m:sSubSup>
                  </m:oMath>
                </a14:m>
                <a:r>
                  <a:rPr lang="en-CN" sz="3000" dirty="0"/>
                  <a:t>是中间某个值</a:t>
                </a:r>
              </a:p>
            </p:txBody>
          </p:sp>
        </mc:Choice>
        <mc:Fallback xmlns="">
          <p:sp>
            <p:nvSpPr>
              <p:cNvPr id="14" name="TextBox 13">
                <a:extLst>
                  <a:ext uri="{FF2B5EF4-FFF2-40B4-BE49-F238E27FC236}">
                    <a16:creationId xmlns:a16="http://schemas.microsoft.com/office/drawing/2014/main" id="{3CCDC358-2282-6B4D-8F17-E0558CDF246B}"/>
                  </a:ext>
                </a:extLst>
              </p:cNvPr>
              <p:cNvSpPr txBox="1">
                <a:spLocks noRot="1" noChangeAspect="1" noMove="1" noResize="1" noEditPoints="1" noAdjustHandles="1" noChangeArrowheads="1" noChangeShapeType="1" noTextEdit="1"/>
              </p:cNvSpPr>
              <p:nvPr/>
            </p:nvSpPr>
            <p:spPr>
              <a:xfrm>
                <a:off x="5795888" y="5415437"/>
                <a:ext cx="4698609" cy="553998"/>
              </a:xfrm>
              <a:prstGeom prst="rect">
                <a:avLst/>
              </a:prstGeom>
              <a:blipFill>
                <a:blip r:embed="rId9"/>
                <a:stretch>
                  <a:fillRect l="-2695" t="-13636" r="-2156" b="-34091"/>
                </a:stretch>
              </a:blipFill>
            </p:spPr>
            <p:txBody>
              <a:bodyPr/>
              <a:lstStyle/>
              <a:p>
                <a:r>
                  <a:rPr lang="en-CN">
                    <a:noFill/>
                  </a:rPr>
                  <a:t> </a:t>
                </a:r>
              </a:p>
            </p:txBody>
          </p:sp>
        </mc:Fallback>
      </mc:AlternateContent>
    </p:spTree>
    <p:extLst>
      <p:ext uri="{BB962C8B-B14F-4D97-AF65-F5344CB8AC3E}">
        <p14:creationId xmlns:p14="http://schemas.microsoft.com/office/powerpoint/2010/main" val="3809170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C82FE625-446F-2640-A516-3D9673468E47}"/>
                  </a:ext>
                </a:extLst>
              </p:cNvPr>
              <p:cNvSpPr txBox="1"/>
              <p:nvPr/>
            </p:nvSpPr>
            <p:spPr>
              <a:xfrm>
                <a:off x="394037" y="1073741"/>
                <a:ext cx="11178369"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solidFill>
                      <a:schemeClr val="accent1"/>
                    </a:solidFill>
                    <a:latin typeface="+mn-ea"/>
                  </a:rPr>
                  <a:t>测验</a:t>
                </a:r>
                <a:r>
                  <a:rPr lang="zh-CN" altLang="en-US" sz="3200" spc="-10" dirty="0">
                    <a:solidFill>
                      <a:schemeClr val="accent1"/>
                    </a:solidFill>
                    <a:latin typeface="+mn-ea"/>
                  </a:rPr>
                  <a:t>：</a:t>
                </a:r>
                <a:r>
                  <a:rPr lang="zh-CN" altLang="en-US" sz="3200" spc="-10" dirty="0">
                    <a:latin typeface="+mn-ea"/>
                  </a:rPr>
                  <a:t>若</a:t>
                </a:r>
                <a14:m>
                  <m:oMath xmlns:m="http://schemas.openxmlformats.org/officeDocument/2006/math">
                    <m:sSub>
                      <m:sSubPr>
                        <m:ctrlPr>
                          <a:rPr lang="en-US" altLang="zh-CN" sz="3200" i="1" spc="-10" dirty="0" smtClean="0">
                            <a:latin typeface="Cambria Math" panose="02040503050406030204" pitchFamily="18" charset="0"/>
                          </a:rPr>
                        </m:ctrlPr>
                      </m:sSubPr>
                      <m:e>
                        <m:r>
                          <a:rPr lang="en-US" altLang="zh-CN" sz="3200" b="0" i="1" spc="-10" dirty="0" smtClean="0">
                            <a:latin typeface="Cambria Math" panose="02040503050406030204" pitchFamily="18" charset="0"/>
                          </a:rPr>
                          <m:t>𝑑</m:t>
                        </m:r>
                      </m:e>
                      <m:sub>
                        <m:r>
                          <a:rPr lang="en-US" altLang="zh-CN" sz="3200" b="0" i="1" spc="-10" dirty="0" smtClean="0">
                            <a:latin typeface="Cambria Math" panose="02040503050406030204" pitchFamily="18" charset="0"/>
                          </a:rPr>
                          <m:t>𝑉𝐶</m:t>
                        </m:r>
                      </m:sub>
                    </m:sSub>
                    <m:r>
                      <a:rPr lang="en-US" altLang="zh-CN" sz="3200" b="0" i="1" spc="-10" dirty="0" smtClean="0">
                        <a:latin typeface="Cambria Math" panose="02040503050406030204" pitchFamily="18" charset="0"/>
                        <a:ea typeface="Cambria Math" panose="02040503050406030204" pitchFamily="18" charset="0"/>
                      </a:rPr>
                      <m:t>≤</m:t>
                    </m:r>
                    <m:r>
                      <a:rPr lang="en-US" altLang="zh-CN" sz="3200" b="0" i="1" spc="-10" dirty="0" smtClean="0">
                        <a:latin typeface="Cambria Math" panose="02040503050406030204" pitchFamily="18" charset="0"/>
                      </a:rPr>
                      <m:t>𝑑</m:t>
                    </m:r>
                    <m:r>
                      <a:rPr lang="en-US" altLang="zh-CN" sz="3200" b="0" i="1" spc="-10" dirty="0" smtClean="0">
                        <a:latin typeface="Cambria Math" panose="02040503050406030204" pitchFamily="18" charset="0"/>
                      </a:rPr>
                      <m:t>+1</m:t>
                    </m:r>
                  </m:oMath>
                </a14:m>
                <a:r>
                  <a:rPr lang="zh-CN" altLang="en-US" sz="3200" spc="-10" dirty="0">
                    <a:latin typeface="+mn-ea"/>
                  </a:rPr>
                  <a:t>，下面哪个说法是正确的？</a:t>
                </a:r>
                <a:endParaRPr lang="en-US" altLang="zh-CN" sz="3200" spc="-10" dirty="0">
                  <a:latin typeface="+mn-ea"/>
                </a:endParaRPr>
              </a:p>
            </p:txBody>
          </p:sp>
        </mc:Choice>
        <mc:Fallback xmlns="">
          <p:sp>
            <p:nvSpPr>
              <p:cNvPr id="10" name="文本框 119">
                <a:extLst>
                  <a:ext uri="{FF2B5EF4-FFF2-40B4-BE49-F238E27FC236}">
                    <a16:creationId xmlns:a16="http://schemas.microsoft.com/office/drawing/2014/main" id="{C82FE625-446F-2640-A516-3D9673468E47}"/>
                  </a:ext>
                </a:extLst>
              </p:cNvPr>
              <p:cNvSpPr txBox="1">
                <a:spLocks noRot="1" noChangeAspect="1" noMove="1" noResize="1" noEditPoints="1" noAdjustHandles="1" noChangeArrowheads="1" noChangeShapeType="1" noTextEdit="1"/>
              </p:cNvSpPr>
              <p:nvPr/>
            </p:nvSpPr>
            <p:spPr>
              <a:xfrm>
                <a:off x="394037" y="1073741"/>
                <a:ext cx="11178369" cy="633187"/>
              </a:xfrm>
              <a:prstGeom prst="rect">
                <a:avLst/>
              </a:prstGeom>
              <a:blipFill>
                <a:blip r:embed="rId3"/>
                <a:stretch>
                  <a:fillRect l="-1249"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19">
                <a:extLst>
                  <a:ext uri="{FF2B5EF4-FFF2-40B4-BE49-F238E27FC236}">
                    <a16:creationId xmlns:a16="http://schemas.microsoft.com/office/drawing/2014/main" id="{198EBE68-B593-2D46-8E48-C8F052494BE4}"/>
                  </a:ext>
                </a:extLst>
              </p:cNvPr>
              <p:cNvSpPr txBox="1"/>
              <p:nvPr/>
            </p:nvSpPr>
            <p:spPr>
              <a:xfrm>
                <a:off x="1121861" y="1961908"/>
                <a:ext cx="9408027" cy="633187"/>
              </a:xfrm>
              <a:prstGeom prst="rect">
                <a:avLst/>
              </a:prstGeom>
              <a:noFill/>
            </p:spPr>
            <p:txBody>
              <a:bodyPr wrap="square" rtlCol="0">
                <a:spAutoFit/>
              </a:bodyPr>
              <a:lstStyle/>
              <a:p>
                <a:pPr>
                  <a:lnSpc>
                    <a:spcPct val="120000"/>
                  </a:lnSpc>
                </a:pPr>
                <a:r>
                  <a:rPr lang="en-US" altLang="zh-CN" sz="3200" spc="-10" dirty="0">
                    <a:latin typeface="+mn-ea"/>
                  </a:rPr>
                  <a:t>A</a:t>
                </a:r>
                <a:r>
                  <a:rPr lang="zh-CN" altLang="en-US" sz="3200" spc="-10" dirty="0">
                    <a:latin typeface="+mn-ea"/>
                  </a:rPr>
                  <a:t>、</a:t>
                </a:r>
                <a:r>
                  <a:rPr lang="zh-CN" altLang="en-CN" sz="3200" spc="-10" dirty="0">
                    <a:latin typeface="+mn-ea"/>
                  </a:rPr>
                  <a:t>存在</a:t>
                </a:r>
                <a:r>
                  <a:rPr lang="zh-CN" altLang="en-US" sz="3200" spc="-10" dirty="0">
                    <a:latin typeface="+mn-ea"/>
                  </a:rPr>
                  <a:t>某个或某些</a:t>
                </a:r>
                <a14:m>
                  <m:oMath xmlns:m="http://schemas.openxmlformats.org/officeDocument/2006/math">
                    <m:r>
                      <a:rPr lang="en-US" altLang="zh-CN" sz="3200" i="1" spc="-10" dirty="0">
                        <a:latin typeface="Cambria Math" panose="02040503050406030204" pitchFamily="18" charset="0"/>
                      </a:rPr>
                      <m:t>𝑑</m:t>
                    </m:r>
                    <m:r>
                      <a:rPr lang="en-US" altLang="zh-CN" sz="3200" i="1" spc="-10" dirty="0">
                        <a:latin typeface="Cambria Math" panose="02040503050406030204" pitchFamily="18" charset="0"/>
                      </a:rPr>
                      <m:t>+1</m:t>
                    </m:r>
                  </m:oMath>
                </a14:m>
                <a:r>
                  <a:rPr lang="zh-CN" altLang="en-US" sz="3200" spc="-10" dirty="0">
                    <a:latin typeface="+mn-ea"/>
                  </a:rPr>
                  <a:t>数量的样本能被“打散”</a:t>
                </a:r>
                <a:endParaRPr lang="en-US" altLang="zh-CN" sz="3200" spc="-10" dirty="0">
                  <a:latin typeface="+mn-ea"/>
                </a:endParaRPr>
              </a:p>
            </p:txBody>
          </p:sp>
        </mc:Choice>
        <mc:Fallback xmlns="">
          <p:sp>
            <p:nvSpPr>
              <p:cNvPr id="15" name="文本框 119">
                <a:extLst>
                  <a:ext uri="{FF2B5EF4-FFF2-40B4-BE49-F238E27FC236}">
                    <a16:creationId xmlns:a16="http://schemas.microsoft.com/office/drawing/2014/main" id="{198EBE68-B593-2D46-8E48-C8F052494BE4}"/>
                  </a:ext>
                </a:extLst>
              </p:cNvPr>
              <p:cNvSpPr txBox="1">
                <a:spLocks noRot="1" noChangeAspect="1" noMove="1" noResize="1" noEditPoints="1" noAdjustHandles="1" noChangeArrowheads="1" noChangeShapeType="1" noTextEdit="1"/>
              </p:cNvSpPr>
              <p:nvPr/>
            </p:nvSpPr>
            <p:spPr>
              <a:xfrm>
                <a:off x="1121861" y="1961908"/>
                <a:ext cx="9408027" cy="633187"/>
              </a:xfrm>
              <a:prstGeom prst="rect">
                <a:avLst/>
              </a:prstGeom>
              <a:blipFill>
                <a:blip r:embed="rId4"/>
                <a:stretch>
                  <a:fillRect l="-1619"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33540C8E-05BF-754B-9430-F71FC9CF5CB0}"/>
                  </a:ext>
                </a:extLst>
              </p:cNvPr>
              <p:cNvSpPr txBox="1"/>
              <p:nvPr/>
            </p:nvSpPr>
            <p:spPr>
              <a:xfrm>
                <a:off x="1121860" y="2795813"/>
                <a:ext cx="8775787" cy="633187"/>
              </a:xfrm>
              <a:prstGeom prst="rect">
                <a:avLst/>
              </a:prstGeom>
              <a:noFill/>
            </p:spPr>
            <p:txBody>
              <a:bodyPr wrap="square" rtlCol="0">
                <a:spAutoFit/>
              </a:bodyPr>
              <a:lstStyle/>
              <a:p>
                <a:pPr>
                  <a:lnSpc>
                    <a:spcPct val="120000"/>
                  </a:lnSpc>
                </a:pPr>
                <a:r>
                  <a:rPr lang="en-US" altLang="zh-CN" sz="3200" spc="-10" dirty="0">
                    <a:latin typeface="+mn-ea"/>
                  </a:rPr>
                  <a:t>B</a:t>
                </a:r>
                <a:r>
                  <a:rPr lang="zh-CN" altLang="en-US" sz="3200" spc="-10" dirty="0">
                    <a:latin typeface="+mn-ea"/>
                  </a:rPr>
                  <a:t>、任何数量为</a:t>
                </a:r>
                <a14:m>
                  <m:oMath xmlns:m="http://schemas.openxmlformats.org/officeDocument/2006/math">
                    <m:r>
                      <a:rPr lang="en-US" altLang="zh-CN" sz="3200" i="1" spc="-10" dirty="0">
                        <a:latin typeface="Cambria Math" panose="02040503050406030204" pitchFamily="18" charset="0"/>
                      </a:rPr>
                      <m:t>𝑑</m:t>
                    </m:r>
                    <m:r>
                      <a:rPr lang="en-US" altLang="zh-CN" sz="3200" i="1" spc="-10" dirty="0">
                        <a:latin typeface="Cambria Math" panose="02040503050406030204" pitchFamily="18" charset="0"/>
                      </a:rPr>
                      <m:t>+1</m:t>
                    </m:r>
                  </m:oMath>
                </a14:m>
                <a:r>
                  <a:rPr lang="zh-CN" altLang="en-US" sz="3200" spc="-10" dirty="0">
                    <a:latin typeface="+mn-ea"/>
                  </a:rPr>
                  <a:t>的样本都能被“打散”</a:t>
                </a:r>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33540C8E-05BF-754B-9430-F71FC9CF5CB0}"/>
                  </a:ext>
                </a:extLst>
              </p:cNvPr>
              <p:cNvSpPr txBox="1">
                <a:spLocks noRot="1" noChangeAspect="1" noMove="1" noResize="1" noEditPoints="1" noAdjustHandles="1" noChangeArrowheads="1" noChangeShapeType="1" noTextEdit="1"/>
              </p:cNvSpPr>
              <p:nvPr/>
            </p:nvSpPr>
            <p:spPr>
              <a:xfrm>
                <a:off x="1121860" y="2795813"/>
                <a:ext cx="8775787" cy="633187"/>
              </a:xfrm>
              <a:prstGeom prst="rect">
                <a:avLst/>
              </a:prstGeom>
              <a:blipFill>
                <a:blip r:embed="rId5"/>
                <a:stretch>
                  <a:fillRect l="-1734" t="-588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19">
                <a:extLst>
                  <a:ext uri="{FF2B5EF4-FFF2-40B4-BE49-F238E27FC236}">
                    <a16:creationId xmlns:a16="http://schemas.microsoft.com/office/drawing/2014/main" id="{EEF7A955-DAE5-044A-B498-AEAF5C34CEE1}"/>
                  </a:ext>
                </a:extLst>
              </p:cNvPr>
              <p:cNvSpPr txBox="1"/>
              <p:nvPr/>
            </p:nvSpPr>
            <p:spPr>
              <a:xfrm>
                <a:off x="1121861" y="3629718"/>
                <a:ext cx="9408027" cy="633187"/>
              </a:xfrm>
              <a:prstGeom prst="rect">
                <a:avLst/>
              </a:prstGeom>
              <a:noFill/>
            </p:spPr>
            <p:txBody>
              <a:bodyPr wrap="square" rtlCol="0">
                <a:spAutoFit/>
              </a:bodyPr>
              <a:lstStyle/>
              <a:p>
                <a:pPr>
                  <a:lnSpc>
                    <a:spcPct val="120000"/>
                  </a:lnSpc>
                </a:pPr>
                <a:r>
                  <a:rPr lang="en-US" altLang="zh-CN" sz="3200" spc="-10" dirty="0">
                    <a:latin typeface="+mn-ea"/>
                  </a:rPr>
                  <a:t>C</a:t>
                </a:r>
                <a:r>
                  <a:rPr lang="zh-CN" altLang="en-US" sz="3200" spc="-10" dirty="0">
                    <a:latin typeface="+mn-ea"/>
                  </a:rPr>
                  <a:t>、</a:t>
                </a:r>
                <a:r>
                  <a:rPr lang="zh-CN" altLang="en-CN" sz="3200" spc="-10" dirty="0">
                    <a:latin typeface="+mn-ea"/>
                  </a:rPr>
                  <a:t>存在</a:t>
                </a:r>
                <a:r>
                  <a:rPr lang="zh-CN" altLang="en-US" sz="3200" spc="-10" dirty="0">
                    <a:latin typeface="+mn-ea"/>
                  </a:rPr>
                  <a:t>某个或某些</a:t>
                </a:r>
                <a14:m>
                  <m:oMath xmlns:m="http://schemas.openxmlformats.org/officeDocument/2006/math">
                    <m:r>
                      <a:rPr lang="en-US" altLang="zh-CN" sz="3200" i="1" spc="-10" dirty="0">
                        <a:latin typeface="Cambria Math" panose="02040503050406030204" pitchFamily="18" charset="0"/>
                      </a:rPr>
                      <m:t>𝑑</m:t>
                    </m:r>
                    <m:r>
                      <a:rPr lang="en-US" altLang="zh-CN" sz="3200" i="1" spc="-10" dirty="0">
                        <a:latin typeface="Cambria Math" panose="02040503050406030204" pitchFamily="18" charset="0"/>
                      </a:rPr>
                      <m:t>+2</m:t>
                    </m:r>
                  </m:oMath>
                </a14:m>
                <a:r>
                  <a:rPr lang="zh-CN" altLang="en-US" sz="3200" spc="-10" dirty="0">
                    <a:latin typeface="+mn-ea"/>
                  </a:rPr>
                  <a:t>数量的样本能被“打散”</a:t>
                </a:r>
                <a:endParaRPr lang="en-US" altLang="zh-CN" sz="3200" spc="-10" dirty="0">
                  <a:latin typeface="+mn-ea"/>
                </a:endParaRPr>
              </a:p>
            </p:txBody>
          </p:sp>
        </mc:Choice>
        <mc:Fallback xmlns="">
          <p:sp>
            <p:nvSpPr>
              <p:cNvPr id="17" name="文本框 119">
                <a:extLst>
                  <a:ext uri="{FF2B5EF4-FFF2-40B4-BE49-F238E27FC236}">
                    <a16:creationId xmlns:a16="http://schemas.microsoft.com/office/drawing/2014/main" id="{EEF7A955-DAE5-044A-B498-AEAF5C34CEE1}"/>
                  </a:ext>
                </a:extLst>
              </p:cNvPr>
              <p:cNvSpPr txBox="1">
                <a:spLocks noRot="1" noChangeAspect="1" noMove="1" noResize="1" noEditPoints="1" noAdjustHandles="1" noChangeArrowheads="1" noChangeShapeType="1" noTextEdit="1"/>
              </p:cNvSpPr>
              <p:nvPr/>
            </p:nvSpPr>
            <p:spPr>
              <a:xfrm>
                <a:off x="1121861" y="3629718"/>
                <a:ext cx="9408027" cy="633187"/>
              </a:xfrm>
              <a:prstGeom prst="rect">
                <a:avLst/>
              </a:prstGeom>
              <a:blipFill>
                <a:blip r:embed="rId6"/>
                <a:stretch>
                  <a:fillRect l="-1619"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本框 119">
                <a:extLst>
                  <a:ext uri="{FF2B5EF4-FFF2-40B4-BE49-F238E27FC236}">
                    <a16:creationId xmlns:a16="http://schemas.microsoft.com/office/drawing/2014/main" id="{BA39D594-A402-C64F-B76D-D24721BA7FCF}"/>
                  </a:ext>
                </a:extLst>
              </p:cNvPr>
              <p:cNvSpPr txBox="1"/>
              <p:nvPr/>
            </p:nvSpPr>
            <p:spPr>
              <a:xfrm>
                <a:off x="1121860" y="4463623"/>
                <a:ext cx="8775787" cy="633187"/>
              </a:xfrm>
              <a:prstGeom prst="rect">
                <a:avLst/>
              </a:prstGeom>
              <a:noFill/>
            </p:spPr>
            <p:txBody>
              <a:bodyPr wrap="square" rtlCol="0">
                <a:spAutoFit/>
              </a:bodyPr>
              <a:lstStyle/>
              <a:p>
                <a:pPr>
                  <a:lnSpc>
                    <a:spcPct val="120000"/>
                  </a:lnSpc>
                </a:pPr>
                <a:r>
                  <a:rPr lang="en-US" altLang="zh-CN" sz="3200" spc="-10" dirty="0">
                    <a:latin typeface="+mn-ea"/>
                  </a:rPr>
                  <a:t>D</a:t>
                </a:r>
                <a:r>
                  <a:rPr lang="zh-CN" altLang="en-US" sz="3200" spc="-10" dirty="0">
                    <a:latin typeface="+mn-ea"/>
                  </a:rPr>
                  <a:t>、任何数量为</a:t>
                </a:r>
                <a14:m>
                  <m:oMath xmlns:m="http://schemas.openxmlformats.org/officeDocument/2006/math">
                    <m:r>
                      <a:rPr lang="en-US" altLang="zh-CN" sz="3200" i="1" spc="-10" dirty="0">
                        <a:latin typeface="Cambria Math" panose="02040503050406030204" pitchFamily="18" charset="0"/>
                      </a:rPr>
                      <m:t>𝑑</m:t>
                    </m:r>
                    <m:r>
                      <a:rPr lang="en-US" altLang="zh-CN" sz="3200" i="1" spc="-10" dirty="0">
                        <a:latin typeface="Cambria Math" panose="02040503050406030204" pitchFamily="18" charset="0"/>
                      </a:rPr>
                      <m:t>+2</m:t>
                    </m:r>
                  </m:oMath>
                </a14:m>
                <a:r>
                  <a:rPr lang="zh-CN" altLang="en-US" sz="3200" spc="-10" dirty="0">
                    <a:latin typeface="+mn-ea"/>
                  </a:rPr>
                  <a:t>的</a:t>
                </a:r>
                <a:r>
                  <a:rPr lang="zh-CN" altLang="en-US" sz="3200" spc="-10">
                    <a:latin typeface="+mn-ea"/>
                  </a:rPr>
                  <a:t>样本都</a:t>
                </a:r>
                <a:r>
                  <a:rPr lang="zh-CN" altLang="en-US" sz="3200" spc="-10" dirty="0">
                    <a:latin typeface="+mn-ea"/>
                  </a:rPr>
                  <a:t>不能被“打散”</a:t>
                </a:r>
                <a:endParaRPr lang="en-US" altLang="zh-CN" sz="3200" spc="-10" dirty="0">
                  <a:latin typeface="+mn-ea"/>
                </a:endParaRPr>
              </a:p>
            </p:txBody>
          </p:sp>
        </mc:Choice>
        <mc:Fallback xmlns="">
          <p:sp>
            <p:nvSpPr>
              <p:cNvPr id="18" name="文本框 119">
                <a:extLst>
                  <a:ext uri="{FF2B5EF4-FFF2-40B4-BE49-F238E27FC236}">
                    <a16:creationId xmlns:a16="http://schemas.microsoft.com/office/drawing/2014/main" id="{BA39D594-A402-C64F-B76D-D24721BA7FCF}"/>
                  </a:ext>
                </a:extLst>
              </p:cNvPr>
              <p:cNvSpPr txBox="1">
                <a:spLocks noRot="1" noChangeAspect="1" noMove="1" noResize="1" noEditPoints="1" noAdjustHandles="1" noChangeArrowheads="1" noChangeShapeType="1" noTextEdit="1"/>
              </p:cNvSpPr>
              <p:nvPr/>
            </p:nvSpPr>
            <p:spPr>
              <a:xfrm>
                <a:off x="1121860" y="4463623"/>
                <a:ext cx="8775787" cy="633187"/>
              </a:xfrm>
              <a:prstGeom prst="rect">
                <a:avLst/>
              </a:prstGeom>
              <a:blipFill>
                <a:blip r:embed="rId7"/>
                <a:stretch>
                  <a:fillRect l="-1734" t="-3922" b="-31373"/>
                </a:stretch>
              </a:blipFill>
            </p:spPr>
            <p:txBody>
              <a:bodyPr/>
              <a:lstStyle/>
              <a:p>
                <a:r>
                  <a:rPr lang="en-CN">
                    <a:noFill/>
                  </a:rPr>
                  <a:t> </a:t>
                </a:r>
              </a:p>
            </p:txBody>
          </p:sp>
        </mc:Fallback>
      </mc:AlternateContent>
      <p:sp>
        <p:nvSpPr>
          <p:cNvPr id="19" name="Text Box 314">
            <a:extLst>
              <a:ext uri="{FF2B5EF4-FFF2-40B4-BE49-F238E27FC236}">
                <a16:creationId xmlns:a16="http://schemas.microsoft.com/office/drawing/2014/main" id="{741C8B64-5C32-5F4A-8341-86B627F95D16}"/>
              </a:ext>
            </a:extLst>
          </p:cNvPr>
          <p:cNvSpPr txBox="1">
            <a:spLocks noChangeArrowheads="1"/>
          </p:cNvSpPr>
          <p:nvPr/>
        </p:nvSpPr>
        <p:spPr bwMode="auto">
          <a:xfrm>
            <a:off x="212154" y="4463623"/>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234397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zh-CN" altLang="en-CN" sz="4000" dirty="0"/>
              <a:t>本章小结</a:t>
            </a:r>
            <a:endParaRPr lang="zh-CN" altLang="en-US" sz="4000" dirty="0"/>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F9260F1B-80EE-FD47-A38C-FCE2E775FA7B}"/>
                  </a:ext>
                </a:extLst>
              </p:cNvPr>
              <p:cNvSpPr txBox="1"/>
              <p:nvPr/>
            </p:nvSpPr>
            <p:spPr>
              <a:xfrm>
                <a:off x="305105" y="957101"/>
                <a:ext cx="11939217"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latin typeface="+mn-ea"/>
                  </a:rPr>
                  <a:t>机器可学习性分析：</a:t>
                </a:r>
                <a14:m>
                  <m:oMath xmlns:m="http://schemas.openxmlformats.org/officeDocument/2006/math">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out</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in</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r>
                      <a:rPr lang="en-US" altLang="zh-CN" sz="3200" b="0" i="0" spc="-10" smtClean="0">
                        <a:solidFill>
                          <a:schemeClr val="accent1"/>
                        </a:solidFill>
                        <a:latin typeface="Cambria Math" panose="02040503050406030204" pitchFamily="18" charset="0"/>
                        <a:ea typeface="Cambria Math" panose="02040503050406030204" pitchFamily="18" charset="0"/>
                      </a:rPr>
                      <m:t>0</m:t>
                    </m:r>
                  </m:oMath>
                </a14:m>
                <a:endParaRPr lang="en-US" altLang="zh-CN" sz="3200" spc="-10" dirty="0">
                  <a:latin typeface="+mn-ea"/>
                </a:endParaRPr>
              </a:p>
            </p:txBody>
          </p:sp>
        </mc:Choice>
        <mc:Fallback xmlns="">
          <p:sp>
            <p:nvSpPr>
              <p:cNvPr id="5" name="文本框 119">
                <a:extLst>
                  <a:ext uri="{FF2B5EF4-FFF2-40B4-BE49-F238E27FC236}">
                    <a16:creationId xmlns:a16="http://schemas.microsoft.com/office/drawing/2014/main" id="{F9260F1B-80EE-FD47-A38C-FCE2E775FA7B}"/>
                  </a:ext>
                </a:extLst>
              </p:cNvPr>
              <p:cNvSpPr txBox="1">
                <a:spLocks noRot="1" noChangeAspect="1" noMove="1" noResize="1" noEditPoints="1" noAdjustHandles="1" noChangeArrowheads="1" noChangeShapeType="1" noTextEdit="1"/>
              </p:cNvSpPr>
              <p:nvPr/>
            </p:nvSpPr>
            <p:spPr>
              <a:xfrm>
                <a:off x="305105" y="957101"/>
                <a:ext cx="11939217" cy="633187"/>
              </a:xfrm>
              <a:prstGeom prst="rect">
                <a:avLst/>
              </a:prstGeom>
              <a:blipFill>
                <a:blip r:embed="rId3"/>
                <a:stretch>
                  <a:fillRect l="-1275"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114DD10A-8A9E-B648-9D68-0B3B00B1B36B}"/>
                  </a:ext>
                </a:extLst>
              </p:cNvPr>
              <p:cNvSpPr txBox="1"/>
              <p:nvPr/>
            </p:nvSpPr>
            <p:spPr>
              <a:xfrm>
                <a:off x="853745" y="1739007"/>
                <a:ext cx="11390577" cy="1223092"/>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当假设空间规模</a:t>
                </a:r>
                <a14:m>
                  <m:oMath xmlns:m="http://schemas.openxmlformats.org/officeDocument/2006/math">
                    <m:r>
                      <a:rPr lang="en-US" altLang="zh-CN" sz="3200" b="0" i="1" spc="-10" smtClean="0">
                        <a:solidFill>
                          <a:schemeClr val="accent1"/>
                        </a:solidFill>
                        <a:latin typeface="Cambria Math" panose="02040503050406030204" pitchFamily="18" charset="0"/>
                      </a:rPr>
                      <m:t>𝑀</m:t>
                    </m:r>
                  </m:oMath>
                </a14:m>
                <a:r>
                  <a:rPr lang="zh-CN" altLang="en-CN" sz="3200" spc="-10" dirty="0">
                    <a:latin typeface="+mn-ea"/>
                  </a:rPr>
                  <a:t>有限时</a:t>
                </a:r>
                <a:r>
                  <a:rPr lang="zh-CN" altLang="en-US" sz="3200" spc="-10" dirty="0">
                    <a:latin typeface="+mn-ea"/>
                  </a:rPr>
                  <a:t>，由</a:t>
                </a:r>
                <a:r>
                  <a:rPr lang="zh-CN" altLang="en-US" sz="3200" spc="-10">
                    <a:solidFill>
                      <a:srgbClr val="FF0000"/>
                    </a:solidFill>
                    <a:latin typeface="+mn-ea"/>
                  </a:rPr>
                  <a:t>霍夫丁不等式</a:t>
                </a:r>
                <a14:m>
                  <m:oMath xmlns:m="http://schemas.openxmlformats.org/officeDocument/2006/math">
                    <m:r>
                      <a:rPr lang="en-US" altLang="zh-CN" sz="3200" b="0" i="1" spc="-10">
                        <a:latin typeface="Cambria Math" panose="02040503050406030204" pitchFamily="18" charset="0"/>
                      </a:rPr>
                      <m:t>𝑃</m:t>
                    </m:r>
                    <m:d>
                      <m:dPr>
                        <m:ctrlPr>
                          <a:rPr lang="en-US" altLang="zh-CN" sz="3200" i="1" spc="-10">
                            <a:latin typeface="Cambria Math" panose="02040503050406030204" pitchFamily="18" charset="0"/>
                          </a:rPr>
                        </m:ctrlPr>
                      </m:dPr>
                      <m:e>
                        <m:d>
                          <m:dPr>
                            <m:begChr m:val="|"/>
                            <m:endChr m:val="|"/>
                            <m:ctrlPr>
                              <a:rPr lang="en-US" altLang="zh-CN" sz="3200" i="1" spc="-10">
                                <a:latin typeface="Cambria Math" panose="02040503050406030204" pitchFamily="18" charset="0"/>
                              </a:rPr>
                            </m:ctrlPr>
                          </m:dPr>
                          <m:e>
                            <m:sSub>
                              <m:sSubPr>
                                <m:ctrlPr>
                                  <a:rPr lang="en-US" altLang="zh-CN" sz="3200" i="1" spc="-10">
                                    <a:latin typeface="Cambria Math" panose="02040503050406030204" pitchFamily="18" charset="0"/>
                                  </a:rPr>
                                </m:ctrlPr>
                              </m:sSubPr>
                              <m:e>
                                <m:r>
                                  <a:rPr lang="en-US" altLang="zh-CN" sz="3200" b="0" i="1" spc="-10">
                                    <a:latin typeface="Cambria Math" panose="02040503050406030204" pitchFamily="18" charset="0"/>
                                  </a:rPr>
                                  <m:t>𝐸</m:t>
                                </m:r>
                              </m:e>
                              <m:sub>
                                <m:r>
                                  <a:rPr lang="en-US" altLang="zh-CN" sz="3200" b="0" i="1" spc="-10">
                                    <a:latin typeface="Cambria Math" panose="02040503050406030204" pitchFamily="18" charset="0"/>
                                  </a:rPr>
                                  <m:t>𝑖𝑛</m:t>
                                </m:r>
                              </m:sub>
                            </m:sSub>
                            <m:r>
                              <a:rPr lang="en-US" altLang="zh-CN" sz="3200" b="0" i="1" spc="-10">
                                <a:latin typeface="Cambria Math" panose="02040503050406030204" pitchFamily="18" charset="0"/>
                              </a:rPr>
                              <m:t>(</m:t>
                            </m:r>
                            <m:r>
                              <a:rPr lang="en-US" altLang="zh-CN" sz="3200" b="0" i="1" spc="-10">
                                <a:latin typeface="Cambria Math" panose="02040503050406030204" pitchFamily="18" charset="0"/>
                              </a:rPr>
                              <m:t>h</m:t>
                            </m:r>
                            <m:r>
                              <a:rPr lang="en-US" altLang="zh-CN" sz="3200" b="0" i="1" spc="-10">
                                <a:latin typeface="Cambria Math" panose="02040503050406030204" pitchFamily="18" charset="0"/>
                              </a:rPr>
                              <m:t>)−</m:t>
                            </m:r>
                            <m:sSub>
                              <m:sSubPr>
                                <m:ctrlPr>
                                  <a:rPr lang="en-US" altLang="zh-CN" sz="3200" i="1" spc="-10">
                                    <a:latin typeface="Cambria Math" panose="02040503050406030204" pitchFamily="18" charset="0"/>
                                  </a:rPr>
                                </m:ctrlPr>
                              </m:sSubPr>
                              <m:e>
                                <m:r>
                                  <a:rPr lang="en-US" altLang="zh-CN" sz="3200" b="0" i="1" spc="-10">
                                    <a:latin typeface="Cambria Math" panose="02040503050406030204" pitchFamily="18" charset="0"/>
                                  </a:rPr>
                                  <m:t>𝐸</m:t>
                                </m:r>
                              </m:e>
                              <m:sub>
                                <m:r>
                                  <a:rPr lang="en-US" altLang="zh-CN" sz="3200" b="0" i="1" spc="-10">
                                    <a:latin typeface="Cambria Math" panose="02040503050406030204" pitchFamily="18" charset="0"/>
                                  </a:rPr>
                                  <m:t>𝑜𝑢𝑡</m:t>
                                </m:r>
                              </m:sub>
                            </m:sSub>
                            <m:r>
                              <a:rPr lang="en-US" altLang="zh-CN" sz="3200" b="0" i="1" spc="-10">
                                <a:latin typeface="Cambria Math" panose="02040503050406030204" pitchFamily="18" charset="0"/>
                              </a:rPr>
                              <m:t>(</m:t>
                            </m:r>
                            <m:r>
                              <a:rPr lang="en-US" altLang="zh-CN" sz="3200" b="0" i="1" spc="-10">
                                <a:latin typeface="Cambria Math" panose="02040503050406030204" pitchFamily="18" charset="0"/>
                              </a:rPr>
                              <m:t>h</m:t>
                            </m:r>
                            <m:r>
                              <a:rPr lang="en-US" altLang="zh-CN" sz="3200" b="0" i="1" spc="-10">
                                <a:latin typeface="Cambria Math" panose="02040503050406030204" pitchFamily="18" charset="0"/>
                              </a:rPr>
                              <m:t>)</m:t>
                            </m:r>
                          </m:e>
                        </m:d>
                        <m:r>
                          <a:rPr lang="en-US" altLang="zh-CN" sz="3200" b="0" i="1" spc="-10">
                            <a:latin typeface="Cambria Math" panose="02040503050406030204" pitchFamily="18" charset="0"/>
                          </a:rPr>
                          <m:t>&gt;</m:t>
                        </m:r>
                        <m:r>
                          <a:rPr lang="en-US" altLang="zh-CN" sz="3200" b="0" i="1" spc="-10">
                            <a:latin typeface="Cambria Math" panose="02040503050406030204" pitchFamily="18" charset="0"/>
                            <a:ea typeface="Cambria Math" panose="02040503050406030204" pitchFamily="18" charset="0"/>
                          </a:rPr>
                          <m:t>𝜀</m:t>
                        </m:r>
                      </m:e>
                    </m:d>
                    <m:r>
                      <a:rPr lang="en-US" altLang="zh-CN" sz="3200" b="0" i="1" spc="-10">
                        <a:latin typeface="Cambria Math" panose="02040503050406030204" pitchFamily="18" charset="0"/>
                        <a:ea typeface="Cambria Math" panose="02040503050406030204" pitchFamily="18" charset="0"/>
                      </a:rPr>
                      <m:t>≤</m:t>
                    </m:r>
                    <m:r>
                      <a:rPr lang="en-US" altLang="zh-CN" sz="3200" b="0" i="1" spc="-10">
                        <a:latin typeface="Cambria Math" panose="02040503050406030204" pitchFamily="18" charset="0"/>
                      </a:rPr>
                      <m:t>2</m:t>
                    </m:r>
                    <m:r>
                      <a:rPr lang="en-US" altLang="zh-CN" sz="3200" b="0" i="1" spc="-10" smtClean="0">
                        <a:solidFill>
                          <a:schemeClr val="accent1"/>
                        </a:solidFill>
                        <a:latin typeface="Cambria Math" panose="02040503050406030204" pitchFamily="18" charset="0"/>
                      </a:rPr>
                      <m:t>𝑀</m:t>
                    </m:r>
                    <m:r>
                      <m:rPr>
                        <m:sty m:val="p"/>
                      </m:rPr>
                      <a:rPr lang="en-US" altLang="zh-CN" sz="3200" b="0" i="1" spc="-10">
                        <a:latin typeface="Cambria Math" panose="02040503050406030204" pitchFamily="18" charset="0"/>
                      </a:rPr>
                      <m:t>ex</m:t>
                    </m:r>
                    <m:func>
                      <m:funcPr>
                        <m:ctrlPr>
                          <a:rPr lang="en-US" altLang="zh-CN" sz="3200" i="1" spc="-10">
                            <a:latin typeface="Cambria Math" panose="02040503050406030204" pitchFamily="18" charset="0"/>
                          </a:rPr>
                        </m:ctrlPr>
                      </m:funcPr>
                      <m:fName>
                        <m:r>
                          <m:rPr>
                            <m:sty m:val="p"/>
                          </m:rPr>
                          <a:rPr lang="en-US" altLang="zh-CN" sz="3200" b="0" i="1" spc="-10">
                            <a:latin typeface="Cambria Math" panose="02040503050406030204" pitchFamily="18" charset="0"/>
                          </a:rPr>
                          <m:t>p</m:t>
                        </m:r>
                      </m:fName>
                      <m:e>
                        <m:d>
                          <m:dPr>
                            <m:ctrlPr>
                              <a:rPr lang="en-US" altLang="zh-CN" sz="3200" i="1" spc="-10">
                                <a:latin typeface="Cambria Math" panose="02040503050406030204" pitchFamily="18" charset="0"/>
                              </a:rPr>
                            </m:ctrlPr>
                          </m:dPr>
                          <m:e>
                            <m:r>
                              <a:rPr lang="en-US" altLang="zh-CN" sz="3200" b="0" i="1" spc="-10">
                                <a:latin typeface="Cambria Math" panose="02040503050406030204" pitchFamily="18" charset="0"/>
                              </a:rPr>
                              <m:t>−2</m:t>
                            </m:r>
                            <m:sSup>
                              <m:sSupPr>
                                <m:ctrlPr>
                                  <a:rPr lang="en-US" altLang="zh-CN" sz="3200" i="1" spc="-10">
                                    <a:latin typeface="Cambria Math" panose="02040503050406030204" pitchFamily="18" charset="0"/>
                                  </a:rPr>
                                </m:ctrlPr>
                              </m:sSupPr>
                              <m:e>
                                <m:r>
                                  <a:rPr lang="en-US" altLang="zh-CN" sz="3200" b="0" i="1" spc="-10">
                                    <a:latin typeface="Cambria Math" panose="02040503050406030204" pitchFamily="18" charset="0"/>
                                    <a:ea typeface="Cambria Math" panose="02040503050406030204" pitchFamily="18" charset="0"/>
                                  </a:rPr>
                                  <m:t>𝜀</m:t>
                                </m:r>
                              </m:e>
                              <m:sup>
                                <m:r>
                                  <a:rPr lang="en-US" altLang="zh-CN" sz="3200" b="0" i="1" spc="-10">
                                    <a:latin typeface="Cambria Math" panose="02040503050406030204" pitchFamily="18" charset="0"/>
                                  </a:rPr>
                                  <m:t>2</m:t>
                                </m:r>
                              </m:sup>
                            </m:sSup>
                            <m:r>
                              <a:rPr lang="en-US" altLang="zh-CN" sz="3200" b="0" i="1" spc="-10">
                                <a:latin typeface="Cambria Math" panose="02040503050406030204" pitchFamily="18" charset="0"/>
                              </a:rPr>
                              <m:t>𝑁</m:t>
                            </m:r>
                          </m:e>
                        </m:d>
                      </m:e>
                    </m:func>
                  </m:oMath>
                </a14:m>
                <a:r>
                  <a:rPr lang="zh-CN" altLang="en-US" sz="3200" spc="-10" dirty="0">
                    <a:latin typeface="+mn-ea"/>
                  </a:rPr>
                  <a:t>可知存在</a:t>
                </a:r>
                <a14:m>
                  <m:oMath xmlns:m="http://schemas.openxmlformats.org/officeDocument/2006/math">
                    <m:sSub>
                      <m:sSubPr>
                        <m:ctrlPr>
                          <a:rPr lang="en-US" altLang="zh-CN" sz="3200" i="1" spc="-10" smtClean="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a:rPr lang="en-US" altLang="zh-CN" sz="3200" i="1" spc="-10">
                            <a:solidFill>
                              <a:schemeClr val="accent1"/>
                            </a:solidFill>
                            <a:latin typeface="Cambria Math" panose="02040503050406030204" pitchFamily="18" charset="0"/>
                          </a:rPr>
                          <m:t>𝑖𝑛</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a:rPr lang="en-US" altLang="zh-CN" sz="3200" i="1" spc="-10">
                            <a:solidFill>
                              <a:schemeClr val="accent1"/>
                            </a:solidFill>
                            <a:latin typeface="Cambria Math" panose="02040503050406030204" pitchFamily="18" charset="0"/>
                          </a:rPr>
                          <m:t>𝑜𝑢𝑡</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oMath>
                </a14:m>
                <a:endParaRPr lang="en-US" altLang="zh-CN" sz="3200" spc="-10" dirty="0">
                  <a:latin typeface="+mn-ea"/>
                </a:endParaRPr>
              </a:p>
            </p:txBody>
          </p:sp>
        </mc:Choice>
        <mc:Fallback xmlns="">
          <p:sp>
            <p:nvSpPr>
              <p:cNvPr id="6" name="文本框 119">
                <a:extLst>
                  <a:ext uri="{FF2B5EF4-FFF2-40B4-BE49-F238E27FC236}">
                    <a16:creationId xmlns:a16="http://schemas.microsoft.com/office/drawing/2014/main" id="{114DD10A-8A9E-B648-9D68-0B3B00B1B36B}"/>
                  </a:ext>
                </a:extLst>
              </p:cNvPr>
              <p:cNvSpPr txBox="1">
                <a:spLocks noRot="1" noChangeAspect="1" noMove="1" noResize="1" noEditPoints="1" noAdjustHandles="1" noChangeArrowheads="1" noChangeShapeType="1" noTextEdit="1"/>
              </p:cNvSpPr>
              <p:nvPr/>
            </p:nvSpPr>
            <p:spPr>
              <a:xfrm>
                <a:off x="853745" y="1739007"/>
                <a:ext cx="11390577" cy="1223092"/>
              </a:xfrm>
              <a:prstGeom prst="rect">
                <a:avLst/>
              </a:prstGeom>
              <a:blipFill>
                <a:blip r:embed="rId4"/>
                <a:stretch>
                  <a:fillRect l="-1225" t="-62245" b="-10102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407BBD53-55D3-D845-A835-04E5EF8F5FCE}"/>
                  </a:ext>
                </a:extLst>
              </p:cNvPr>
              <p:cNvSpPr txBox="1"/>
              <p:nvPr/>
            </p:nvSpPr>
            <p:spPr>
              <a:xfrm>
                <a:off x="804650" y="3207381"/>
                <a:ext cx="11145997"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当</a:t>
                </a:r>
                <a14:m>
                  <m:oMath xmlns:m="http://schemas.openxmlformats.org/officeDocument/2006/math">
                    <m:r>
                      <a:rPr lang="en-US" altLang="zh-CN" sz="3200" b="0" i="1" spc="-10" smtClean="0">
                        <a:solidFill>
                          <a:schemeClr val="accent1"/>
                        </a:solidFill>
                        <a:latin typeface="Cambria Math" panose="02040503050406030204" pitchFamily="18" charset="0"/>
                      </a:rPr>
                      <m:t>𝑀</m:t>
                    </m:r>
                  </m:oMath>
                </a14:m>
                <a:r>
                  <a:rPr lang="zh-CN" altLang="en-US" sz="3200" spc="-10" dirty="0">
                    <a:latin typeface="+mn-ea"/>
                  </a:rPr>
                  <a:t>无</a:t>
                </a:r>
                <a:r>
                  <a:rPr lang="zh-CN" altLang="en-CN" sz="3200" spc="-10" dirty="0">
                    <a:latin typeface="+mn-ea"/>
                  </a:rPr>
                  <a:t>限时</a:t>
                </a:r>
                <a:r>
                  <a:rPr lang="zh-CN" altLang="en-US" sz="3200" spc="-10" dirty="0">
                    <a:latin typeface="+mn-ea"/>
                  </a:rPr>
                  <a:t>，</a:t>
                </a:r>
                <a:r>
                  <a:rPr lang="zh-CN" altLang="en-CN" sz="3200" spc="-10" dirty="0">
                    <a:latin typeface="+mn-ea"/>
                  </a:rPr>
                  <a:t>若</a:t>
                </a:r>
                <a:r>
                  <a:rPr lang="zh-CN" altLang="en-US" sz="3200" spc="-10" dirty="0">
                    <a:latin typeface="+mn-ea"/>
                  </a:rPr>
                  <a:t>假设空间</a:t>
                </a:r>
                <a14:m>
                  <m:oMath xmlns:m="http://schemas.openxmlformats.org/officeDocument/2006/math">
                    <m:r>
                      <a:rPr lang="en-US" altLang="zh-CN" sz="3200" i="1" spc="-10" smtClean="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存在</a:t>
                </a:r>
                <a:r>
                  <a:rPr lang="en-US" altLang="zh-CN" sz="3200" spc="-10" dirty="0">
                    <a:solidFill>
                      <a:srgbClr val="FF0000"/>
                    </a:solidFill>
                    <a:latin typeface="+mn-ea"/>
                  </a:rPr>
                  <a:t>break</a:t>
                </a:r>
                <a:r>
                  <a:rPr lang="zh-CN" altLang="en-US" sz="3200" spc="-10" dirty="0">
                    <a:solidFill>
                      <a:srgbClr val="FF0000"/>
                    </a:solidFill>
                    <a:latin typeface="+mn-ea"/>
                  </a:rPr>
                  <a:t> </a:t>
                </a:r>
                <a:r>
                  <a:rPr lang="en-US" altLang="zh-CN" sz="3200" spc="-10" dirty="0">
                    <a:solidFill>
                      <a:srgbClr val="FF0000"/>
                    </a:solidFill>
                    <a:latin typeface="+mn-ea"/>
                  </a:rPr>
                  <a:t>point</a:t>
                </a:r>
                <a:r>
                  <a:rPr lang="zh-CN" altLang="en-US" sz="3200" spc="-10" dirty="0">
                    <a:latin typeface="+mn-ea"/>
                  </a:rPr>
                  <a:t>，即其</a:t>
                </a:r>
                <a:r>
                  <a:rPr lang="en-US" altLang="zh-CN" sz="3200" spc="-10" dirty="0">
                    <a:solidFill>
                      <a:srgbClr val="FF0000"/>
                    </a:solidFill>
                    <a:latin typeface="+mn-ea"/>
                  </a:rPr>
                  <a:t>VC</a:t>
                </a:r>
                <a:r>
                  <a:rPr lang="zh-CN" altLang="en-US" sz="3200" spc="-10" dirty="0">
                    <a:solidFill>
                      <a:srgbClr val="FF0000"/>
                    </a:solidFill>
                    <a:latin typeface="+mn-ea"/>
                  </a:rPr>
                  <a:t>维</a:t>
                </a:r>
                <a:r>
                  <a:rPr lang="zh-CN" altLang="en-US" sz="3200" spc="-10" dirty="0">
                    <a:latin typeface="+mn-ea"/>
                  </a:rPr>
                  <a:t>有限，则其</a:t>
                </a:r>
                <a:r>
                  <a:rPr lang="zh-CN" altLang="en-CN" sz="3200" spc="-10" dirty="0">
                    <a:solidFill>
                      <a:srgbClr val="FF0000"/>
                    </a:solidFill>
                    <a:latin typeface="+mn-ea"/>
                  </a:rPr>
                  <a:t>成长函数</a:t>
                </a:r>
                <a14:m>
                  <m:oMath xmlns:m="http://schemas.openxmlformats.org/officeDocument/2006/math">
                    <m:sSub>
                      <m:sSubPr>
                        <m:ctrlPr>
                          <a:rPr lang="en-US" altLang="zh-CN" sz="3200" i="1" spc="-1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r>
                      <a:rPr lang="en-US" altLang="zh-CN" sz="3200" i="1" spc="-10">
                        <a:solidFill>
                          <a:srgbClr val="FF0000"/>
                        </a:solidFill>
                        <a:latin typeface="Cambria Math" panose="02040503050406030204" pitchFamily="18" charset="0"/>
                      </a:rPr>
                      <m:t>(</m:t>
                    </m:r>
                    <m:r>
                      <a:rPr lang="en-US" altLang="zh-CN" sz="3200" i="1" spc="-10">
                        <a:solidFill>
                          <a:srgbClr val="FF0000"/>
                        </a:solidFill>
                        <a:latin typeface="Cambria Math" panose="02040503050406030204" pitchFamily="18" charset="0"/>
                      </a:rPr>
                      <m:t>𝑁</m:t>
                    </m:r>
                    <m:r>
                      <a:rPr lang="en-US" altLang="zh-CN" sz="3200" i="1" spc="-10">
                        <a:solidFill>
                          <a:srgbClr val="FF0000"/>
                        </a:solidFill>
                        <a:latin typeface="Cambria Math" panose="02040503050406030204" pitchFamily="18" charset="0"/>
                      </a:rPr>
                      <m:t>)</m:t>
                    </m:r>
                  </m:oMath>
                </a14:m>
                <a:r>
                  <a:rPr lang="zh-CN" altLang="en-US" sz="3200" spc="-10" dirty="0">
                    <a:latin typeface="+mn-ea"/>
                  </a:rPr>
                  <a:t>为多项式函数，机器可学习</a:t>
                </a:r>
                <a:endParaRPr lang="en-US" altLang="zh-CN" sz="3200" spc="-10" dirty="0">
                  <a:latin typeface="+mn-ea"/>
                </a:endParaRPr>
              </a:p>
            </p:txBody>
          </p:sp>
        </mc:Choice>
        <mc:Fallback xmlns="">
          <p:sp>
            <p:nvSpPr>
              <p:cNvPr id="7" name="文本框 119">
                <a:extLst>
                  <a:ext uri="{FF2B5EF4-FFF2-40B4-BE49-F238E27FC236}">
                    <a16:creationId xmlns:a16="http://schemas.microsoft.com/office/drawing/2014/main" id="{407BBD53-55D3-D845-A835-04E5EF8F5FCE}"/>
                  </a:ext>
                </a:extLst>
              </p:cNvPr>
              <p:cNvSpPr txBox="1">
                <a:spLocks noRot="1" noChangeAspect="1" noMove="1" noResize="1" noEditPoints="1" noAdjustHandles="1" noChangeArrowheads="1" noChangeShapeType="1" noTextEdit="1"/>
              </p:cNvSpPr>
              <p:nvPr/>
            </p:nvSpPr>
            <p:spPr>
              <a:xfrm>
                <a:off x="804650" y="3207381"/>
                <a:ext cx="11145997" cy="1224118"/>
              </a:xfrm>
              <a:prstGeom prst="rect">
                <a:avLst/>
              </a:prstGeom>
              <a:blipFill>
                <a:blip r:embed="rId5"/>
                <a:stretch>
                  <a:fillRect l="-1253" t="-2062" r="-456" b="-164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755497DE-2E78-E747-A470-47858614C4F4}"/>
                  </a:ext>
                </a:extLst>
              </p:cNvPr>
              <p:cNvSpPr txBox="1"/>
              <p:nvPr/>
            </p:nvSpPr>
            <p:spPr>
              <a:xfrm>
                <a:off x="804650" y="4676781"/>
                <a:ext cx="11145997" cy="1224118"/>
              </a:xfrm>
              <a:prstGeom prst="rect">
                <a:avLst/>
              </a:prstGeom>
              <a:noFill/>
            </p:spPr>
            <p:txBody>
              <a:bodyPr wrap="square" rtlCol="0">
                <a:spAutoFit/>
              </a:bodyPr>
              <a:lstStyle/>
              <a:p>
                <a:pPr marL="457200" indent="-457200">
                  <a:lnSpc>
                    <a:spcPct val="120000"/>
                  </a:lnSpc>
                  <a:buFont typeface="Wingdings" pitchFamily="2" charset="2"/>
                  <a:buChar char="ü"/>
                </a:pPr>
                <a:r>
                  <a:rPr lang="en-US" altLang="zh-CN" sz="3200" spc="-10" dirty="0">
                    <a:latin typeface="+mn-ea"/>
                  </a:rPr>
                  <a:t>VC</a:t>
                </a:r>
                <a:r>
                  <a:rPr lang="zh-CN" altLang="en-US" sz="3200" spc="-10" dirty="0">
                    <a:latin typeface="+mn-ea"/>
                  </a:rPr>
                  <a:t>维</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𝑑</m:t>
                        </m:r>
                      </m:e>
                      <m:sub>
                        <m:r>
                          <m:rPr>
                            <m:sty m:val="p"/>
                          </m:rPr>
                          <a:rPr lang="en-US" altLang="zh-CN" sz="3200" spc="-10">
                            <a:latin typeface="Cambria Math" panose="02040503050406030204" pitchFamily="18" charset="0"/>
                          </a:rPr>
                          <m:t>VC</m:t>
                        </m:r>
                      </m:sub>
                    </m:sSub>
                  </m:oMath>
                </a14:m>
                <a:r>
                  <a:rPr lang="zh-CN" altLang="en-US" sz="3200" spc="-10" dirty="0">
                    <a:latin typeface="+mn-ea"/>
                  </a:rPr>
                  <a:t>对模型复杂度及模型误差均有影响，存在使得预测误差最小的中间值</a:t>
                </a:r>
                <a14:m>
                  <m:oMath xmlns:m="http://schemas.openxmlformats.org/officeDocument/2006/math">
                    <m:sSubSup>
                      <m:sSubSupPr>
                        <m:ctrlPr>
                          <a:rPr lang="en-US" altLang="zh-CN" sz="3200" i="1" spc="-10">
                            <a:latin typeface="Cambria Math" panose="02040503050406030204" pitchFamily="18" charset="0"/>
                          </a:rPr>
                        </m:ctrlPr>
                      </m:sSubSupPr>
                      <m:e>
                        <m:r>
                          <a:rPr lang="en-US" altLang="zh-CN" sz="3200" i="1" spc="-10">
                            <a:latin typeface="Cambria Math" panose="02040503050406030204" pitchFamily="18" charset="0"/>
                          </a:rPr>
                          <m:t>𝑑</m:t>
                        </m:r>
                      </m:e>
                      <m:sub>
                        <m:r>
                          <m:rPr>
                            <m:sty m:val="p"/>
                          </m:rPr>
                          <a:rPr lang="en-US" altLang="zh-CN" sz="3200" i="1" spc="-10">
                            <a:latin typeface="Cambria Math" panose="02040503050406030204" pitchFamily="18" charset="0"/>
                          </a:rPr>
                          <m:t>VC</m:t>
                        </m:r>
                      </m:sub>
                      <m:sup>
                        <m:r>
                          <a:rPr lang="zh-CN" altLang="en-US" sz="3200" i="1" spc="-10">
                            <a:latin typeface="Cambria Math" panose="02040503050406030204" pitchFamily="18" charset="0"/>
                          </a:rPr>
                          <m:t>∗</m:t>
                        </m:r>
                      </m:sup>
                    </m:sSubSup>
                  </m:oMath>
                </a14:m>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755497DE-2E78-E747-A470-47858614C4F4}"/>
                  </a:ext>
                </a:extLst>
              </p:cNvPr>
              <p:cNvSpPr txBox="1">
                <a:spLocks noRot="1" noChangeAspect="1" noMove="1" noResize="1" noEditPoints="1" noAdjustHandles="1" noChangeArrowheads="1" noChangeShapeType="1" noTextEdit="1"/>
              </p:cNvSpPr>
              <p:nvPr/>
            </p:nvSpPr>
            <p:spPr>
              <a:xfrm>
                <a:off x="804650" y="4676781"/>
                <a:ext cx="11145997" cy="1224118"/>
              </a:xfrm>
              <a:prstGeom prst="rect">
                <a:avLst/>
              </a:prstGeom>
              <a:blipFill>
                <a:blip r:embed="rId6"/>
                <a:stretch>
                  <a:fillRect l="-1253" t="-2062" r="-1253" b="-16495"/>
                </a:stretch>
              </a:blipFill>
            </p:spPr>
            <p:txBody>
              <a:bodyPr/>
              <a:lstStyle/>
              <a:p>
                <a:r>
                  <a:rPr lang="en-CN">
                    <a:noFill/>
                  </a:rPr>
                  <a:t> </a:t>
                </a:r>
              </a:p>
            </p:txBody>
          </p:sp>
        </mc:Fallback>
      </mc:AlternateContent>
    </p:spTree>
    <p:extLst>
      <p:ext uri="{BB962C8B-B14F-4D97-AF65-F5344CB8AC3E}">
        <p14:creationId xmlns:p14="http://schemas.microsoft.com/office/powerpoint/2010/main" val="221907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pic>
        <p:nvPicPr>
          <p:cNvPr id="2" name="Picture 1">
            <a:extLst>
              <a:ext uri="{FF2B5EF4-FFF2-40B4-BE49-F238E27FC236}">
                <a16:creationId xmlns:a16="http://schemas.microsoft.com/office/drawing/2014/main" id="{9081DC08-D222-1942-87A8-3EA0D826BEA5}"/>
              </a:ext>
            </a:extLst>
          </p:cNvPr>
          <p:cNvPicPr>
            <a:picLocks noChangeAspect="1"/>
          </p:cNvPicPr>
          <p:nvPr/>
        </p:nvPicPr>
        <p:blipFill>
          <a:blip r:embed="rId3"/>
          <a:stretch>
            <a:fillRect/>
          </a:stretch>
        </p:blipFill>
        <p:spPr>
          <a:xfrm>
            <a:off x="2165349" y="1056552"/>
            <a:ext cx="7861300" cy="3323290"/>
          </a:xfrm>
          <a:prstGeom prst="rect">
            <a:avLst/>
          </a:prstGeom>
        </p:spPr>
      </p:pic>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7C3B3F19-367E-3F48-93B8-A914FD01BD0F}"/>
                  </a:ext>
                </a:extLst>
              </p:cNvPr>
              <p:cNvSpPr txBox="1"/>
              <p:nvPr/>
            </p:nvSpPr>
            <p:spPr>
              <a:xfrm>
                <a:off x="481737" y="4629795"/>
                <a:ext cx="11228525"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这</a:t>
                </a:r>
                <a:r>
                  <a:rPr lang="en-US" altLang="zh-CN" sz="3200" spc="-10" dirty="0">
                    <a:latin typeface="+mn-ea"/>
                  </a:rPr>
                  <a:t>8</a:t>
                </a:r>
                <a:r>
                  <a:rPr lang="zh-CN" altLang="en-US" sz="3200" spc="-10" dirty="0">
                    <a:latin typeface="+mn-ea"/>
                  </a:rPr>
                  <a:t>个假设均能保证数据集</a:t>
                </a:r>
                <a14:m>
                  <m:oMath xmlns:m="http://schemas.openxmlformats.org/officeDocument/2006/math">
                    <m:r>
                      <a:rPr lang="zh-CN" altLang="en-US" sz="3200" i="1" spc="-10" smtClean="0">
                        <a:latin typeface="Cambria Math" panose="02040503050406030204" pitchFamily="18" charset="0"/>
                      </a:rPr>
                      <m:t>𝒟</m:t>
                    </m:r>
                  </m:oMath>
                </a14:m>
                <a:r>
                  <a:rPr lang="zh-CN" altLang="en-US" sz="3200" spc="-10" dirty="0">
                    <a:latin typeface="+mn-ea"/>
                  </a:rPr>
                  <a:t>上</a:t>
                </a:r>
                <a14:m>
                  <m:oMath xmlns:m="http://schemas.openxmlformats.org/officeDocument/2006/math">
                    <m:r>
                      <a:rPr lang="en-US" altLang="zh-CN" sz="3200" b="0" i="1" spc="-10" dirty="0" smtClean="0">
                        <a:latin typeface="Cambria Math" panose="02040503050406030204" pitchFamily="18" charset="0"/>
                      </a:rPr>
                      <m:t>𝑔</m:t>
                    </m:r>
                    <m:r>
                      <a:rPr lang="en-US" altLang="zh-CN" sz="3200" b="0" i="1" spc="-10" dirty="0" smtClean="0">
                        <a:latin typeface="Cambria Math" panose="02040503050406030204" pitchFamily="18" charset="0"/>
                        <a:ea typeface="Cambria Math" panose="02040503050406030204" pitchFamily="18" charset="0"/>
                      </a:rPr>
                      <m:t>≈</m:t>
                    </m:r>
                    <m:r>
                      <a:rPr lang="en-US" altLang="zh-CN" sz="3200" i="1" spc="-10" dirty="0" smtClean="0">
                        <a:latin typeface="Cambria Math" panose="02040503050406030204" pitchFamily="18" charset="0"/>
                      </a:rPr>
                      <m:t>𝑓</m:t>
                    </m:r>
                  </m:oMath>
                </a14:m>
                <a:endParaRPr lang="en-US" altLang="zh-CN" sz="3200" spc="-10" dirty="0">
                  <a:latin typeface="+mn-ea"/>
                </a:endParaRPr>
              </a:p>
              <a:p>
                <a:pPr marL="457200" indent="-457200">
                  <a:lnSpc>
                    <a:spcPct val="120000"/>
                  </a:lnSpc>
                  <a:buFont typeface="Wingdings" pitchFamily="2" charset="2"/>
                  <a:buChar char="ü"/>
                </a:pPr>
                <a:r>
                  <a:rPr lang="zh-CN" altLang="en-US" sz="3200" spc="-10" dirty="0">
                    <a:latin typeface="+mn-ea"/>
                  </a:rPr>
                  <a:t>在数据集</a:t>
                </a:r>
                <a14:m>
                  <m:oMath xmlns:m="http://schemas.openxmlformats.org/officeDocument/2006/math">
                    <m:r>
                      <a:rPr lang="zh-CN" altLang="en-US" sz="3200" i="1" spc="-10">
                        <a:latin typeface="Cambria Math" panose="02040503050406030204" pitchFamily="18" charset="0"/>
                      </a:rPr>
                      <m:t>𝒟</m:t>
                    </m:r>
                  </m:oMath>
                </a14:m>
                <a:r>
                  <a:rPr lang="zh-CN" altLang="en-US" sz="3200" spc="-10" dirty="0">
                    <a:latin typeface="+mn-ea"/>
                  </a:rPr>
                  <a:t>外</a:t>
                </a:r>
                <a:r>
                  <a:rPr lang="zh-CN" altLang="en-CN" sz="3200" spc="-10" dirty="0">
                    <a:latin typeface="+mn-ea"/>
                  </a:rPr>
                  <a:t>没法</a:t>
                </a:r>
                <a:r>
                  <a:rPr lang="zh-CN" altLang="en-US" sz="3200" spc="-10" dirty="0">
                    <a:latin typeface="+mn-ea"/>
                  </a:rPr>
                  <a:t>确定哪个假设更正确（</a:t>
                </a:r>
                <a:r>
                  <a:rPr lang="zh-CN" altLang="en-US" sz="3200" spc="-10" dirty="0">
                    <a:solidFill>
                      <a:srgbClr val="FF0000"/>
                    </a:solidFill>
                    <a:latin typeface="+mn-ea"/>
                  </a:rPr>
                  <a:t>没有免费午餐定理</a:t>
                </a:r>
                <a:r>
                  <a:rPr lang="zh-CN" altLang="en-US" sz="3200" spc="-10" dirty="0">
                    <a:latin typeface="+mn-ea"/>
                  </a:rPr>
                  <a:t>）</a:t>
                </a:r>
                <a:endParaRPr lang="en-US" altLang="zh-CN" sz="3200" spc="-10" dirty="0">
                  <a:latin typeface="+mn-ea"/>
                </a:endParaRPr>
              </a:p>
            </p:txBody>
          </p:sp>
        </mc:Choice>
        <mc:Fallback xmlns="">
          <p:sp>
            <p:nvSpPr>
              <p:cNvPr id="6" name="文本框 119">
                <a:extLst>
                  <a:ext uri="{FF2B5EF4-FFF2-40B4-BE49-F238E27FC236}">
                    <a16:creationId xmlns:a16="http://schemas.microsoft.com/office/drawing/2014/main" id="{7C3B3F19-367E-3F48-93B8-A914FD01BD0F}"/>
                  </a:ext>
                </a:extLst>
              </p:cNvPr>
              <p:cNvSpPr txBox="1">
                <a:spLocks noRot="1" noChangeAspect="1" noMove="1" noResize="1" noEditPoints="1" noAdjustHandles="1" noChangeArrowheads="1" noChangeShapeType="1" noTextEdit="1"/>
              </p:cNvSpPr>
              <p:nvPr/>
            </p:nvSpPr>
            <p:spPr>
              <a:xfrm>
                <a:off x="481737" y="4629795"/>
                <a:ext cx="11228525" cy="1224118"/>
              </a:xfrm>
              <a:prstGeom prst="rect">
                <a:avLst/>
              </a:prstGeom>
              <a:blipFill>
                <a:blip r:embed="rId4"/>
                <a:stretch>
                  <a:fillRect l="-1242" t="-2062" r="-4853" b="-16495"/>
                </a:stretch>
              </a:blipFill>
            </p:spPr>
            <p:txBody>
              <a:bodyPr/>
              <a:lstStyle/>
              <a:p>
                <a:r>
                  <a:rPr lang="en-CN">
                    <a:noFill/>
                  </a:rPr>
                  <a:t> </a:t>
                </a:r>
              </a:p>
            </p:txBody>
          </p:sp>
        </mc:Fallback>
      </mc:AlternateContent>
    </p:spTree>
    <p:extLst>
      <p:ext uri="{BB962C8B-B14F-4D97-AF65-F5344CB8AC3E}">
        <p14:creationId xmlns:p14="http://schemas.microsoft.com/office/powerpoint/2010/main" val="3213940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6" name="文本框 119">
            <a:extLst>
              <a:ext uri="{FF2B5EF4-FFF2-40B4-BE49-F238E27FC236}">
                <a16:creationId xmlns:a16="http://schemas.microsoft.com/office/drawing/2014/main" id="{7C3B3F19-367E-3F48-93B8-A914FD01BD0F}"/>
              </a:ext>
            </a:extLst>
          </p:cNvPr>
          <p:cNvSpPr txBox="1"/>
          <p:nvPr/>
        </p:nvSpPr>
        <p:spPr>
          <a:xfrm>
            <a:off x="724624" y="1211313"/>
            <a:ext cx="11228525"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没有免费午餐定理</a:t>
            </a:r>
            <a:r>
              <a:rPr lang="en-US" altLang="zh-CN" sz="3200" spc="-10" dirty="0">
                <a:latin typeface="+mn-ea"/>
              </a:rPr>
              <a:t>(No Free Lunch Theorem)</a:t>
            </a:r>
          </a:p>
        </p:txBody>
      </p:sp>
      <p:pic>
        <p:nvPicPr>
          <p:cNvPr id="1026" name="Picture 2" descr="David Wolpert | Santa Fe Institute">
            <a:extLst>
              <a:ext uri="{FF2B5EF4-FFF2-40B4-BE49-F238E27FC236}">
                <a16:creationId xmlns:a16="http://schemas.microsoft.com/office/drawing/2014/main" id="{A7DAFA00-9C7F-A149-A520-9CD32923F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0825" y="2279313"/>
            <a:ext cx="2299374" cy="229937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19">
            <a:extLst>
              <a:ext uri="{FF2B5EF4-FFF2-40B4-BE49-F238E27FC236}">
                <a16:creationId xmlns:a16="http://schemas.microsoft.com/office/drawing/2014/main" id="{BDE64DBA-04BC-6A44-B6A0-4B3DC08E274D}"/>
              </a:ext>
            </a:extLst>
          </p:cNvPr>
          <p:cNvSpPr txBox="1"/>
          <p:nvPr/>
        </p:nvSpPr>
        <p:spPr>
          <a:xfrm>
            <a:off x="8686801" y="4771369"/>
            <a:ext cx="2843213" cy="497957"/>
          </a:xfrm>
          <a:prstGeom prst="rect">
            <a:avLst/>
          </a:prstGeom>
          <a:noFill/>
        </p:spPr>
        <p:txBody>
          <a:bodyPr wrap="square" rtlCol="0">
            <a:spAutoFit/>
          </a:bodyPr>
          <a:lstStyle/>
          <a:p>
            <a:pPr>
              <a:lnSpc>
                <a:spcPct val="120000"/>
              </a:lnSpc>
            </a:pPr>
            <a:r>
              <a:rPr lang="zh-CN" altLang="en-US" sz="2400" spc="-10" dirty="0">
                <a:solidFill>
                  <a:schemeClr val="accent1">
                    <a:lumMod val="75000"/>
                  </a:schemeClr>
                </a:solidFill>
                <a:latin typeface="+mn-ea"/>
              </a:rPr>
              <a:t>沃尔珀特</a:t>
            </a:r>
            <a:r>
              <a:rPr lang="en-US" altLang="zh-CN" sz="2400" spc="-10" dirty="0">
                <a:solidFill>
                  <a:schemeClr val="accent1">
                    <a:lumMod val="75000"/>
                  </a:schemeClr>
                </a:solidFill>
                <a:latin typeface="+mn-ea"/>
              </a:rPr>
              <a:t>(Wolpert)</a:t>
            </a:r>
          </a:p>
        </p:txBody>
      </p:sp>
      <p:sp>
        <p:nvSpPr>
          <p:cNvPr id="8" name="文本框 119">
            <a:extLst>
              <a:ext uri="{FF2B5EF4-FFF2-40B4-BE49-F238E27FC236}">
                <a16:creationId xmlns:a16="http://schemas.microsoft.com/office/drawing/2014/main" id="{1DB96444-AB41-1F4D-8DCC-98EA57501AEC}"/>
              </a:ext>
            </a:extLst>
          </p:cNvPr>
          <p:cNvSpPr txBox="1"/>
          <p:nvPr/>
        </p:nvSpPr>
        <p:spPr>
          <a:xfrm>
            <a:off x="981801" y="2119778"/>
            <a:ext cx="7586134" cy="2996911"/>
          </a:xfrm>
          <a:prstGeom prst="rect">
            <a:avLst/>
          </a:prstGeom>
          <a:noFill/>
        </p:spPr>
        <p:txBody>
          <a:bodyPr wrap="square" rtlCol="0">
            <a:spAutoFit/>
          </a:bodyPr>
          <a:lstStyle/>
          <a:p>
            <a:pPr>
              <a:lnSpc>
                <a:spcPct val="120000"/>
              </a:lnSpc>
            </a:pPr>
            <a:r>
              <a:rPr lang="zh-CN" altLang="en-US" sz="3200" spc="-10" dirty="0">
                <a:latin typeface="+mn-ea"/>
              </a:rPr>
              <a:t>       任何一个预测函数，如果在一些训练样本上表现好必然在另一些训练样本上表现不好，如果不对数据在特征空间的先验分布有一定假设，那么表现好与表现不好的情况一样多。</a:t>
            </a:r>
            <a:endParaRPr lang="en-US" altLang="zh-CN" sz="3200" spc="-10" dirty="0">
              <a:latin typeface="+mn-ea"/>
            </a:endParaRPr>
          </a:p>
        </p:txBody>
      </p:sp>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2165C0A9-BF8D-C441-947B-FADDBB23CA29}"/>
                  </a:ext>
                </a:extLst>
              </p:cNvPr>
              <p:cNvSpPr txBox="1"/>
              <p:nvPr/>
            </p:nvSpPr>
            <p:spPr>
              <a:xfrm>
                <a:off x="724624" y="5432068"/>
                <a:ext cx="11228525"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3200" spc="-10" dirty="0">
                    <a:latin typeface="+mn-ea"/>
                  </a:rPr>
                  <a:t>如何</a:t>
                </a:r>
                <a:r>
                  <a:rPr lang="zh-CN" altLang="en-US" sz="3200" spc="-10" dirty="0">
                    <a:latin typeface="+mn-ea"/>
                  </a:rPr>
                  <a:t>确定在数据集</a:t>
                </a:r>
                <a14:m>
                  <m:oMath xmlns:m="http://schemas.openxmlformats.org/officeDocument/2006/math">
                    <m:r>
                      <a:rPr lang="zh-CN" altLang="en-US" sz="3200" i="1" spc="-10">
                        <a:latin typeface="Cambria Math" panose="02040503050406030204" pitchFamily="18" charset="0"/>
                      </a:rPr>
                      <m:t>𝒟</m:t>
                    </m:r>
                  </m:oMath>
                </a14:m>
                <a:r>
                  <a:rPr lang="zh-CN" altLang="en-US" sz="3200" spc="-10" dirty="0">
                    <a:latin typeface="+mn-ea"/>
                  </a:rPr>
                  <a:t>外</a:t>
                </a:r>
                <a14:m>
                  <m:oMath xmlns:m="http://schemas.openxmlformats.org/officeDocument/2006/math">
                    <m:r>
                      <a:rPr lang="en-US" altLang="zh-CN" sz="3200" i="1" spc="-10" dirty="0">
                        <a:latin typeface="Cambria Math" panose="02040503050406030204" pitchFamily="18" charset="0"/>
                      </a:rPr>
                      <m:t>𝑔</m:t>
                    </m:r>
                    <m:r>
                      <a:rPr lang="en-US" altLang="zh-CN" sz="3200" i="1" spc="-10" dirty="0">
                        <a:latin typeface="Cambria Math" panose="02040503050406030204" pitchFamily="18" charset="0"/>
                        <a:ea typeface="Cambria Math" panose="02040503050406030204" pitchFamily="18" charset="0"/>
                      </a:rPr>
                      <m:t>≈</m:t>
                    </m:r>
                    <m:r>
                      <a:rPr lang="en-US" altLang="zh-CN" sz="3200" i="1" spc="-10" dirty="0">
                        <a:latin typeface="Cambria Math" panose="02040503050406030204" pitchFamily="18" charset="0"/>
                      </a:rPr>
                      <m:t>𝑓</m:t>
                    </m:r>
                  </m:oMath>
                </a14:m>
                <a:r>
                  <a:rPr lang="zh-CN" altLang="en-US" sz="3200" spc="-10" dirty="0">
                    <a:latin typeface="+mn-ea"/>
                  </a:rPr>
                  <a:t>？</a:t>
                </a:r>
                <a:endParaRPr lang="en-US" altLang="zh-CN" sz="3200" spc="-10" dirty="0">
                  <a:latin typeface="+mn-ea"/>
                </a:endParaRPr>
              </a:p>
            </p:txBody>
          </p:sp>
        </mc:Choice>
        <mc:Fallback xmlns="">
          <p:sp>
            <p:nvSpPr>
              <p:cNvPr id="9" name="文本框 119">
                <a:extLst>
                  <a:ext uri="{FF2B5EF4-FFF2-40B4-BE49-F238E27FC236}">
                    <a16:creationId xmlns:a16="http://schemas.microsoft.com/office/drawing/2014/main" id="{2165C0A9-BF8D-C441-947B-FADDBB23CA29}"/>
                  </a:ext>
                </a:extLst>
              </p:cNvPr>
              <p:cNvSpPr txBox="1">
                <a:spLocks noRot="1" noChangeAspect="1" noMove="1" noResize="1" noEditPoints="1" noAdjustHandles="1" noChangeArrowheads="1" noChangeShapeType="1" noTextEdit="1"/>
              </p:cNvSpPr>
              <p:nvPr/>
            </p:nvSpPr>
            <p:spPr>
              <a:xfrm>
                <a:off x="724624" y="5432068"/>
                <a:ext cx="11228525" cy="633187"/>
              </a:xfrm>
              <a:prstGeom prst="rect">
                <a:avLst/>
              </a:prstGeom>
              <a:blipFill>
                <a:blip r:embed="rId4"/>
                <a:stretch>
                  <a:fillRect l="-1243" t="-3922" b="-31373"/>
                </a:stretch>
              </a:blipFill>
            </p:spPr>
            <p:txBody>
              <a:bodyPr/>
              <a:lstStyle/>
              <a:p>
                <a:r>
                  <a:rPr lang="en-CN">
                    <a:noFill/>
                  </a:rPr>
                  <a:t> </a:t>
                </a:r>
              </a:p>
            </p:txBody>
          </p:sp>
        </mc:Fallback>
      </mc:AlternateContent>
    </p:spTree>
    <p:extLst>
      <p:ext uri="{BB962C8B-B14F-4D97-AF65-F5344CB8AC3E}">
        <p14:creationId xmlns:p14="http://schemas.microsoft.com/office/powerpoint/2010/main" val="257421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6" name="文本框 119">
            <a:extLst>
              <a:ext uri="{FF2B5EF4-FFF2-40B4-BE49-F238E27FC236}">
                <a16:creationId xmlns:a16="http://schemas.microsoft.com/office/drawing/2014/main" id="{7C3B3F19-367E-3F48-93B8-A914FD01BD0F}"/>
              </a:ext>
            </a:extLst>
          </p:cNvPr>
          <p:cNvSpPr txBox="1"/>
          <p:nvPr/>
        </p:nvSpPr>
        <p:spPr>
          <a:xfrm>
            <a:off x="481737" y="1227452"/>
            <a:ext cx="11228525"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solidFill>
                  <a:schemeClr val="accent1">
                    <a:lumMod val="75000"/>
                  </a:schemeClr>
                </a:solidFill>
                <a:latin typeface="+mn-ea"/>
              </a:rPr>
              <a:t>统计学上</a:t>
            </a:r>
            <a:r>
              <a:rPr lang="zh-CN" altLang="en-US" sz="3200" spc="-10" dirty="0">
                <a:solidFill>
                  <a:schemeClr val="accent1">
                    <a:lumMod val="75000"/>
                  </a:schemeClr>
                </a:solidFill>
                <a:latin typeface="+mn-ea"/>
              </a:rPr>
              <a:t>如何估计未知量</a:t>
            </a:r>
            <a:r>
              <a:rPr lang="zh-CN" altLang="en-US" sz="3200" spc="-10" dirty="0">
                <a:latin typeface="+mn-ea"/>
              </a:rPr>
              <a:t>：如何估计罐子里橙色球的比例？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1DB96444-AB41-1F4D-8DCC-98EA57501AEC}"/>
                  </a:ext>
                </a:extLst>
              </p:cNvPr>
              <p:cNvSpPr txBox="1"/>
              <p:nvPr/>
            </p:nvSpPr>
            <p:spPr>
              <a:xfrm>
                <a:off x="5665717" y="2023436"/>
                <a:ext cx="6352452"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假设罐子里橙色球比例为</a:t>
                </a:r>
                <a14:m>
                  <m:oMath xmlns:m="http://schemas.openxmlformats.org/officeDocument/2006/math">
                    <m:r>
                      <a:rPr lang="en-US" altLang="zh-CN" sz="3200" b="0" i="1" spc="-10" smtClean="0">
                        <a:solidFill>
                          <a:srgbClr val="FF0000"/>
                        </a:solidFill>
                        <a:latin typeface="Cambria Math" panose="02040503050406030204" pitchFamily="18" charset="0"/>
                      </a:rPr>
                      <m:t>𝑢</m:t>
                    </m:r>
                  </m:oMath>
                </a14:m>
                <a:endParaRPr lang="en-US" altLang="zh-CN" sz="3200" spc="-10" dirty="0">
                  <a:latin typeface="+mn-ea"/>
                </a:endParaRPr>
              </a:p>
              <a:p>
                <a:pPr marL="457200" indent="-457200">
                  <a:lnSpc>
                    <a:spcPct val="120000"/>
                  </a:lnSpc>
                  <a:buFont typeface="Wingdings" pitchFamily="2" charset="2"/>
                  <a:buChar char="ü"/>
                </a:pPr>
                <a:r>
                  <a:rPr lang="zh-CN" altLang="en-US" sz="3200" spc="-10" dirty="0">
                    <a:latin typeface="+mn-ea"/>
                  </a:rPr>
                  <a:t>采样样本中橙色球比例为</a:t>
                </a:r>
                <a14:m>
                  <m:oMath xmlns:m="http://schemas.openxmlformats.org/officeDocument/2006/math">
                    <m:r>
                      <a:rPr lang="en-US" altLang="zh-CN" sz="3200" b="0" i="1" spc="-10" smtClean="0">
                        <a:solidFill>
                          <a:srgbClr val="FF0000"/>
                        </a:solidFill>
                        <a:latin typeface="Cambria Math" panose="02040503050406030204" pitchFamily="18" charset="0"/>
                      </a:rPr>
                      <m:t>𝑣</m:t>
                    </m:r>
                  </m:oMath>
                </a14:m>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1DB96444-AB41-1F4D-8DCC-98EA57501AEC}"/>
                  </a:ext>
                </a:extLst>
              </p:cNvPr>
              <p:cNvSpPr txBox="1">
                <a:spLocks noRot="1" noChangeAspect="1" noMove="1" noResize="1" noEditPoints="1" noAdjustHandles="1" noChangeArrowheads="1" noChangeShapeType="1" noTextEdit="1"/>
              </p:cNvSpPr>
              <p:nvPr/>
            </p:nvSpPr>
            <p:spPr>
              <a:xfrm>
                <a:off x="5665717" y="2023436"/>
                <a:ext cx="6352452" cy="1224118"/>
              </a:xfrm>
              <a:prstGeom prst="rect">
                <a:avLst/>
              </a:prstGeom>
              <a:blipFill>
                <a:blip r:embed="rId3"/>
                <a:stretch>
                  <a:fillRect l="-2191" t="-3093" b="-16495"/>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80621D75-DF90-8D41-81B5-1FD8F339BBD6}"/>
              </a:ext>
            </a:extLst>
          </p:cNvPr>
          <p:cNvPicPr>
            <a:picLocks noChangeAspect="1"/>
          </p:cNvPicPr>
          <p:nvPr/>
        </p:nvPicPr>
        <p:blipFill>
          <a:blip r:embed="rId4"/>
          <a:stretch>
            <a:fillRect/>
          </a:stretch>
        </p:blipFill>
        <p:spPr>
          <a:xfrm>
            <a:off x="487225" y="2267351"/>
            <a:ext cx="4876800" cy="3200400"/>
          </a:xfrm>
          <a:prstGeom prst="rect">
            <a:avLst/>
          </a:prstGeom>
        </p:spPr>
      </p:pic>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1C1C8656-AFDF-1944-9576-16546A64A646}"/>
                  </a:ext>
                </a:extLst>
              </p:cNvPr>
              <p:cNvSpPr txBox="1"/>
              <p:nvPr/>
            </p:nvSpPr>
            <p:spPr>
              <a:xfrm>
                <a:off x="5537856" y="3610446"/>
                <a:ext cx="6352452"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solidFill>
                      <a:schemeClr val="accent1">
                        <a:lumMod val="75000"/>
                      </a:schemeClr>
                    </a:solidFill>
                    <a:latin typeface="+mn-ea"/>
                  </a:rPr>
                  <a:t>是否可以根据</a:t>
                </a:r>
                <a14:m>
                  <m:oMath xmlns:m="http://schemas.openxmlformats.org/officeDocument/2006/math">
                    <m:r>
                      <a:rPr lang="en-US" altLang="zh-CN" sz="3200" i="1" spc="-10">
                        <a:solidFill>
                          <a:schemeClr val="accent1">
                            <a:lumMod val="75000"/>
                          </a:schemeClr>
                        </a:solidFill>
                        <a:latin typeface="Cambria Math" panose="02040503050406030204" pitchFamily="18" charset="0"/>
                      </a:rPr>
                      <m:t>𝑣</m:t>
                    </m:r>
                    <m:r>
                      <a:rPr lang="en-US" altLang="zh-CN" sz="3200" i="1" spc="-10">
                        <a:solidFill>
                          <a:schemeClr val="accent1">
                            <a:lumMod val="75000"/>
                          </a:schemeClr>
                        </a:solidFill>
                        <a:latin typeface="Cambria Math" panose="02040503050406030204" pitchFamily="18" charset="0"/>
                      </a:rPr>
                      <m:t> </m:t>
                    </m:r>
                    <m:r>
                      <a:rPr lang="zh-CN" altLang="en-US" sz="3200" i="1" spc="-10" smtClean="0">
                        <a:solidFill>
                          <a:schemeClr val="accent1">
                            <a:lumMod val="75000"/>
                          </a:schemeClr>
                        </a:solidFill>
                        <a:latin typeface="Cambria Math" panose="02040503050406030204" pitchFamily="18" charset="0"/>
                      </a:rPr>
                      <m:t>来</m:t>
                    </m:r>
                    <m:r>
                      <a:rPr lang="zh-CN" altLang="en-US" sz="3200" i="1" spc="-10">
                        <a:solidFill>
                          <a:schemeClr val="accent1">
                            <a:lumMod val="75000"/>
                          </a:schemeClr>
                        </a:solidFill>
                        <a:latin typeface="Cambria Math" panose="02040503050406030204" pitchFamily="18" charset="0"/>
                      </a:rPr>
                      <m:t>推</m:t>
                    </m:r>
                    <m:r>
                      <a:rPr lang="zh-CN" altLang="en-US" sz="3200" i="1" spc="-10" smtClean="0">
                        <a:solidFill>
                          <a:schemeClr val="accent1">
                            <a:lumMod val="75000"/>
                          </a:schemeClr>
                        </a:solidFill>
                        <a:latin typeface="Cambria Math" panose="02040503050406030204" pitchFamily="18" charset="0"/>
                      </a:rPr>
                      <m:t>测</m:t>
                    </m:r>
                    <m:r>
                      <a:rPr lang="en-US" altLang="zh-CN" sz="3200" i="1" spc="-10">
                        <a:solidFill>
                          <a:schemeClr val="accent1">
                            <a:lumMod val="75000"/>
                          </a:schemeClr>
                        </a:solidFill>
                        <a:latin typeface="Cambria Math" panose="02040503050406030204" pitchFamily="18" charset="0"/>
                      </a:rPr>
                      <m:t>𝑢</m:t>
                    </m:r>
                  </m:oMath>
                </a14:m>
                <a:r>
                  <a:rPr lang="zh-CN" altLang="en-US" sz="3200" spc="-10" dirty="0">
                    <a:solidFill>
                      <a:schemeClr val="accent1">
                        <a:lumMod val="75000"/>
                      </a:schemeClr>
                    </a:solidFill>
                    <a:latin typeface="+mn-ea"/>
                  </a:rPr>
                  <a:t>？</a:t>
                </a:r>
                <a:endParaRPr lang="en-US" altLang="zh-CN" sz="3200" spc="-10" dirty="0">
                  <a:solidFill>
                    <a:schemeClr val="accent1">
                      <a:lumMod val="75000"/>
                    </a:schemeClr>
                  </a:solidFill>
                  <a:latin typeface="+mn-ea"/>
                </a:endParaRPr>
              </a:p>
            </p:txBody>
          </p:sp>
        </mc:Choice>
        <mc:Fallback xmlns="">
          <p:sp>
            <p:nvSpPr>
              <p:cNvPr id="11" name="文本框 119">
                <a:extLst>
                  <a:ext uri="{FF2B5EF4-FFF2-40B4-BE49-F238E27FC236}">
                    <a16:creationId xmlns:a16="http://schemas.microsoft.com/office/drawing/2014/main" id="{1C1C8656-AFDF-1944-9576-16546A64A646}"/>
                  </a:ext>
                </a:extLst>
              </p:cNvPr>
              <p:cNvSpPr txBox="1">
                <a:spLocks noRot="1" noChangeAspect="1" noMove="1" noResize="1" noEditPoints="1" noAdjustHandles="1" noChangeArrowheads="1" noChangeShapeType="1" noTextEdit="1"/>
              </p:cNvSpPr>
              <p:nvPr/>
            </p:nvSpPr>
            <p:spPr>
              <a:xfrm>
                <a:off x="5537856" y="3610446"/>
                <a:ext cx="6352452" cy="633187"/>
              </a:xfrm>
              <a:prstGeom prst="rect">
                <a:avLst/>
              </a:prstGeom>
              <a:blipFill>
                <a:blip r:embed="rId5"/>
                <a:stretch>
                  <a:fillRect l="-2191" t="-3922" b="-2941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F1CF08C1-37FF-0545-8D2A-3A33A43E669D}"/>
                  </a:ext>
                </a:extLst>
              </p:cNvPr>
              <p:cNvSpPr txBox="1"/>
              <p:nvPr/>
            </p:nvSpPr>
            <p:spPr>
              <a:xfrm>
                <a:off x="5491886" y="4425079"/>
                <a:ext cx="6700114" cy="181504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可能罐子里大部分是橙色球，而抽样全是绿球</a:t>
                </a:r>
                <a:endParaRPr lang="en-US" altLang="zh-CN" sz="3200" spc="-10" dirty="0">
                  <a:latin typeface="+mn-ea"/>
                </a:endParaRPr>
              </a:p>
              <a:p>
                <a:pPr marL="457200" indent="-457200">
                  <a:lnSpc>
                    <a:spcPct val="120000"/>
                  </a:lnSpc>
                  <a:buFont typeface="Wingdings" pitchFamily="2" charset="2"/>
                  <a:buChar char="ü"/>
                </a:pPr>
                <a:r>
                  <a:rPr lang="zh-CN" altLang="en-US" sz="3200" spc="-10" dirty="0">
                    <a:latin typeface="+mn-ea"/>
                  </a:rPr>
                  <a:t>可能两者近似相等</a:t>
                </a:r>
                <a14:m>
                  <m:oMath xmlns:m="http://schemas.openxmlformats.org/officeDocument/2006/math">
                    <m:r>
                      <a:rPr lang="en-US" altLang="zh-CN" sz="3200" b="0" i="1" spc="-10" smtClean="0">
                        <a:solidFill>
                          <a:srgbClr val="FF0000"/>
                        </a:solidFill>
                        <a:latin typeface="Cambria Math" panose="02040503050406030204" pitchFamily="18" charset="0"/>
                      </a:rPr>
                      <m:t>𝑢</m:t>
                    </m:r>
                    <m:r>
                      <a:rPr lang="en-US" altLang="zh-CN" sz="3200" b="0" i="1" spc="-10" smtClean="0">
                        <a:solidFill>
                          <a:srgbClr val="FF0000"/>
                        </a:solidFill>
                        <a:latin typeface="Cambria Math" panose="02040503050406030204" pitchFamily="18" charset="0"/>
                        <a:ea typeface="Cambria Math" panose="02040503050406030204" pitchFamily="18" charset="0"/>
                      </a:rPr>
                      <m:t>≈</m:t>
                    </m:r>
                    <m:r>
                      <a:rPr lang="en-US" altLang="zh-CN" sz="3200" i="1" spc="-10">
                        <a:solidFill>
                          <a:srgbClr val="FF0000"/>
                        </a:solidFill>
                        <a:latin typeface="Cambria Math" panose="02040503050406030204" pitchFamily="18" charset="0"/>
                      </a:rPr>
                      <m:t>𝑣</m:t>
                    </m:r>
                  </m:oMath>
                </a14:m>
                <a:endParaRPr lang="en-US" altLang="zh-CN" sz="3200" spc="-10" dirty="0">
                  <a:latin typeface="+mn-ea"/>
                </a:endParaRPr>
              </a:p>
            </p:txBody>
          </p:sp>
        </mc:Choice>
        <mc:Fallback xmlns="">
          <p:sp>
            <p:nvSpPr>
              <p:cNvPr id="12" name="文本框 119">
                <a:extLst>
                  <a:ext uri="{FF2B5EF4-FFF2-40B4-BE49-F238E27FC236}">
                    <a16:creationId xmlns:a16="http://schemas.microsoft.com/office/drawing/2014/main" id="{F1CF08C1-37FF-0545-8D2A-3A33A43E669D}"/>
                  </a:ext>
                </a:extLst>
              </p:cNvPr>
              <p:cNvSpPr txBox="1">
                <a:spLocks noRot="1" noChangeAspect="1" noMove="1" noResize="1" noEditPoints="1" noAdjustHandles="1" noChangeArrowheads="1" noChangeShapeType="1" noTextEdit="1"/>
              </p:cNvSpPr>
              <p:nvPr/>
            </p:nvSpPr>
            <p:spPr>
              <a:xfrm>
                <a:off x="5491886" y="4425079"/>
                <a:ext cx="6700114" cy="1815049"/>
              </a:xfrm>
              <a:prstGeom prst="rect">
                <a:avLst/>
              </a:prstGeom>
              <a:blipFill>
                <a:blip r:embed="rId6"/>
                <a:stretch>
                  <a:fillRect l="-2079" t="-1389" b="-10417"/>
                </a:stretch>
              </a:blipFill>
            </p:spPr>
            <p:txBody>
              <a:bodyPr/>
              <a:lstStyle/>
              <a:p>
                <a:r>
                  <a:rPr lang="en-CN">
                    <a:noFill/>
                  </a:rPr>
                  <a:t> </a:t>
                </a:r>
              </a:p>
            </p:txBody>
          </p:sp>
        </mc:Fallback>
      </mc:AlternateContent>
    </p:spTree>
    <p:extLst>
      <p:ext uri="{BB962C8B-B14F-4D97-AF65-F5344CB8AC3E}">
        <p14:creationId xmlns:p14="http://schemas.microsoft.com/office/powerpoint/2010/main" val="4082281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0FE64627-CDB0-CE42-8A0A-4C1677FF730E}"/>
              </a:ext>
            </a:extLst>
          </p:cNvPr>
          <p:cNvSpPr/>
          <p:nvPr/>
        </p:nvSpPr>
        <p:spPr>
          <a:xfrm>
            <a:off x="202905" y="2685032"/>
            <a:ext cx="11684295" cy="2048609"/>
          </a:xfrm>
          <a:prstGeom prst="roundRect">
            <a:avLst/>
          </a:prstGeom>
          <a:solidFill>
            <a:schemeClr val="accent4">
              <a:lumMod val="20000"/>
              <a:lumOff val="80000"/>
              <a:alpha val="3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6" name="文本框 119">
            <a:extLst>
              <a:ext uri="{FF2B5EF4-FFF2-40B4-BE49-F238E27FC236}">
                <a16:creationId xmlns:a16="http://schemas.microsoft.com/office/drawing/2014/main" id="{7C3B3F19-367E-3F48-93B8-A914FD01BD0F}"/>
              </a:ext>
            </a:extLst>
          </p:cNvPr>
          <p:cNvSpPr txBox="1"/>
          <p:nvPr/>
        </p:nvSpPr>
        <p:spPr>
          <a:xfrm>
            <a:off x="202905" y="2685032"/>
            <a:ext cx="11228525"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b="1" spc="-10" dirty="0">
                <a:solidFill>
                  <a:srgbClr val="FF0000"/>
                </a:solidFill>
                <a:latin typeface="+mn-ea"/>
              </a:rPr>
              <a:t>霍夫丁不等式</a:t>
            </a:r>
            <a:r>
              <a:rPr lang="en-US" altLang="zh-CN" sz="3200" spc="-10" dirty="0">
                <a:latin typeface="+mn-ea"/>
              </a:rPr>
              <a:t>(</a:t>
            </a:r>
            <a:r>
              <a:rPr lang="en-US" altLang="zh-CN" sz="3200" spc="-10" dirty="0" err="1">
                <a:latin typeface="+mn-ea"/>
              </a:rPr>
              <a:t>Hoeffding’s</a:t>
            </a:r>
            <a:r>
              <a:rPr lang="en-US" altLang="zh-CN" sz="3200" spc="-10" dirty="0">
                <a:latin typeface="+mn-ea"/>
              </a:rPr>
              <a:t> Inequality)</a:t>
            </a:r>
          </a:p>
        </p:txBody>
      </p:sp>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1DB96444-AB41-1F4D-8DCC-98EA57501AEC}"/>
                  </a:ext>
                </a:extLst>
              </p:cNvPr>
              <p:cNvSpPr txBox="1"/>
              <p:nvPr/>
            </p:nvSpPr>
            <p:spPr>
              <a:xfrm>
                <a:off x="524348" y="1039235"/>
                <a:ext cx="7525507"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3200" spc="-10" dirty="0">
                    <a:solidFill>
                      <a:schemeClr val="accent1"/>
                    </a:solidFill>
                    <a:latin typeface="+mn-ea"/>
                  </a:rPr>
                  <a:t>未知量</a:t>
                </a:r>
                <a:r>
                  <a:rPr lang="zh-CN" altLang="en-US" sz="3200" spc="-10" dirty="0">
                    <a:solidFill>
                      <a:schemeClr val="accent1"/>
                    </a:solidFill>
                    <a:latin typeface="+mn-ea"/>
                  </a:rPr>
                  <a:t>：</a:t>
                </a:r>
                <a:r>
                  <a:rPr lang="zh-CN" altLang="en-US" sz="3200" spc="-10" dirty="0">
                    <a:latin typeface="+mn-ea"/>
                  </a:rPr>
                  <a:t>罐子里橙色球比例为</a:t>
                </a:r>
                <a14:m>
                  <m:oMath xmlns:m="http://schemas.openxmlformats.org/officeDocument/2006/math">
                    <m:r>
                      <a:rPr lang="en-US" altLang="zh-CN" sz="3200" b="0" i="1" spc="-10" smtClean="0">
                        <a:solidFill>
                          <a:srgbClr val="FF0000"/>
                        </a:solidFill>
                        <a:latin typeface="Cambria Math" panose="02040503050406030204" pitchFamily="18" charset="0"/>
                      </a:rPr>
                      <m:t>𝑢</m:t>
                    </m:r>
                  </m:oMath>
                </a14:m>
                <a:endParaRPr lang="en-US" altLang="zh-CN" sz="3200" spc="-10" dirty="0">
                  <a:latin typeface="+mn-ea"/>
                </a:endParaRPr>
              </a:p>
              <a:p>
                <a:pPr marL="457200" indent="-457200">
                  <a:lnSpc>
                    <a:spcPct val="120000"/>
                  </a:lnSpc>
                  <a:buFont typeface="Wingdings" pitchFamily="2" charset="2"/>
                  <a:buChar char="ü"/>
                </a:pPr>
                <a:r>
                  <a:rPr lang="zh-CN" altLang="en-CN" sz="3200" spc="-10" dirty="0">
                    <a:solidFill>
                      <a:schemeClr val="accent1"/>
                    </a:solidFill>
                    <a:latin typeface="+mn-ea"/>
                  </a:rPr>
                  <a:t>已知量</a:t>
                </a:r>
                <a:r>
                  <a:rPr lang="zh-CN" altLang="en-US" sz="3200" spc="-10" dirty="0">
                    <a:solidFill>
                      <a:schemeClr val="accent1"/>
                    </a:solidFill>
                    <a:latin typeface="+mn-ea"/>
                  </a:rPr>
                  <a:t>：</a:t>
                </a:r>
                <a:r>
                  <a:rPr lang="zh-CN" altLang="en-US" sz="3200" spc="-10" dirty="0">
                    <a:latin typeface="+mn-ea"/>
                  </a:rPr>
                  <a:t>采样样本中橙色球比例为</a:t>
                </a:r>
                <a14:m>
                  <m:oMath xmlns:m="http://schemas.openxmlformats.org/officeDocument/2006/math">
                    <m:r>
                      <a:rPr lang="en-US" altLang="zh-CN" sz="3200" b="0" i="1" spc="-10" smtClean="0">
                        <a:solidFill>
                          <a:srgbClr val="FF0000"/>
                        </a:solidFill>
                        <a:latin typeface="Cambria Math" panose="02040503050406030204" pitchFamily="18" charset="0"/>
                      </a:rPr>
                      <m:t>𝑣</m:t>
                    </m:r>
                  </m:oMath>
                </a14:m>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1DB96444-AB41-1F4D-8DCC-98EA57501AEC}"/>
                  </a:ext>
                </a:extLst>
              </p:cNvPr>
              <p:cNvSpPr txBox="1">
                <a:spLocks noRot="1" noChangeAspect="1" noMove="1" noResize="1" noEditPoints="1" noAdjustHandles="1" noChangeArrowheads="1" noChangeShapeType="1" noTextEdit="1"/>
              </p:cNvSpPr>
              <p:nvPr/>
            </p:nvSpPr>
            <p:spPr>
              <a:xfrm>
                <a:off x="524348" y="1039235"/>
                <a:ext cx="7525507" cy="1224118"/>
              </a:xfrm>
              <a:prstGeom prst="rect">
                <a:avLst/>
              </a:prstGeom>
              <a:blipFill>
                <a:blip r:embed="rId3"/>
                <a:stretch>
                  <a:fillRect l="-1852" t="-2041" b="-153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1C1C8656-AFDF-1944-9576-16546A64A646}"/>
                  </a:ext>
                </a:extLst>
              </p:cNvPr>
              <p:cNvSpPr txBox="1"/>
              <p:nvPr/>
            </p:nvSpPr>
            <p:spPr>
              <a:xfrm>
                <a:off x="2501036" y="4050377"/>
                <a:ext cx="6352452" cy="69666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rgbClr val="FF0000"/>
                          </a:solidFill>
                          <a:latin typeface="Cambria Math" panose="02040503050406030204" pitchFamily="18" charset="0"/>
                        </a:rPr>
                        <m:t>𝑷</m:t>
                      </m:r>
                      <m:d>
                        <m:dPr>
                          <m:ctrlPr>
                            <a:rPr lang="en-US" altLang="zh-CN" sz="3200" b="1" i="1" spc="-10" smtClean="0">
                              <a:solidFill>
                                <a:srgbClr val="FF0000"/>
                              </a:solidFill>
                              <a:latin typeface="Cambria Math" panose="02040503050406030204" pitchFamily="18" charset="0"/>
                            </a:rPr>
                          </m:ctrlPr>
                        </m:dPr>
                        <m:e>
                          <m:d>
                            <m:dPr>
                              <m:begChr m:val="|"/>
                              <m:endChr m:val="|"/>
                              <m:ctrlPr>
                                <a:rPr lang="en-US" altLang="zh-CN" sz="3200" b="1" i="1" spc="-10" smtClean="0">
                                  <a:solidFill>
                                    <a:srgbClr val="FF0000"/>
                                  </a:solidFill>
                                  <a:latin typeface="Cambria Math" panose="02040503050406030204" pitchFamily="18" charset="0"/>
                                </a:rPr>
                              </m:ctrlPr>
                            </m:dPr>
                            <m:e>
                              <m:r>
                                <a:rPr lang="en-US" altLang="zh-CN" sz="3200" b="1" i="1" spc="-10" smtClean="0">
                                  <a:solidFill>
                                    <a:srgbClr val="FF0000"/>
                                  </a:solidFill>
                                  <a:latin typeface="Cambria Math" panose="02040503050406030204" pitchFamily="18" charset="0"/>
                                </a:rPr>
                                <m:t>𝒖</m:t>
                              </m:r>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𝒗</m:t>
                              </m:r>
                            </m:e>
                          </m:d>
                          <m:r>
                            <a:rPr lang="en-US" altLang="zh-CN" sz="3200" b="1" i="1" spc="-10" smtClean="0">
                              <a:solidFill>
                                <a:srgbClr val="FF0000"/>
                              </a:solidFill>
                              <a:latin typeface="Cambria Math" panose="02040503050406030204" pitchFamily="18" charset="0"/>
                            </a:rPr>
                            <m:t>&gt;</m:t>
                          </m:r>
                          <m:r>
                            <a:rPr lang="en-US" altLang="zh-CN" sz="3200" b="1" i="1" spc="-10" smtClean="0">
                              <a:solidFill>
                                <a:srgbClr val="FF0000"/>
                              </a:solidFill>
                              <a:latin typeface="Cambria Math" panose="02040503050406030204" pitchFamily="18" charset="0"/>
                              <a:ea typeface="Cambria Math" panose="02040503050406030204" pitchFamily="18" charset="0"/>
                            </a:rPr>
                            <m:t>𝜺</m:t>
                          </m:r>
                        </m:e>
                      </m:d>
                      <m:r>
                        <a:rPr lang="en-US" altLang="zh-CN" sz="3200" b="1" i="1" spc="-10" dirty="0">
                          <a:solidFill>
                            <a:srgbClr val="FF0000"/>
                          </a:solidFill>
                          <a:latin typeface="Cambria Math" panose="02040503050406030204" pitchFamily="18" charset="0"/>
                          <a:ea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r>
                        <a:rPr lang="en-US" altLang="zh-CN" sz="3200" b="1" i="0" spc="-10" smtClean="0">
                          <a:solidFill>
                            <a:srgbClr val="FF0000"/>
                          </a:solidFill>
                          <a:latin typeface="Cambria Math" panose="02040503050406030204" pitchFamily="18" charset="0"/>
                        </a:rPr>
                        <m:t>𝐞𝐱𝐩</m:t>
                      </m:r>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sSup>
                        <m:sSupPr>
                          <m:ctrlPr>
                            <a:rPr lang="en-US" altLang="zh-CN" sz="3200" b="1" i="1" spc="-10" smtClean="0">
                              <a:solidFill>
                                <a:srgbClr val="FF0000"/>
                              </a:solidFill>
                              <a:latin typeface="Cambria Math" panose="02040503050406030204" pitchFamily="18" charset="0"/>
                            </a:rPr>
                          </m:ctrlPr>
                        </m:sSupPr>
                        <m:e>
                          <m:r>
                            <a:rPr lang="en-US" altLang="zh-CN" sz="3200" b="1" i="1" spc="-10" smtClean="0">
                              <a:solidFill>
                                <a:srgbClr val="FF0000"/>
                              </a:solidFill>
                              <a:latin typeface="Cambria Math" panose="02040503050406030204" pitchFamily="18" charset="0"/>
                              <a:ea typeface="Cambria Math" panose="02040503050406030204" pitchFamily="18" charset="0"/>
                            </a:rPr>
                            <m:t>𝜺</m:t>
                          </m:r>
                        </m:e>
                        <m:sup>
                          <m:r>
                            <a:rPr lang="en-US" altLang="zh-CN" sz="3200" b="1" i="1" spc="-10" smtClean="0">
                              <a:solidFill>
                                <a:srgbClr val="FF0000"/>
                              </a:solidFill>
                              <a:latin typeface="Cambria Math" panose="02040503050406030204" pitchFamily="18" charset="0"/>
                            </a:rPr>
                            <m:t>𝟐</m:t>
                          </m:r>
                        </m:sup>
                      </m:sSup>
                      <m:r>
                        <a:rPr lang="en-US" altLang="zh-CN" sz="3200" b="1" i="1" spc="-10" smtClean="0">
                          <a:solidFill>
                            <a:srgbClr val="FF0000"/>
                          </a:solidFill>
                          <a:latin typeface="Cambria Math" panose="02040503050406030204" pitchFamily="18" charset="0"/>
                        </a:rPr>
                        <m:t>𝑵</m:t>
                      </m:r>
                      <m:r>
                        <a:rPr lang="en-US" altLang="zh-CN" sz="3200" b="1" i="1" spc="-10" smtClean="0">
                          <a:solidFill>
                            <a:srgbClr val="FF0000"/>
                          </a:solidFill>
                          <a:latin typeface="Cambria Math" panose="02040503050406030204" pitchFamily="18" charset="0"/>
                        </a:rPr>
                        <m:t>)</m:t>
                      </m:r>
                    </m:oMath>
                  </m:oMathPara>
                </a14:m>
                <a:endParaRPr lang="en-US" altLang="zh-CN" sz="3200" b="1" spc="-10" dirty="0">
                  <a:solidFill>
                    <a:srgbClr val="FF0000"/>
                  </a:solidFill>
                  <a:latin typeface="+mn-ea"/>
                </a:endParaRPr>
              </a:p>
            </p:txBody>
          </p:sp>
        </mc:Choice>
        <mc:Fallback xmlns="">
          <p:sp>
            <p:nvSpPr>
              <p:cNvPr id="11" name="文本框 119">
                <a:extLst>
                  <a:ext uri="{FF2B5EF4-FFF2-40B4-BE49-F238E27FC236}">
                    <a16:creationId xmlns:a16="http://schemas.microsoft.com/office/drawing/2014/main" id="{1C1C8656-AFDF-1944-9576-16546A64A646}"/>
                  </a:ext>
                </a:extLst>
              </p:cNvPr>
              <p:cNvSpPr txBox="1">
                <a:spLocks noRot="1" noChangeAspect="1" noMove="1" noResize="1" noEditPoints="1" noAdjustHandles="1" noChangeArrowheads="1" noChangeShapeType="1" noTextEdit="1"/>
              </p:cNvSpPr>
              <p:nvPr/>
            </p:nvSpPr>
            <p:spPr>
              <a:xfrm>
                <a:off x="2501036" y="4050377"/>
                <a:ext cx="6352452" cy="696666"/>
              </a:xfrm>
              <a:prstGeom prst="rect">
                <a:avLst/>
              </a:prstGeom>
              <a:blipFill>
                <a:blip r:embed="rId4"/>
                <a:stretch>
                  <a:fillRect b="-12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F1CF08C1-37FF-0545-8D2A-3A33A43E669D}"/>
                  </a:ext>
                </a:extLst>
              </p:cNvPr>
              <p:cNvSpPr txBox="1"/>
              <p:nvPr/>
            </p:nvSpPr>
            <p:spPr>
              <a:xfrm>
                <a:off x="760570" y="3418371"/>
                <a:ext cx="11625039" cy="642355"/>
              </a:xfrm>
              <a:prstGeom prst="rect">
                <a:avLst/>
              </a:prstGeom>
              <a:noFill/>
            </p:spPr>
            <p:txBody>
              <a:bodyPr wrap="square" rtlCol="0">
                <a:spAutoFit/>
              </a:bodyPr>
              <a:lstStyle/>
              <a:p>
                <a:pPr>
                  <a:lnSpc>
                    <a:spcPct val="120000"/>
                  </a:lnSpc>
                </a:pPr>
                <a:r>
                  <a:rPr lang="zh-CN" altLang="en-US" sz="3200" spc="-10" dirty="0">
                    <a:latin typeface="+mn-ea"/>
                  </a:rPr>
                  <a:t>当抽样样本</a:t>
                </a:r>
                <a:r>
                  <a:rPr lang="en-US" altLang="zh-CN" sz="3200" spc="-10" dirty="0">
                    <a:latin typeface="+mn-ea"/>
                  </a:rPr>
                  <a:t>(</a:t>
                </a:r>
                <a14:m>
                  <m:oMath xmlns:m="http://schemas.openxmlformats.org/officeDocument/2006/math">
                    <m:r>
                      <a:rPr lang="en-US" altLang="zh-CN" sz="3200" i="1" spc="-10" dirty="0" smtClean="0">
                        <a:solidFill>
                          <a:schemeClr val="accent1">
                            <a:lumMod val="75000"/>
                          </a:schemeClr>
                        </a:solidFill>
                        <a:latin typeface="Cambria Math" panose="02040503050406030204" pitchFamily="18" charset="0"/>
                      </a:rPr>
                      <m:t>𝑁</m:t>
                    </m:r>
                  </m:oMath>
                </a14:m>
                <a:r>
                  <a:rPr lang="en-US" altLang="zh-CN" sz="3200" spc="-10" dirty="0">
                    <a:latin typeface="+mn-ea"/>
                  </a:rPr>
                  <a:t>)</a:t>
                </a:r>
                <a:r>
                  <a:rPr lang="zh-CN" altLang="en-US" sz="3200" spc="-10" dirty="0">
                    <a:latin typeface="+mn-ea"/>
                  </a:rPr>
                  <a:t>足够大时， </a:t>
                </a:r>
                <a:r>
                  <a:rPr lang="zh-CN" altLang="en-US" sz="3200" spc="-10" dirty="0">
                    <a:solidFill>
                      <a:schemeClr val="accent1">
                        <a:lumMod val="75000"/>
                      </a:schemeClr>
                    </a:solidFill>
                    <a:latin typeface="+mn-ea"/>
                  </a:rPr>
                  <a:t>𝑢</a:t>
                </a:r>
                <a:r>
                  <a:rPr lang="zh-CN" altLang="en-US" sz="3200" spc="-10" dirty="0">
                    <a:latin typeface="+mn-ea"/>
                  </a:rPr>
                  <a:t>与</a:t>
                </a:r>
                <a:r>
                  <a:rPr lang="zh-CN" altLang="en-US" sz="3200" spc="-10" dirty="0">
                    <a:solidFill>
                      <a:schemeClr val="accent1">
                        <a:lumMod val="75000"/>
                      </a:schemeClr>
                    </a:solidFill>
                    <a:latin typeface="+mn-ea"/>
                  </a:rPr>
                  <a:t>𝑣</a:t>
                </a:r>
                <a:r>
                  <a:rPr lang="zh-CN" altLang="en-US" sz="3200" spc="-10" dirty="0">
                    <a:latin typeface="+mn-ea"/>
                  </a:rPr>
                  <a:t>可能近似相等（在</a:t>
                </a:r>
                <a14:m>
                  <m:oMath xmlns:m="http://schemas.openxmlformats.org/officeDocument/2006/math">
                    <m:r>
                      <a:rPr lang="en-US" altLang="zh-CN" sz="3200" i="1" spc="-10">
                        <a:solidFill>
                          <a:schemeClr val="accent1">
                            <a:lumMod val="75000"/>
                          </a:schemeClr>
                        </a:solidFill>
                        <a:latin typeface="Cambria Math" panose="02040503050406030204" pitchFamily="18" charset="0"/>
                        <a:ea typeface="Cambria Math" panose="02040503050406030204" pitchFamily="18" charset="0"/>
                      </a:rPr>
                      <m:t>𝜀</m:t>
                    </m:r>
                    <m:r>
                      <a:rPr lang="en-US" altLang="zh-CN" sz="3200" i="1" spc="-10">
                        <a:solidFill>
                          <a:schemeClr val="accent1">
                            <a:lumMod val="75000"/>
                          </a:schemeClr>
                        </a:solidFill>
                        <a:latin typeface="Cambria Math" panose="02040503050406030204" pitchFamily="18" charset="0"/>
                        <a:ea typeface="Cambria Math" panose="02040503050406030204" pitchFamily="18" charset="0"/>
                      </a:rPr>
                      <m:t> </m:t>
                    </m:r>
                  </m:oMath>
                </a14:m>
                <a:r>
                  <a:rPr lang="zh-CN" altLang="en-US" sz="3200" spc="-10" dirty="0">
                    <a:latin typeface="+mn-ea"/>
                  </a:rPr>
                  <a:t>范围内）</a:t>
                </a:r>
                <a:endParaRPr lang="en-US" altLang="zh-CN" sz="3200" spc="-10" dirty="0">
                  <a:latin typeface="+mn-ea"/>
                </a:endParaRPr>
              </a:p>
            </p:txBody>
          </p:sp>
        </mc:Choice>
        <mc:Fallback xmlns="">
          <p:sp>
            <p:nvSpPr>
              <p:cNvPr id="12" name="文本框 119">
                <a:extLst>
                  <a:ext uri="{FF2B5EF4-FFF2-40B4-BE49-F238E27FC236}">
                    <a16:creationId xmlns:a16="http://schemas.microsoft.com/office/drawing/2014/main" id="{F1CF08C1-37FF-0545-8D2A-3A33A43E669D}"/>
                  </a:ext>
                </a:extLst>
              </p:cNvPr>
              <p:cNvSpPr txBox="1">
                <a:spLocks noRot="1" noChangeAspect="1" noMove="1" noResize="1" noEditPoints="1" noAdjustHandles="1" noChangeArrowheads="1" noChangeShapeType="1" noTextEdit="1"/>
              </p:cNvSpPr>
              <p:nvPr/>
            </p:nvSpPr>
            <p:spPr>
              <a:xfrm>
                <a:off x="760570" y="3418371"/>
                <a:ext cx="11625039" cy="642355"/>
              </a:xfrm>
              <a:prstGeom prst="rect">
                <a:avLst/>
              </a:prstGeom>
              <a:blipFill>
                <a:blip r:embed="rId5"/>
                <a:stretch>
                  <a:fillRect l="-1310" t="-5882" b="-31373"/>
                </a:stretch>
              </a:blipFill>
            </p:spPr>
            <p:txBody>
              <a:bodyPr/>
              <a:lstStyle/>
              <a:p>
                <a:r>
                  <a:rPr lang="en-CN">
                    <a:noFill/>
                  </a:rPr>
                  <a:t> </a:t>
                </a:r>
              </a:p>
            </p:txBody>
          </p:sp>
        </mc:Fallback>
      </mc:AlternateContent>
      <p:pic>
        <p:nvPicPr>
          <p:cNvPr id="3074" name="Picture 2" descr="Wassily Hoeffding (1914 - 1991) - Biography - MacTutor History of  Mathematics">
            <a:extLst>
              <a:ext uri="{FF2B5EF4-FFF2-40B4-BE49-F238E27FC236}">
                <a16:creationId xmlns:a16="http://schemas.microsoft.com/office/drawing/2014/main" id="{E715B91E-582C-6F46-8A11-8CF842666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3468" y="623243"/>
            <a:ext cx="1428103" cy="18493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119">
            <a:extLst>
              <a:ext uri="{FF2B5EF4-FFF2-40B4-BE49-F238E27FC236}">
                <a16:creationId xmlns:a16="http://schemas.microsoft.com/office/drawing/2014/main" id="{13340FFF-0F1E-2542-80BE-83406E696E5F}"/>
              </a:ext>
            </a:extLst>
          </p:cNvPr>
          <p:cNvSpPr txBox="1"/>
          <p:nvPr/>
        </p:nvSpPr>
        <p:spPr>
          <a:xfrm>
            <a:off x="9981571" y="1569721"/>
            <a:ext cx="2210429" cy="941155"/>
          </a:xfrm>
          <a:prstGeom prst="rect">
            <a:avLst/>
          </a:prstGeom>
          <a:noFill/>
        </p:spPr>
        <p:txBody>
          <a:bodyPr wrap="square" rtlCol="0">
            <a:spAutoFit/>
          </a:bodyPr>
          <a:lstStyle/>
          <a:p>
            <a:pPr>
              <a:lnSpc>
                <a:spcPct val="120000"/>
              </a:lnSpc>
            </a:pPr>
            <a:r>
              <a:rPr lang="en-US" altLang="zh-CN" sz="2400" spc="-10" dirty="0">
                <a:solidFill>
                  <a:schemeClr val="accent1">
                    <a:lumMod val="75000"/>
                  </a:schemeClr>
                </a:solidFill>
                <a:latin typeface="+mn-ea"/>
              </a:rPr>
              <a:t>Wassily </a:t>
            </a:r>
            <a:r>
              <a:rPr lang="en-US" altLang="zh-CN" sz="2400" spc="-10" dirty="0" err="1">
                <a:solidFill>
                  <a:schemeClr val="accent1">
                    <a:lumMod val="75000"/>
                  </a:schemeClr>
                </a:solidFill>
                <a:latin typeface="+mn-ea"/>
              </a:rPr>
              <a:t>Hoeffding</a:t>
            </a:r>
            <a:endParaRPr lang="en-US" altLang="zh-CN" sz="2400" spc="-10" dirty="0">
              <a:solidFill>
                <a:schemeClr val="accent1">
                  <a:lumMod val="75000"/>
                </a:schemeClr>
              </a:solidFill>
              <a:latin typeface="+mn-ea"/>
            </a:endParaRPr>
          </a:p>
        </p:txBody>
      </p:sp>
      <mc:AlternateContent xmlns:mc="http://schemas.openxmlformats.org/markup-compatibility/2006" xmlns:a14="http://schemas.microsoft.com/office/drawing/2010/main">
        <mc:Choice Requires="a14">
          <p:sp>
            <p:nvSpPr>
              <p:cNvPr id="13" name="文本框 119">
                <a:extLst>
                  <a:ext uri="{FF2B5EF4-FFF2-40B4-BE49-F238E27FC236}">
                    <a16:creationId xmlns:a16="http://schemas.microsoft.com/office/drawing/2014/main" id="{D615AEAD-C571-1948-9AC8-487E74109DA2}"/>
                  </a:ext>
                </a:extLst>
              </p:cNvPr>
              <p:cNvSpPr txBox="1"/>
              <p:nvPr/>
            </p:nvSpPr>
            <p:spPr>
              <a:xfrm>
                <a:off x="206848" y="4932967"/>
                <a:ext cx="11985152" cy="1224118"/>
              </a:xfrm>
              <a:prstGeom prst="rect">
                <a:avLst/>
              </a:prstGeom>
              <a:noFill/>
            </p:spPr>
            <p:txBody>
              <a:bodyPr wrap="square" rtlCol="0">
                <a:spAutoFit/>
              </a:bodyPr>
              <a:lstStyle/>
              <a:p>
                <a:pPr>
                  <a:lnSpc>
                    <a:spcPct val="120000"/>
                  </a:lnSpc>
                </a:pPr>
                <a:r>
                  <a:rPr lang="zh-CN" altLang="en-CN" sz="3200" spc="-10" dirty="0">
                    <a:solidFill>
                      <a:schemeClr val="tx1"/>
                    </a:solidFill>
                    <a:latin typeface="+mn-ea"/>
                  </a:rPr>
                  <a:t>这时</a:t>
                </a:r>
                <a:r>
                  <a:rPr lang="zh-CN" altLang="en-US" sz="3200" spc="-10" dirty="0">
                    <a:solidFill>
                      <a:schemeClr val="tx1"/>
                    </a:solidFill>
                    <a:latin typeface="+mn-ea"/>
                  </a:rPr>
                  <a:t>称“𝑢</a:t>
                </a:r>
                <a14:m>
                  <m:oMath xmlns:m="http://schemas.openxmlformats.org/officeDocument/2006/math">
                    <m:r>
                      <a:rPr lang="zh-CN" altLang="en-US" sz="3200" i="1" spc="-10" smtClean="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𝑣</m:t>
                    </m:r>
                  </m:oMath>
                </a14:m>
                <a:r>
                  <a:rPr lang="zh-CN" altLang="en-US" sz="3200" spc="-10" dirty="0">
                    <a:solidFill>
                      <a:schemeClr val="tx1"/>
                    </a:solidFill>
                    <a:latin typeface="+mn-ea"/>
                  </a:rPr>
                  <a:t>”是概率近似正确的（</a:t>
                </a:r>
                <a:r>
                  <a:rPr lang="en-US" altLang="zh-CN" sz="3200" spc="-10" dirty="0">
                    <a:solidFill>
                      <a:schemeClr val="tx1"/>
                    </a:solidFill>
                    <a:latin typeface="+mn-ea"/>
                  </a:rPr>
                  <a:t>probably approximately correct (</a:t>
                </a:r>
                <a:r>
                  <a:rPr lang="en-US" altLang="zh-CN" sz="3200" spc="-10" dirty="0">
                    <a:solidFill>
                      <a:srgbClr val="FF0000"/>
                    </a:solidFill>
                    <a:latin typeface="+mn-ea"/>
                  </a:rPr>
                  <a:t>PAC</a:t>
                </a:r>
                <a:r>
                  <a:rPr lang="en-US" altLang="zh-CN" sz="3200" spc="-10" dirty="0">
                    <a:solidFill>
                      <a:schemeClr val="tx1"/>
                    </a:solidFill>
                    <a:latin typeface="+mn-ea"/>
                  </a:rPr>
                  <a:t>)</a:t>
                </a:r>
                <a:r>
                  <a:rPr lang="zh-CN" altLang="en-US" sz="3200" spc="-10" dirty="0">
                    <a:solidFill>
                      <a:schemeClr val="tx1"/>
                    </a:solidFill>
                    <a:latin typeface="+mn-ea"/>
                  </a:rPr>
                  <a:t>）</a:t>
                </a:r>
                <a:endParaRPr lang="en-US" altLang="zh-CN" sz="3200" spc="-10" dirty="0">
                  <a:solidFill>
                    <a:schemeClr val="tx1"/>
                  </a:solidFill>
                  <a:latin typeface="+mn-ea"/>
                </a:endParaRPr>
              </a:p>
            </p:txBody>
          </p:sp>
        </mc:Choice>
        <mc:Fallback xmlns="">
          <p:sp>
            <p:nvSpPr>
              <p:cNvPr id="13" name="文本框 119">
                <a:extLst>
                  <a:ext uri="{FF2B5EF4-FFF2-40B4-BE49-F238E27FC236}">
                    <a16:creationId xmlns:a16="http://schemas.microsoft.com/office/drawing/2014/main" id="{D615AEAD-C571-1948-9AC8-487E74109DA2}"/>
                  </a:ext>
                </a:extLst>
              </p:cNvPr>
              <p:cNvSpPr txBox="1">
                <a:spLocks noRot="1" noChangeAspect="1" noMove="1" noResize="1" noEditPoints="1" noAdjustHandles="1" noChangeArrowheads="1" noChangeShapeType="1" noTextEdit="1"/>
              </p:cNvSpPr>
              <p:nvPr/>
            </p:nvSpPr>
            <p:spPr>
              <a:xfrm>
                <a:off x="206848" y="4932967"/>
                <a:ext cx="11985152" cy="1224118"/>
              </a:xfrm>
              <a:prstGeom prst="rect">
                <a:avLst/>
              </a:prstGeom>
              <a:blipFill>
                <a:blip r:embed="rId7"/>
                <a:stretch>
                  <a:fillRect l="-1270" t="-2062" b="-16495"/>
                </a:stretch>
              </a:blipFill>
            </p:spPr>
            <p:txBody>
              <a:bodyPr/>
              <a:lstStyle/>
              <a:p>
                <a:r>
                  <a:rPr lang="en-CN">
                    <a:noFill/>
                  </a:rPr>
                  <a:t> </a:t>
                </a:r>
              </a:p>
            </p:txBody>
          </p:sp>
        </mc:Fallback>
      </mc:AlternateContent>
    </p:spTree>
    <p:extLst>
      <p:ext uri="{BB962C8B-B14F-4D97-AF65-F5344CB8AC3E}">
        <p14:creationId xmlns:p14="http://schemas.microsoft.com/office/powerpoint/2010/main" val="35594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0FE64627-CDB0-CE42-8A0A-4C1677FF730E}"/>
              </a:ext>
            </a:extLst>
          </p:cNvPr>
          <p:cNvSpPr/>
          <p:nvPr/>
        </p:nvSpPr>
        <p:spPr>
          <a:xfrm>
            <a:off x="206848" y="983232"/>
            <a:ext cx="11684295" cy="2048609"/>
          </a:xfrm>
          <a:prstGeom prst="roundRect">
            <a:avLst/>
          </a:prstGeom>
          <a:solidFill>
            <a:schemeClr val="accent4">
              <a:lumMod val="20000"/>
              <a:lumOff val="80000"/>
              <a:alpha val="3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6" name="文本框 119">
            <a:extLst>
              <a:ext uri="{FF2B5EF4-FFF2-40B4-BE49-F238E27FC236}">
                <a16:creationId xmlns:a16="http://schemas.microsoft.com/office/drawing/2014/main" id="{7C3B3F19-367E-3F48-93B8-A914FD01BD0F}"/>
              </a:ext>
            </a:extLst>
          </p:cNvPr>
          <p:cNvSpPr txBox="1"/>
          <p:nvPr/>
        </p:nvSpPr>
        <p:spPr>
          <a:xfrm>
            <a:off x="206848" y="983232"/>
            <a:ext cx="11228525"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b="1" spc="-10" dirty="0">
                <a:solidFill>
                  <a:srgbClr val="FF0000"/>
                </a:solidFill>
                <a:latin typeface="+mn-ea"/>
              </a:rPr>
              <a:t>霍夫丁不等式</a:t>
            </a:r>
            <a:r>
              <a:rPr lang="en-US" altLang="zh-CN" sz="3200" spc="-10" dirty="0">
                <a:latin typeface="+mn-ea"/>
              </a:rPr>
              <a:t>(</a:t>
            </a:r>
            <a:r>
              <a:rPr lang="en-US" altLang="zh-CN" sz="3200" spc="-10" dirty="0" err="1">
                <a:latin typeface="+mn-ea"/>
              </a:rPr>
              <a:t>Hoeffding’s</a:t>
            </a:r>
            <a:r>
              <a:rPr lang="en-US" altLang="zh-CN" sz="3200" spc="-10" dirty="0">
                <a:latin typeface="+mn-ea"/>
              </a:rPr>
              <a:t> Inequality)</a:t>
            </a:r>
          </a:p>
        </p:txBody>
      </p:sp>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1C1C8656-AFDF-1944-9576-16546A64A646}"/>
                  </a:ext>
                </a:extLst>
              </p:cNvPr>
              <p:cNvSpPr txBox="1"/>
              <p:nvPr/>
            </p:nvSpPr>
            <p:spPr>
              <a:xfrm>
                <a:off x="2504979" y="2348577"/>
                <a:ext cx="6352452" cy="69666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rgbClr val="FF0000"/>
                          </a:solidFill>
                          <a:latin typeface="Cambria Math" panose="02040503050406030204" pitchFamily="18" charset="0"/>
                        </a:rPr>
                        <m:t>𝑷</m:t>
                      </m:r>
                      <m:d>
                        <m:dPr>
                          <m:ctrlPr>
                            <a:rPr lang="en-US" altLang="zh-CN" sz="3200" b="1" i="1" spc="-10" smtClean="0">
                              <a:solidFill>
                                <a:srgbClr val="FF0000"/>
                              </a:solidFill>
                              <a:latin typeface="Cambria Math" panose="02040503050406030204" pitchFamily="18" charset="0"/>
                            </a:rPr>
                          </m:ctrlPr>
                        </m:dPr>
                        <m:e>
                          <m:d>
                            <m:dPr>
                              <m:begChr m:val="|"/>
                              <m:endChr m:val="|"/>
                              <m:ctrlPr>
                                <a:rPr lang="en-US" altLang="zh-CN" sz="3200" b="1" i="1" spc="-10" smtClean="0">
                                  <a:solidFill>
                                    <a:srgbClr val="FF0000"/>
                                  </a:solidFill>
                                  <a:latin typeface="Cambria Math" panose="02040503050406030204" pitchFamily="18" charset="0"/>
                                </a:rPr>
                              </m:ctrlPr>
                            </m:dPr>
                            <m:e>
                              <m:r>
                                <a:rPr lang="en-US" altLang="zh-CN" sz="3200" b="1" i="1" spc="-10" smtClean="0">
                                  <a:solidFill>
                                    <a:srgbClr val="FF0000"/>
                                  </a:solidFill>
                                  <a:latin typeface="Cambria Math" panose="02040503050406030204" pitchFamily="18" charset="0"/>
                                </a:rPr>
                                <m:t>𝒖</m:t>
                              </m:r>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𝒗</m:t>
                              </m:r>
                            </m:e>
                          </m:d>
                          <m:r>
                            <a:rPr lang="en-US" altLang="zh-CN" sz="3200" b="1" i="1" spc="-10" smtClean="0">
                              <a:solidFill>
                                <a:srgbClr val="FF0000"/>
                              </a:solidFill>
                              <a:latin typeface="Cambria Math" panose="02040503050406030204" pitchFamily="18" charset="0"/>
                            </a:rPr>
                            <m:t>&gt;</m:t>
                          </m:r>
                          <m:r>
                            <a:rPr lang="en-US" altLang="zh-CN" sz="3200" b="1" i="1" spc="-10" smtClean="0">
                              <a:solidFill>
                                <a:srgbClr val="FF0000"/>
                              </a:solidFill>
                              <a:latin typeface="Cambria Math" panose="02040503050406030204" pitchFamily="18" charset="0"/>
                              <a:ea typeface="Cambria Math" panose="02040503050406030204" pitchFamily="18" charset="0"/>
                            </a:rPr>
                            <m:t>𝜺</m:t>
                          </m:r>
                        </m:e>
                      </m:d>
                      <m:r>
                        <a:rPr lang="en-US" altLang="zh-CN" sz="3200" b="1" i="1" spc="-10" dirty="0" smtClean="0">
                          <a:solidFill>
                            <a:srgbClr val="FF0000"/>
                          </a:solidFill>
                          <a:latin typeface="Cambria Math" panose="02040503050406030204" pitchFamily="18" charset="0"/>
                          <a:ea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r>
                        <a:rPr lang="en-US" altLang="zh-CN" sz="3200" b="1" i="0" spc="-10" smtClean="0">
                          <a:solidFill>
                            <a:srgbClr val="FF0000"/>
                          </a:solidFill>
                          <a:latin typeface="Cambria Math" panose="02040503050406030204" pitchFamily="18" charset="0"/>
                        </a:rPr>
                        <m:t>𝐞𝐱𝐩</m:t>
                      </m:r>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sSup>
                        <m:sSupPr>
                          <m:ctrlPr>
                            <a:rPr lang="en-US" altLang="zh-CN" sz="3200" b="1" i="1" spc="-10" smtClean="0">
                              <a:solidFill>
                                <a:srgbClr val="FF0000"/>
                              </a:solidFill>
                              <a:latin typeface="Cambria Math" panose="02040503050406030204" pitchFamily="18" charset="0"/>
                            </a:rPr>
                          </m:ctrlPr>
                        </m:sSupPr>
                        <m:e>
                          <m:r>
                            <a:rPr lang="en-US" altLang="zh-CN" sz="3200" b="1" i="1" spc="-10" smtClean="0">
                              <a:solidFill>
                                <a:srgbClr val="FF0000"/>
                              </a:solidFill>
                              <a:latin typeface="Cambria Math" panose="02040503050406030204" pitchFamily="18" charset="0"/>
                              <a:ea typeface="Cambria Math" panose="02040503050406030204" pitchFamily="18" charset="0"/>
                            </a:rPr>
                            <m:t>𝜺</m:t>
                          </m:r>
                        </m:e>
                        <m:sup>
                          <m:r>
                            <a:rPr lang="en-US" altLang="zh-CN" sz="3200" b="1" i="1" spc="-10" smtClean="0">
                              <a:solidFill>
                                <a:srgbClr val="FF0000"/>
                              </a:solidFill>
                              <a:latin typeface="Cambria Math" panose="02040503050406030204" pitchFamily="18" charset="0"/>
                            </a:rPr>
                            <m:t>𝟐</m:t>
                          </m:r>
                        </m:sup>
                      </m:sSup>
                      <m:r>
                        <a:rPr lang="en-US" altLang="zh-CN" sz="3200" b="1" i="1" spc="-10" smtClean="0">
                          <a:solidFill>
                            <a:srgbClr val="FF0000"/>
                          </a:solidFill>
                          <a:latin typeface="Cambria Math" panose="02040503050406030204" pitchFamily="18" charset="0"/>
                        </a:rPr>
                        <m:t>𝑵</m:t>
                      </m:r>
                      <m:r>
                        <a:rPr lang="en-US" altLang="zh-CN" sz="3200" b="1" i="1" spc="-10" smtClean="0">
                          <a:solidFill>
                            <a:srgbClr val="FF0000"/>
                          </a:solidFill>
                          <a:latin typeface="Cambria Math" panose="02040503050406030204" pitchFamily="18" charset="0"/>
                        </a:rPr>
                        <m:t>)</m:t>
                      </m:r>
                    </m:oMath>
                  </m:oMathPara>
                </a14:m>
                <a:endParaRPr lang="en-US" altLang="zh-CN" sz="3200" b="1" spc="-10" dirty="0">
                  <a:solidFill>
                    <a:srgbClr val="FF0000"/>
                  </a:solidFill>
                  <a:latin typeface="+mn-ea"/>
                </a:endParaRPr>
              </a:p>
            </p:txBody>
          </p:sp>
        </mc:Choice>
        <mc:Fallback xmlns="">
          <p:sp>
            <p:nvSpPr>
              <p:cNvPr id="11" name="文本框 119">
                <a:extLst>
                  <a:ext uri="{FF2B5EF4-FFF2-40B4-BE49-F238E27FC236}">
                    <a16:creationId xmlns:a16="http://schemas.microsoft.com/office/drawing/2014/main" id="{1C1C8656-AFDF-1944-9576-16546A64A646}"/>
                  </a:ext>
                </a:extLst>
              </p:cNvPr>
              <p:cNvSpPr txBox="1">
                <a:spLocks noRot="1" noChangeAspect="1" noMove="1" noResize="1" noEditPoints="1" noAdjustHandles="1" noChangeArrowheads="1" noChangeShapeType="1" noTextEdit="1"/>
              </p:cNvSpPr>
              <p:nvPr/>
            </p:nvSpPr>
            <p:spPr>
              <a:xfrm>
                <a:off x="2504979" y="2348577"/>
                <a:ext cx="6352452" cy="696666"/>
              </a:xfrm>
              <a:prstGeom prst="rect">
                <a:avLst/>
              </a:prstGeom>
              <a:blipFill>
                <a:blip r:embed="rId3"/>
                <a:stretch>
                  <a:fillRect b="-105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F1CF08C1-37FF-0545-8D2A-3A33A43E669D}"/>
                  </a:ext>
                </a:extLst>
              </p:cNvPr>
              <p:cNvSpPr txBox="1"/>
              <p:nvPr/>
            </p:nvSpPr>
            <p:spPr>
              <a:xfrm>
                <a:off x="764513" y="1716571"/>
                <a:ext cx="11625039" cy="642355"/>
              </a:xfrm>
              <a:prstGeom prst="rect">
                <a:avLst/>
              </a:prstGeom>
              <a:noFill/>
            </p:spPr>
            <p:txBody>
              <a:bodyPr wrap="square" rtlCol="0">
                <a:spAutoFit/>
              </a:bodyPr>
              <a:lstStyle/>
              <a:p>
                <a:pPr>
                  <a:lnSpc>
                    <a:spcPct val="120000"/>
                  </a:lnSpc>
                </a:pPr>
                <a:r>
                  <a:rPr lang="zh-CN" altLang="en-US" sz="3200" spc="-10" dirty="0">
                    <a:latin typeface="+mn-ea"/>
                  </a:rPr>
                  <a:t>当抽样样本</a:t>
                </a:r>
                <a:r>
                  <a:rPr lang="en-US" altLang="zh-CN" sz="3200" spc="-10" dirty="0">
                    <a:latin typeface="+mn-ea"/>
                  </a:rPr>
                  <a:t>(</a:t>
                </a:r>
                <a14:m>
                  <m:oMath xmlns:m="http://schemas.openxmlformats.org/officeDocument/2006/math">
                    <m:r>
                      <a:rPr lang="en-US" altLang="zh-CN" sz="3200" i="1" spc="-10" dirty="0" smtClean="0">
                        <a:solidFill>
                          <a:schemeClr val="accent1">
                            <a:lumMod val="75000"/>
                          </a:schemeClr>
                        </a:solidFill>
                        <a:latin typeface="Cambria Math" panose="02040503050406030204" pitchFamily="18" charset="0"/>
                      </a:rPr>
                      <m:t>𝑁</m:t>
                    </m:r>
                  </m:oMath>
                </a14:m>
                <a:r>
                  <a:rPr lang="en-US" altLang="zh-CN" sz="3200" spc="-10" dirty="0">
                    <a:latin typeface="+mn-ea"/>
                  </a:rPr>
                  <a:t>)</a:t>
                </a:r>
                <a:r>
                  <a:rPr lang="zh-CN" altLang="en-US" sz="3200" spc="-10" dirty="0">
                    <a:latin typeface="+mn-ea"/>
                  </a:rPr>
                  <a:t>足够大时， </a:t>
                </a:r>
                <a:r>
                  <a:rPr lang="zh-CN" altLang="en-US" sz="3200" spc="-10" dirty="0">
                    <a:solidFill>
                      <a:schemeClr val="accent1">
                        <a:lumMod val="75000"/>
                      </a:schemeClr>
                    </a:solidFill>
                    <a:latin typeface="+mn-ea"/>
                  </a:rPr>
                  <a:t>𝑢</a:t>
                </a:r>
                <a:r>
                  <a:rPr lang="zh-CN" altLang="en-US" sz="3200" spc="-10" dirty="0">
                    <a:latin typeface="+mn-ea"/>
                  </a:rPr>
                  <a:t>与</a:t>
                </a:r>
                <a:r>
                  <a:rPr lang="zh-CN" altLang="en-US" sz="3200" spc="-10" dirty="0">
                    <a:solidFill>
                      <a:schemeClr val="accent1">
                        <a:lumMod val="75000"/>
                      </a:schemeClr>
                    </a:solidFill>
                    <a:latin typeface="+mn-ea"/>
                  </a:rPr>
                  <a:t>𝑣</a:t>
                </a:r>
                <a:r>
                  <a:rPr lang="zh-CN" altLang="en-US" sz="3200" spc="-10" dirty="0">
                    <a:latin typeface="+mn-ea"/>
                  </a:rPr>
                  <a:t>可能近似相等（在</a:t>
                </a:r>
                <a14:m>
                  <m:oMath xmlns:m="http://schemas.openxmlformats.org/officeDocument/2006/math">
                    <m:r>
                      <a:rPr lang="en-US" altLang="zh-CN" sz="3200" i="1" spc="-10">
                        <a:solidFill>
                          <a:schemeClr val="accent1">
                            <a:lumMod val="75000"/>
                          </a:schemeClr>
                        </a:solidFill>
                        <a:latin typeface="Cambria Math" panose="02040503050406030204" pitchFamily="18" charset="0"/>
                        <a:ea typeface="Cambria Math" panose="02040503050406030204" pitchFamily="18" charset="0"/>
                      </a:rPr>
                      <m:t>𝜀</m:t>
                    </m:r>
                    <m:r>
                      <a:rPr lang="en-US" altLang="zh-CN" sz="3200" i="1" spc="-10">
                        <a:solidFill>
                          <a:schemeClr val="accent1">
                            <a:lumMod val="75000"/>
                          </a:schemeClr>
                        </a:solidFill>
                        <a:latin typeface="Cambria Math" panose="02040503050406030204" pitchFamily="18" charset="0"/>
                        <a:ea typeface="Cambria Math" panose="02040503050406030204" pitchFamily="18" charset="0"/>
                      </a:rPr>
                      <m:t> </m:t>
                    </m:r>
                  </m:oMath>
                </a14:m>
                <a:r>
                  <a:rPr lang="zh-CN" altLang="en-US" sz="3200" spc="-10" dirty="0">
                    <a:latin typeface="+mn-ea"/>
                  </a:rPr>
                  <a:t>范围内）</a:t>
                </a:r>
                <a:endParaRPr lang="en-US" altLang="zh-CN" sz="3200" spc="-10" dirty="0">
                  <a:latin typeface="+mn-ea"/>
                </a:endParaRPr>
              </a:p>
            </p:txBody>
          </p:sp>
        </mc:Choice>
        <mc:Fallback xmlns="">
          <p:sp>
            <p:nvSpPr>
              <p:cNvPr id="12" name="文本框 119">
                <a:extLst>
                  <a:ext uri="{FF2B5EF4-FFF2-40B4-BE49-F238E27FC236}">
                    <a16:creationId xmlns:a16="http://schemas.microsoft.com/office/drawing/2014/main" id="{F1CF08C1-37FF-0545-8D2A-3A33A43E669D}"/>
                  </a:ext>
                </a:extLst>
              </p:cNvPr>
              <p:cNvSpPr txBox="1">
                <a:spLocks noRot="1" noChangeAspect="1" noMove="1" noResize="1" noEditPoints="1" noAdjustHandles="1" noChangeArrowheads="1" noChangeShapeType="1" noTextEdit="1"/>
              </p:cNvSpPr>
              <p:nvPr/>
            </p:nvSpPr>
            <p:spPr>
              <a:xfrm>
                <a:off x="764513" y="1716571"/>
                <a:ext cx="11625039" cy="642355"/>
              </a:xfrm>
              <a:prstGeom prst="rect">
                <a:avLst/>
              </a:prstGeom>
              <a:blipFill>
                <a:blip r:embed="rId4"/>
                <a:stretch>
                  <a:fillRect l="-1310" t="-5882" b="-33333"/>
                </a:stretch>
              </a:blipFill>
            </p:spPr>
            <p:txBody>
              <a:bodyPr/>
              <a:lstStyle/>
              <a:p>
                <a:r>
                  <a:rPr lang="en-CN">
                    <a:noFill/>
                  </a:rPr>
                  <a:t> </a:t>
                </a:r>
              </a:p>
            </p:txBody>
          </p:sp>
        </mc:Fallback>
      </mc:AlternateContent>
      <p:sp>
        <p:nvSpPr>
          <p:cNvPr id="13" name="文本框 119">
            <a:extLst>
              <a:ext uri="{FF2B5EF4-FFF2-40B4-BE49-F238E27FC236}">
                <a16:creationId xmlns:a16="http://schemas.microsoft.com/office/drawing/2014/main" id="{D615AEAD-C571-1948-9AC8-487E74109DA2}"/>
              </a:ext>
            </a:extLst>
          </p:cNvPr>
          <p:cNvSpPr txBox="1"/>
          <p:nvPr/>
        </p:nvSpPr>
        <p:spPr>
          <a:xfrm>
            <a:off x="206848" y="3429000"/>
            <a:ext cx="11985152" cy="1224118"/>
          </a:xfrm>
          <a:prstGeom prst="rect">
            <a:avLst/>
          </a:prstGeom>
          <a:noFill/>
        </p:spPr>
        <p:txBody>
          <a:bodyPr wrap="square" rtlCol="0">
            <a:spAutoFit/>
          </a:bodyPr>
          <a:lstStyle/>
          <a:p>
            <a:pPr>
              <a:lnSpc>
                <a:spcPct val="120000"/>
              </a:lnSpc>
            </a:pPr>
            <a:r>
              <a:rPr lang="zh-CN" altLang="en-US" sz="3200" spc="-10" dirty="0">
                <a:solidFill>
                  <a:schemeClr val="accent1"/>
                </a:solidFill>
                <a:latin typeface="+mn-ea"/>
              </a:rPr>
              <a:t>测验：</a:t>
            </a:r>
            <a:r>
              <a:rPr lang="zh-CN" altLang="en-US" sz="3200" spc="-10" dirty="0">
                <a:latin typeface="+mn-ea"/>
              </a:rPr>
              <a:t>𝑢</a:t>
            </a:r>
            <a:r>
              <a:rPr lang="en-US" altLang="zh-CN" sz="3200" spc="-10" dirty="0">
                <a:latin typeface="+mn-ea"/>
              </a:rPr>
              <a:t>=0.4</a:t>
            </a:r>
            <a:r>
              <a:rPr lang="zh-CN" altLang="en-US" sz="3200" spc="-10" dirty="0">
                <a:latin typeface="+mn-ea"/>
              </a:rPr>
              <a:t>，采样</a:t>
            </a:r>
            <a:r>
              <a:rPr lang="en-US" altLang="zh-CN" sz="3200" spc="-10" dirty="0">
                <a:latin typeface="+mn-ea"/>
              </a:rPr>
              <a:t>10</a:t>
            </a:r>
            <a:r>
              <a:rPr lang="zh-CN" altLang="en-US" sz="3200" spc="-10" dirty="0">
                <a:latin typeface="+mn-ea"/>
              </a:rPr>
              <a:t>个样本得到的比例𝑣</a:t>
            </a:r>
            <a:r>
              <a:rPr lang="en-US" altLang="zh-CN" sz="3200" spc="-10" dirty="0">
                <a:latin typeface="+mn-ea"/>
              </a:rPr>
              <a:t>&lt;0.1</a:t>
            </a:r>
            <a:r>
              <a:rPr lang="zh-CN" altLang="en-US" sz="3200" spc="-10" dirty="0">
                <a:latin typeface="+mn-ea"/>
              </a:rPr>
              <a:t>，那𝑢和𝑣差距较大的概率上限是多少？</a:t>
            </a:r>
            <a:endParaRPr lang="en-US" altLang="zh-CN" sz="3200" spc="-10" dirty="0">
              <a:latin typeface="+mn-ea"/>
            </a:endParaRPr>
          </a:p>
        </p:txBody>
      </p:sp>
      <p:sp>
        <p:nvSpPr>
          <p:cNvPr id="14" name="文本框 119">
            <a:extLst>
              <a:ext uri="{FF2B5EF4-FFF2-40B4-BE49-F238E27FC236}">
                <a16:creationId xmlns:a16="http://schemas.microsoft.com/office/drawing/2014/main" id="{498BC250-1F9F-304E-BDCE-FDE541F2658F}"/>
              </a:ext>
            </a:extLst>
          </p:cNvPr>
          <p:cNvSpPr txBox="1"/>
          <p:nvPr/>
        </p:nvSpPr>
        <p:spPr>
          <a:xfrm>
            <a:off x="1293311" y="4733683"/>
            <a:ext cx="8775787" cy="633187"/>
          </a:xfrm>
          <a:prstGeom prst="rect">
            <a:avLst/>
          </a:prstGeom>
          <a:noFill/>
        </p:spPr>
        <p:txBody>
          <a:bodyPr wrap="square" rtlCol="0">
            <a:spAutoFit/>
          </a:bodyPr>
          <a:lstStyle/>
          <a:p>
            <a:pPr>
              <a:lnSpc>
                <a:spcPct val="120000"/>
              </a:lnSpc>
            </a:pPr>
            <a:r>
              <a:rPr lang="en-US" altLang="zh-CN" sz="3200" spc="-10" dirty="0">
                <a:solidFill>
                  <a:schemeClr val="accent1"/>
                </a:solidFill>
                <a:latin typeface="+mn-ea"/>
              </a:rPr>
              <a:t>A</a:t>
            </a:r>
            <a:r>
              <a:rPr lang="zh-CN" altLang="en-US" sz="3200" spc="-10" dirty="0">
                <a:solidFill>
                  <a:schemeClr val="accent1"/>
                </a:solidFill>
                <a:latin typeface="+mn-ea"/>
              </a:rPr>
              <a:t>、</a:t>
            </a:r>
            <a:r>
              <a:rPr lang="en-US" altLang="zh-CN" sz="3200" spc="-10" dirty="0">
                <a:solidFill>
                  <a:schemeClr val="accent1"/>
                </a:solidFill>
                <a:latin typeface="+mn-ea"/>
              </a:rPr>
              <a:t>0.67</a:t>
            </a:r>
            <a:r>
              <a:rPr lang="zh-CN" altLang="en-US" sz="3200" spc="-10" dirty="0">
                <a:solidFill>
                  <a:schemeClr val="accent1"/>
                </a:solidFill>
                <a:latin typeface="+mn-ea"/>
              </a:rPr>
              <a:t>        </a:t>
            </a:r>
            <a:r>
              <a:rPr lang="en-US" altLang="zh-CN" sz="3200" spc="-10" dirty="0">
                <a:solidFill>
                  <a:schemeClr val="accent1"/>
                </a:solidFill>
                <a:latin typeface="+mn-ea"/>
              </a:rPr>
              <a:t>B</a:t>
            </a:r>
            <a:r>
              <a:rPr lang="zh-CN" altLang="en-US" sz="3200" spc="-10" dirty="0">
                <a:solidFill>
                  <a:schemeClr val="accent1"/>
                </a:solidFill>
                <a:latin typeface="+mn-ea"/>
              </a:rPr>
              <a:t>、</a:t>
            </a:r>
            <a:r>
              <a:rPr lang="en-US" altLang="zh-CN" sz="3200" spc="-10" dirty="0">
                <a:solidFill>
                  <a:schemeClr val="accent1"/>
                </a:solidFill>
                <a:latin typeface="+mn-ea"/>
              </a:rPr>
              <a:t>0.4</a:t>
            </a:r>
            <a:r>
              <a:rPr lang="zh-CN" altLang="en-US" sz="3200" spc="-10" dirty="0">
                <a:solidFill>
                  <a:schemeClr val="accent1"/>
                </a:solidFill>
                <a:latin typeface="+mn-ea"/>
              </a:rPr>
              <a:t>       </a:t>
            </a:r>
            <a:r>
              <a:rPr lang="en-US" altLang="zh-CN" sz="3200" spc="-10" dirty="0">
                <a:solidFill>
                  <a:schemeClr val="accent1"/>
                </a:solidFill>
                <a:latin typeface="+mn-ea"/>
              </a:rPr>
              <a:t>C</a:t>
            </a:r>
            <a:r>
              <a:rPr lang="zh-CN" altLang="en-US" sz="3200" spc="-10" dirty="0">
                <a:solidFill>
                  <a:schemeClr val="accent1"/>
                </a:solidFill>
                <a:latin typeface="+mn-ea"/>
              </a:rPr>
              <a:t>、</a:t>
            </a:r>
            <a:r>
              <a:rPr lang="en-US" altLang="zh-CN" sz="3200" spc="-10" dirty="0">
                <a:solidFill>
                  <a:schemeClr val="accent1"/>
                </a:solidFill>
                <a:latin typeface="+mn-ea"/>
              </a:rPr>
              <a:t>0.33</a:t>
            </a:r>
            <a:r>
              <a:rPr lang="zh-CN" altLang="en-US" sz="3200" spc="-10" dirty="0">
                <a:solidFill>
                  <a:schemeClr val="accent1"/>
                </a:solidFill>
                <a:latin typeface="+mn-ea"/>
              </a:rPr>
              <a:t>     </a:t>
            </a:r>
            <a:r>
              <a:rPr lang="en-US" altLang="zh-CN" sz="3200" spc="-10" dirty="0">
                <a:solidFill>
                  <a:schemeClr val="accent1"/>
                </a:solidFill>
                <a:latin typeface="+mn-ea"/>
              </a:rPr>
              <a:t>D</a:t>
            </a:r>
            <a:r>
              <a:rPr lang="zh-CN" altLang="en-US" sz="3200" spc="-10" dirty="0">
                <a:solidFill>
                  <a:schemeClr val="accent1"/>
                </a:solidFill>
                <a:latin typeface="+mn-ea"/>
              </a:rPr>
              <a:t>、</a:t>
            </a:r>
            <a:r>
              <a:rPr lang="en-US" altLang="zh-CN" sz="3200" spc="-10" dirty="0">
                <a:solidFill>
                  <a:schemeClr val="accent1"/>
                </a:solidFill>
                <a:latin typeface="+mn-ea"/>
              </a:rPr>
              <a:t>0.05</a:t>
            </a:r>
            <a:r>
              <a:rPr lang="zh-CN" altLang="en-US" sz="3200" spc="-10" dirty="0">
                <a:solidFill>
                  <a:schemeClr val="accent1"/>
                </a:solidFill>
                <a:latin typeface="+mn-ea"/>
              </a:rPr>
              <a:t>  </a:t>
            </a:r>
            <a:endParaRPr lang="en-US" altLang="zh-CN" sz="3200" spc="-10" dirty="0">
              <a:latin typeface="+mn-ea"/>
            </a:endParaRPr>
          </a:p>
        </p:txBody>
      </p:sp>
      <p:sp>
        <p:nvSpPr>
          <p:cNvPr id="15" name="Text Box 314">
            <a:extLst>
              <a:ext uri="{FF2B5EF4-FFF2-40B4-BE49-F238E27FC236}">
                <a16:creationId xmlns:a16="http://schemas.microsoft.com/office/drawing/2014/main" id="{CC14EA45-8919-A54A-94B8-B36429031F25}"/>
              </a:ext>
            </a:extLst>
          </p:cNvPr>
          <p:cNvSpPr txBox="1">
            <a:spLocks noChangeArrowheads="1"/>
          </p:cNvSpPr>
          <p:nvPr/>
        </p:nvSpPr>
        <p:spPr bwMode="auto">
          <a:xfrm>
            <a:off x="5821110" y="5366870"/>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3895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48386</TotalTime>
  <Words>4510</Words>
  <Application>Microsoft Macintosh PowerPoint</Application>
  <PresentationFormat>宽屏</PresentationFormat>
  <Paragraphs>390</Paragraphs>
  <Slides>42</Slides>
  <Notes>42</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42</vt:i4>
      </vt:variant>
    </vt:vector>
  </HeadingPairs>
  <TitlesOfParts>
    <vt:vector size="57" baseType="lpstr">
      <vt:lpstr>等线</vt:lpstr>
      <vt:lpstr>方正大黑简体</vt:lpstr>
      <vt:lpstr>Microsoft YaHei</vt:lpstr>
      <vt:lpstr>Microsoft YaHei</vt:lpstr>
      <vt:lpstr>Arial</vt:lpstr>
      <vt:lpstr>Calibri</vt:lpstr>
      <vt:lpstr>Cambria Math</vt:lpstr>
      <vt:lpstr>Century Gothic</vt:lpstr>
      <vt:lpstr>Eras Bold ITC</vt:lpstr>
      <vt:lpstr>Impact</vt:lpstr>
      <vt:lpstr>Segoe UI</vt:lpstr>
      <vt:lpstr>Segoe UI Light</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Xueming Liu</cp:lastModifiedBy>
  <cp:revision>1593</cp:revision>
  <dcterms:created xsi:type="dcterms:W3CDTF">2018-12-23T08:46:10Z</dcterms:created>
  <dcterms:modified xsi:type="dcterms:W3CDTF">2024-04-24T11:32:34Z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